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302061-2D0C-48DE-A806-880CE0CA4EB8}" type="datetimeFigureOut">
              <a:rPr lang="ar-SA" smtClean="0"/>
              <a:t>28/04/1434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99403-F317-4266-8B2B-8DBB2E263B4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Chapter 6</a:t>
            </a:r>
            <a:endParaRPr lang="ar-SA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</a:endParaRPr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Discounted Cash Flow Valuation</a:t>
            </a:r>
            <a:br>
              <a:rPr lang="en-US" sz="4000" b="1" dirty="0"/>
            </a:b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223333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Multiple Cash Flows – PV Another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You are considering an investment that will pay you $1,000 in one year, $2,000 in two years and $3000 in three years.  If you want to earn 10% on your money, how much would you be willing to pay?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PV = 1000 / (1.1)</a:t>
            </a:r>
            <a:r>
              <a:rPr lang="en-US" sz="2400" baseline="30000" dirty="0"/>
              <a:t>1</a:t>
            </a:r>
            <a:r>
              <a:rPr lang="en-US" sz="2400" dirty="0"/>
              <a:t> = 909.09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PV = 2000 / (1.1)</a:t>
            </a:r>
            <a:r>
              <a:rPr lang="en-US" sz="2400" baseline="30000" dirty="0"/>
              <a:t>2</a:t>
            </a:r>
            <a:r>
              <a:rPr lang="en-US" sz="2400" dirty="0"/>
              <a:t> = 1,652.89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PV = 3000 / (1.1)</a:t>
            </a:r>
            <a:r>
              <a:rPr lang="en-US" sz="2400" baseline="30000" dirty="0"/>
              <a:t>3</a:t>
            </a:r>
            <a:r>
              <a:rPr lang="en-US" sz="2400" dirty="0"/>
              <a:t> = 2,253.94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PV = 909.09 + 1,652.89 + 2,253.94 = 4,815.92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017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Quick Quiz – Part 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Suppose you are looking at the following possible cash flows: Year 1 CF = $100; Years 2 and 3 CFs = $200; Years 4 and 5 CFs = $300. The required discount rate is 7%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What is the value of the cash flows at year 5?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What is the value of the cash flows today?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What is the value of the cash flows at year 3?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42800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Annuities and Perpetuities Defined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Annuity – finite series of equal payments that occur at regular intervals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If the first payment occurs at the end of the period, it is called an ordinary annuity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If the first payment occurs at the beginning of the period, it is called an annuity due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Perpetuity – infinite series of equal payments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2786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Annuities and Perpetuities – Basic Formulas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Perpetuity: PV = C / r</a:t>
            </a:r>
          </a:p>
          <a:p>
            <a:pPr algn="l" rtl="0"/>
            <a:r>
              <a:rPr lang="en-US" dirty="0"/>
              <a:t>Annuities:</a:t>
            </a:r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341220"/>
              </p:ext>
            </p:extLst>
          </p:nvPr>
        </p:nvGraphicFramePr>
        <p:xfrm>
          <a:off x="1691680" y="3140968"/>
          <a:ext cx="4430713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295400" imgH="1346200" progId="Equation.3">
                  <p:embed/>
                </p:oleObj>
              </mc:Choice>
              <mc:Fallback>
                <p:oleObj name="Equation" r:id="rId3" imgW="1295400" imgH="13462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140968"/>
                        <a:ext cx="4430713" cy="2625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44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Annuity – Example 6.5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You borrow money TODAY so you need to compute the present value.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48 N; 1 I/Y; -632 PMT; CPT PV = 23,999.54 ($24,000)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Formula:</a:t>
            </a:r>
          </a:p>
          <a:p>
            <a:pPr algn="l" rtl="0"/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4114800"/>
          <a:ext cx="4038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209800" imgH="838200" progId="Equation.3">
                  <p:embed/>
                </p:oleObj>
              </mc:Choice>
              <mc:Fallback>
                <p:oleObj name="Equation" r:id="rId3" imgW="2209800" imgH="83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14800"/>
                        <a:ext cx="4038600" cy="1447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652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Annuity – Sweepstakes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Suppose you win the Publishers Clearinghouse $10 million sweepstakes.  The money is paid in equal annual installments of $333,333.33 over 30 years.  If the appropriate discount rate is 5%, how much is the sweepstakes actually worth today?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PV = 333,333.33[1 – 1/1.05</a:t>
            </a:r>
            <a:r>
              <a:rPr lang="en-US" sz="2400" baseline="30000" dirty="0"/>
              <a:t>30</a:t>
            </a:r>
            <a:r>
              <a:rPr lang="en-US" sz="2400" dirty="0"/>
              <a:t>] / .05 = 5,124,150.29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8082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Buying a House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800" dirty="0"/>
              <a:t>You are ready to buy a house and you have $20,000 for a down payment and closing costs. Closing costs are estimated to be 4% of the loan value. You have an annual salary of $36,000 and the bank is willing to allow your monthly mortgage payment to be equal to 28% of your monthly income. The interest rate on the loan is 6% per year with monthly compounding (.5% per month) for a 30-year fixed rate loan. How much money will the bank loan you? How much can you offer for the house?</a:t>
            </a:r>
          </a:p>
          <a:p>
            <a:pPr marL="0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9378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Buying a House - Continued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Bank loan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Monthly income = 36,000 / 12 = 3,000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Maximum payment = .28(3,000) = 840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PV = 840[1 – 1/1.005</a:t>
            </a:r>
            <a:r>
              <a:rPr lang="en-US" sz="2400" baseline="30000" dirty="0"/>
              <a:t>360</a:t>
            </a:r>
            <a:r>
              <a:rPr lang="en-US" sz="2400" dirty="0"/>
              <a:t>] / .005 = 140,105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Total Price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Closing costs = .04(140,105) = 5,604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Down payment = 20,000 – 5604 = 14,396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Total Price = 140,105 + 14,396 = 154,501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54246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Quick Quiz – Part II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You know the payment amount for a loan and you want to know how much was borrowed.  Do you compute a present value or a future value?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You want to receive 5,000 per month in retirement.  If you can earn .75% per month and you expect to need the income for 25 years, how much do you need to have in your account at retirement?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794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Finding the Payment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Suppose you want to borrow $20,000 for a new car. You can borrow at 8% per year, compounded monthly (8/12 = .66667% per month). If you take a 4 year loan, what is your monthly payment?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20,000 = C[1 – 1 / 1.0066667</a:t>
            </a:r>
            <a:r>
              <a:rPr lang="en-US" sz="2400" baseline="30000" dirty="0"/>
              <a:t>48</a:t>
            </a:r>
            <a:r>
              <a:rPr lang="en-US" sz="2400" dirty="0"/>
              <a:t>] / .0066667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C = 488.26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200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Key Concepts and Skills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Be able to compute the future value of multiple cash flows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Be able to compute the present value of multiple cash flows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Be able to compute loan payments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Be able to find the interest rate on a loan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Understand how interest rates are quoted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Understand how loans are amortized or paid off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36802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Finding the Number of Payments – Example 6.6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Start with the equation and remember your logs.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1,000 = 20(1 – 1/1.015</a:t>
            </a:r>
            <a:r>
              <a:rPr lang="en-US" sz="2400" baseline="30000" dirty="0"/>
              <a:t>t</a:t>
            </a:r>
            <a:r>
              <a:rPr lang="en-US" sz="2400" dirty="0"/>
              <a:t>) / .015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.75 = 1 – 1 / 1.015</a:t>
            </a:r>
            <a:r>
              <a:rPr lang="en-US" sz="2400" baseline="30000" dirty="0"/>
              <a:t>t</a:t>
            </a:r>
            <a:endParaRPr lang="en-US" sz="2400" dirty="0"/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1 / 1.015</a:t>
            </a:r>
            <a:r>
              <a:rPr lang="en-US" sz="2400" baseline="30000" dirty="0"/>
              <a:t>t</a:t>
            </a:r>
            <a:r>
              <a:rPr lang="en-US" sz="2400" dirty="0"/>
              <a:t> = .25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1 / .25 = 1.015</a:t>
            </a:r>
            <a:r>
              <a:rPr lang="en-US" sz="2400" baseline="30000" dirty="0"/>
              <a:t>t</a:t>
            </a:r>
            <a:endParaRPr lang="en-US" sz="2400" dirty="0"/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t = </a:t>
            </a:r>
            <a:r>
              <a:rPr lang="en-US" sz="2400" dirty="0" err="1"/>
              <a:t>ln</a:t>
            </a:r>
            <a:r>
              <a:rPr lang="en-US" sz="2400" dirty="0"/>
              <a:t>(1/.25) / </a:t>
            </a:r>
            <a:r>
              <a:rPr lang="en-US" sz="2400" dirty="0" err="1"/>
              <a:t>ln</a:t>
            </a:r>
            <a:r>
              <a:rPr lang="en-US" sz="2400" dirty="0"/>
              <a:t>(1.015) = 93.111 months = 7.76 years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And this is only if you don’t charge anything more on the card!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7945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2600" dirty="0"/>
              <a:t>Finding the Number of Payments – Another Example</a:t>
            </a:r>
            <a:endParaRPr lang="ar-SA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Suppose you borrow $2,000 at 5% and you are going to make annual payments of $734.42. How long before you pay off the loan?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2,000 = 734.42(1 – 1/1.05</a:t>
            </a:r>
            <a:r>
              <a:rPr lang="en-US" sz="2400" baseline="30000" dirty="0"/>
              <a:t>t</a:t>
            </a:r>
            <a:r>
              <a:rPr lang="en-US" sz="2400" dirty="0"/>
              <a:t>) / .05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.136161869 = 1 – 1/1.05</a:t>
            </a:r>
            <a:r>
              <a:rPr lang="en-US" sz="2400" baseline="30000" dirty="0"/>
              <a:t>t</a:t>
            </a:r>
            <a:endParaRPr lang="en-US" sz="2400" dirty="0"/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1/1.05</a:t>
            </a:r>
            <a:r>
              <a:rPr lang="en-US" sz="2400" baseline="30000" dirty="0"/>
              <a:t>t</a:t>
            </a:r>
            <a:r>
              <a:rPr lang="en-US" sz="2400" dirty="0"/>
              <a:t> = .863838131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1.157624287 = 1.05</a:t>
            </a:r>
            <a:r>
              <a:rPr lang="en-US" sz="2400" baseline="30000" dirty="0"/>
              <a:t>t</a:t>
            </a:r>
            <a:endParaRPr lang="en-US" sz="2400" dirty="0"/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t = </a:t>
            </a:r>
            <a:r>
              <a:rPr lang="en-US" sz="2400" dirty="0" err="1"/>
              <a:t>ln</a:t>
            </a:r>
            <a:r>
              <a:rPr lang="en-US" sz="2400" dirty="0"/>
              <a:t>(1.157624287) / </a:t>
            </a:r>
            <a:r>
              <a:rPr lang="en-US" sz="2400" dirty="0" err="1"/>
              <a:t>ln</a:t>
            </a:r>
            <a:r>
              <a:rPr lang="en-US" sz="2400" dirty="0"/>
              <a:t>(1.05) = 3 years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8443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Rate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Suppose you borrow $10,000 from your parents to buy a car.  You agree to pay $207.58 per month for 60 months.  What is the monthly interest rate?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Sign convention matters!!!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60 N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10,000 PV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-207.58 PMT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CPT I/Y = .75%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629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Quiz – Part III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You want to receive $5,000 per month for the next 5 years.  How much would you need to deposit today if you can earn .75% per month?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What monthly rate would you need to earn if you only have $200,000 to deposit?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Suppose you have $200,000 to deposit and can earn .75% per month.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How many months could you receive the $5,000 payment?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How much could you receive every month for 5 years?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506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Future Values for Annuities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Suppose you begin saving for your retirement by depositing $2,000 per year in an IRA. If the interest rate is 7.5%, how much will you have in 40 years?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FV = 2,000(1.075</a:t>
            </a:r>
            <a:r>
              <a:rPr lang="en-US" baseline="30000" dirty="0"/>
              <a:t>40</a:t>
            </a:r>
            <a:r>
              <a:rPr lang="en-US" dirty="0"/>
              <a:t> – 1)/.075 = 454,513.04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28381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Annuity Due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You are saving for a new house and you put $10,000 per year in an account paying 8%.  The first payment is made today.  How much will you have at the end of 3 years?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FV = 10,000[(1.08</a:t>
            </a:r>
            <a:r>
              <a:rPr lang="en-US" baseline="30000" dirty="0"/>
              <a:t>3</a:t>
            </a:r>
            <a:r>
              <a:rPr lang="en-US" dirty="0"/>
              <a:t> – 1) / .08](1.08) = 35,061.12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4809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Due Timeline</a:t>
            </a:r>
            <a:endParaRPr lang="ar-SA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691680" y="1937792"/>
            <a:ext cx="5181600" cy="3810000"/>
            <a:chOff x="864" y="1248"/>
            <a:chExt cx="3264" cy="24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104" y="2016"/>
              <a:ext cx="302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104" y="1632"/>
              <a:ext cx="0" cy="8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824" y="1632"/>
              <a:ext cx="0" cy="8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592" y="1632"/>
              <a:ext cx="0" cy="8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408" y="1632"/>
              <a:ext cx="0" cy="8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64" y="1248"/>
              <a:ext cx="28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  0             1              2                3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864" y="2448"/>
              <a:ext cx="29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10000      10000     10000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56" y="2784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056" y="3312"/>
              <a:ext cx="14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208" y="2976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32,464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544" y="3312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544" y="3648"/>
              <a:ext cx="91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3124571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Perpetuity – Example 6.7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Perpetuity formula: PV = C / r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Current required return: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40 = 1 / r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r = .025 or 2.5% per quarter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Dividend for new preferred: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100 = C / .025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C = 2.50 per quarter</a:t>
            </a:r>
          </a:p>
        </p:txBody>
      </p:sp>
    </p:spTree>
    <p:extLst>
      <p:ext uri="{BB962C8B-B14F-4D97-AF65-F5344CB8AC3E}">
        <p14:creationId xmlns:p14="http://schemas.microsoft.com/office/powerpoint/2010/main" val="489132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Quick Quiz – Part IV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You want to have $1 million to use for retirement in 35 years.  If you can earn 1% per month, how much do you need to deposit on a monthly basis if the first payment is made in one month?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What if the first payment is made today?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You are considering preferred stock that pays a quarterly dividend of $1.50. If your desired return is 3% per quarter, how much would you be willing to pay?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8211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Table 6.2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82842"/>
              </p:ext>
            </p:extLst>
          </p:nvPr>
        </p:nvGraphicFramePr>
        <p:xfrm>
          <a:off x="971600" y="1700808"/>
          <a:ext cx="7029450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Photo Editor Photo" r:id="rId3" imgW="4734586" imgH="2933333" progId="MSPhotoEd.3">
                  <p:embed/>
                </p:oleObj>
              </mc:Choice>
              <mc:Fallback>
                <p:oleObj name="Photo Editor Photo" r:id="rId3" imgW="4734586" imgH="2933333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700808"/>
                        <a:ext cx="7029450" cy="401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02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Chapter Outline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Future and Present Values of Multiple Cash Flows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Valuing Level Cash Flows: Annuities and Perpetuities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Comparing Rates: The Effect of Compounding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Loan Types and Loan </a:t>
            </a:r>
            <a:r>
              <a:rPr lang="en-US" sz="2400" dirty="0" smtClean="0"/>
              <a:t>Amortization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97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Effective Annual Rate (EAR)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This is the actual rate paid (or received) after accounting for compounding that occurs during the year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If you want to compare two alternative investments with different compounding periods you need to compute the EAR and use that for comparison.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42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Annual Percentage Rate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This is the annual rate that is quoted by law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By definition APR = period rate times the number of periods per year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Consequently, to get the period rate we rearrange the APR equation: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Period rate = APR / number of periods per year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You should NEVER divide the effective rate by the number of periods per year – it will NOT give you the period rate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44133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Computing APRs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What is the APR if the monthly rate is .5%?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.5(12) = 6%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What is the APR if the semiannual rate is .5%?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.5(2) = 1%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What is the monthly rate if the APR is 12% with monthly compounding?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12 / 12 = 1%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39391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Things to Remember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You ALWAYS need to make sure that the interest rate and the time period match.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If you are looking at annual periods, you need an annual rate.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If you are looking at monthly periods, you need a monthly rate.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If you have an APR based on monthly compounding, you have to use monthly periods for lump sums, or adjust the interest rate appropriately if you have payments other than monthly	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856330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Computing EARs -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Suppose you can earn 1% per month on $1 invested today.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What is the APR?  1(12) = 12%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How much are you effectively earning?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FV = 1(1.01)</a:t>
            </a:r>
            <a:r>
              <a:rPr lang="en-US" baseline="30000" dirty="0"/>
              <a:t>12</a:t>
            </a:r>
            <a:r>
              <a:rPr lang="en-US" dirty="0"/>
              <a:t> = 1.1268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Rate = (1.1268 – 1) / 1 = .1268 = 12.68%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Suppose if you put it in another account, you earn 3% per quarter.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What is the APR? 3(4) = 12%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How much are you effectively earning?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FV = 1(1.03)</a:t>
            </a:r>
            <a:r>
              <a:rPr lang="en-US" baseline="30000" dirty="0"/>
              <a:t>4 </a:t>
            </a:r>
            <a:r>
              <a:rPr lang="en-US" dirty="0"/>
              <a:t> = 1.1255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Rate = (1.1255 – 1) / 1 = .1255 = 12.55%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4544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EAR - Formula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773797"/>
              </p:ext>
            </p:extLst>
          </p:nvPr>
        </p:nvGraphicFramePr>
        <p:xfrm>
          <a:off x="1835696" y="2276872"/>
          <a:ext cx="5181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435100" imgH="469900" progId="Equation.3">
                  <p:embed/>
                </p:oleObj>
              </mc:Choice>
              <mc:Fallback>
                <p:oleObj name="Equation" r:id="rId3" imgW="14351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276872"/>
                        <a:ext cx="5181600" cy="175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064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Decisions, Decisions II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You are looking at two savings accounts. One pays 5.25%, with daily compounding. The other pays 5.3% with semiannual compounding. Which account should you use?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First account: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EAR = (1 + .0525/365)</a:t>
            </a:r>
            <a:r>
              <a:rPr lang="en-US" baseline="30000" dirty="0"/>
              <a:t>365</a:t>
            </a:r>
            <a:r>
              <a:rPr lang="en-US" dirty="0"/>
              <a:t> – 1 = 5.39%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Second account: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EAR = (1 + .053/2)</a:t>
            </a:r>
            <a:r>
              <a:rPr lang="en-US" baseline="30000" dirty="0"/>
              <a:t>2</a:t>
            </a:r>
            <a:r>
              <a:rPr lang="en-US" dirty="0"/>
              <a:t> – 1 = 5.37%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Which account should you choose and why?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79047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Decisions, Decisions II Continued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Let’s verify the choice.  Suppose you invest $100 in each account. How much will you have in each account in one year?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First Account: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Daily rate = .0525 / 365 = .00014383562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FV = 100(1.00014383562)</a:t>
            </a:r>
            <a:r>
              <a:rPr lang="en-US" baseline="30000" dirty="0"/>
              <a:t>365</a:t>
            </a:r>
            <a:r>
              <a:rPr lang="en-US" dirty="0"/>
              <a:t> = 105.39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Second Account: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Semiannual rate = .0539 / 2 = .0265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FV = 100(1.0265)</a:t>
            </a:r>
            <a:r>
              <a:rPr lang="en-US" baseline="30000" dirty="0"/>
              <a:t>2</a:t>
            </a:r>
            <a:r>
              <a:rPr lang="en-US" dirty="0"/>
              <a:t> = 105.37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You have more money in the first account.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5748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Computing APRs from EARs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If you have an effective rate, how can you compute the APR?  Rearrange the EAR equation and you get:</a:t>
            </a:r>
          </a:p>
          <a:p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01857"/>
              </p:ext>
            </p:extLst>
          </p:nvPr>
        </p:nvGraphicFramePr>
        <p:xfrm>
          <a:off x="1475656" y="3573016"/>
          <a:ext cx="69342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688367" imgH="380835" progId="Equation.3">
                  <p:embed/>
                </p:oleObj>
              </mc:Choice>
              <mc:Fallback>
                <p:oleObj name="Equation" r:id="rId3" imgW="1688367" imgH="3808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573016"/>
                        <a:ext cx="6934200" cy="152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469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APR -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Suppose you want to earn an effective rate of 12% and you are looking at an account that compounds on a monthly basis. What APR must they pay?</a:t>
            </a:r>
          </a:p>
          <a:p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20767"/>
              </p:ext>
            </p:extLst>
          </p:nvPr>
        </p:nvGraphicFramePr>
        <p:xfrm>
          <a:off x="899592" y="3789040"/>
          <a:ext cx="7391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2463800" imgH="431800" progId="Equation.3">
                  <p:embed/>
                </p:oleObj>
              </mc:Choice>
              <mc:Fallback>
                <p:oleObj name="Equation" r:id="rId3" imgW="2463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89040"/>
                        <a:ext cx="7391400" cy="1295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19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Multiple Cash Flows –Future Value Example 6.1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Find the value at year 3 of each cash flow and add them together.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Today (year 0): FV = 7000(1.08)</a:t>
            </a:r>
            <a:r>
              <a:rPr lang="en-US" sz="2400" baseline="30000" dirty="0"/>
              <a:t>3</a:t>
            </a:r>
            <a:r>
              <a:rPr lang="en-US" sz="2400" dirty="0"/>
              <a:t> = 8,817.98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Year 1: FV = 4,000(1.08)</a:t>
            </a:r>
            <a:r>
              <a:rPr lang="en-US" sz="2400" baseline="30000" dirty="0"/>
              <a:t>2</a:t>
            </a:r>
            <a:r>
              <a:rPr lang="en-US" sz="2400" dirty="0"/>
              <a:t> = 4,665.60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Year 2: FV = 4,000(1.08) = 4,320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Year 3: value = 4,000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Total value in 3 years = 8,817.98 + 4,665.60 + 4,320 + 4,000 = 21,803.58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Value at year 4 = 21,803.58(1.08) = 23,547.87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42491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Computing Payments with APRs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Suppose you want to buy a new computer system and the store is willing to sell it to allow you to make monthly payments. The entire computer system costs $3,500. The loan period is for 2 years and the interest rate is 16.9% with monthly compounding. What is your monthly payment?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Monthly rate = .169 / 12 = .01408333333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Number of months = 2(12) = 24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3,500 = C[1 – (1 / 1.01408333333)</a:t>
            </a:r>
            <a:r>
              <a:rPr lang="en-US" sz="2000" baseline="30000" dirty="0"/>
              <a:t>24</a:t>
            </a:r>
            <a:r>
              <a:rPr lang="en-US" sz="2000" dirty="0"/>
              <a:t>] / .01408333333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C = 172.88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39732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Future Values with Monthly Compounding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Suppose you deposit $50 a month into an account that has an APR of 9%, based on monthly compounding. How much will you have in the account in 35 years?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Monthly rate = .09 / 12 = .0075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Number of months = 35(12) = 420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FV = 50[1.0075</a:t>
            </a:r>
            <a:r>
              <a:rPr lang="en-US" sz="2400" baseline="30000" dirty="0"/>
              <a:t>420</a:t>
            </a:r>
            <a:r>
              <a:rPr lang="en-US" sz="2400" dirty="0"/>
              <a:t> – 1] / .0075 = 147,089.22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72858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Present Value with Daily Compounding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You need $15,000 in 3 years for a new car.  If you can deposit money into an account that pays an APR of 5.5% based on daily compounding, how much would you need to deposit?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Daily rate = .055 / 365 = .00015068493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Number of days = 3(365) = 1,095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FV = 15,000 / (1.00015068493)</a:t>
            </a:r>
            <a:r>
              <a:rPr lang="en-US" sz="2400" baseline="30000" dirty="0"/>
              <a:t>1095</a:t>
            </a:r>
            <a:r>
              <a:rPr lang="en-US" sz="2400" dirty="0"/>
              <a:t> = 12,718.56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946434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Continuous Compounding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Sometimes investments or loans are figured based on continuous compounding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EAR = </a:t>
            </a:r>
            <a:r>
              <a:rPr lang="en-US" sz="2800" dirty="0" err="1"/>
              <a:t>e</a:t>
            </a:r>
            <a:r>
              <a:rPr lang="en-US" sz="2800" baseline="30000" dirty="0" err="1"/>
              <a:t>q</a:t>
            </a:r>
            <a:r>
              <a:rPr lang="en-US" sz="2800" dirty="0"/>
              <a:t> – 1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The e is a special function on the calculator normally denoted by e</a:t>
            </a:r>
            <a:r>
              <a:rPr lang="en-US" sz="2400" baseline="30000" dirty="0"/>
              <a:t>x</a:t>
            </a:r>
            <a:endParaRPr lang="en-US" sz="2400" dirty="0"/>
          </a:p>
          <a:p>
            <a:pPr algn="l" rtl="0">
              <a:lnSpc>
                <a:spcPct val="150000"/>
              </a:lnSpc>
            </a:pPr>
            <a:r>
              <a:rPr lang="en-US" sz="2800" dirty="0"/>
              <a:t>Example: What is the effective annual rate of 7% compounded continuously?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EAR = e</a:t>
            </a:r>
            <a:r>
              <a:rPr lang="en-US" sz="2400" baseline="30000" dirty="0"/>
              <a:t>.07</a:t>
            </a:r>
            <a:r>
              <a:rPr lang="en-US" sz="2400" dirty="0"/>
              <a:t> – 1 = .0725 or 7.25%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87722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Quick Quiz – Part V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What is the definition of an APR?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What is the effective annual rate?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Which rate should you use to compare alternative investments or loans?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Which rate do you need to use in the time value of money calculations?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884626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Pure Discount Loans – Example 6.12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Treasury bills are excellent examples of pure discount loans.  The principal amount is repaid at some future date, without any periodic interest payments.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If a T-bill promises to repay  $10,000 in 12 months and the market interest rate is 7 percent, how much will the bill sell for in the market?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PV = 10,000 / 1.07 = 9,345.79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08417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Interest-Only Loan -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Consider a 5-year, interest-only loan with a 7% interest rate.  The principal amount is $10,000. Interest is paid annually.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What would the stream of cash flows be?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Years 1 – 4: Interest payments of .07(10,000) = 700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Year 5: Interest + principal = 10,700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This cash flow stream is similar to the cash flows on corporate bonds and we will talk about them in greater detail later.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4731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2600" dirty="0"/>
              <a:t>Amortized Loan with Fixed Principal Payment - Example</a:t>
            </a:r>
            <a:endParaRPr lang="ar-SA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Consider a $50,000, 10 year loan at 8% interest. The loan agreement requires the firm to pay $5,000 in principal each year plus interest for that year.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Click on the Excel icon to see the amortization table</a:t>
            </a:r>
          </a:p>
          <a:p>
            <a:pPr algn="l" rtl="0"/>
            <a:endParaRPr lang="ar-SA" dirty="0"/>
          </a:p>
        </p:txBody>
      </p:sp>
      <p:graphicFrame>
        <p:nvGraphicFramePr>
          <p:cNvPr id="4" name="Object 3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866725"/>
              </p:ext>
            </p:extLst>
          </p:nvPr>
        </p:nvGraphicFramePr>
        <p:xfrm>
          <a:off x="6804248" y="4509120"/>
          <a:ext cx="838200" cy="883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showAsIcon="1" r:id="rId3" imgW="380880" imgH="714240" progId="Excel.Sheet.8">
                  <p:embed/>
                </p:oleObj>
              </mc:Choice>
              <mc:Fallback>
                <p:oleObj name="Worksheet" showAsIcon="1" r:id="rId3" imgW="380880" imgH="71424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1210"/>
                      <a:stretch>
                        <a:fillRect/>
                      </a:stretch>
                    </p:blipFill>
                    <p:spPr bwMode="auto">
                      <a:xfrm>
                        <a:off x="6804248" y="4509120"/>
                        <a:ext cx="838200" cy="883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32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Amortized Loan with Fixed Payment -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54000" indent="-254000" algn="l" rtl="0">
              <a:lnSpc>
                <a:spcPct val="150000"/>
              </a:lnSpc>
            </a:pPr>
            <a:r>
              <a:rPr lang="en-US" sz="2400" dirty="0"/>
              <a:t>Each payment covers the interest expense plus reduces principal</a:t>
            </a:r>
          </a:p>
          <a:p>
            <a:pPr marL="254000" indent="-254000" algn="l" rtl="0">
              <a:lnSpc>
                <a:spcPct val="150000"/>
              </a:lnSpc>
            </a:pPr>
            <a:r>
              <a:rPr lang="en-US" sz="2400" dirty="0"/>
              <a:t>Consider a 4 year loan with annual payments. The interest rate is 8% and the principal amount is $5,000.</a:t>
            </a:r>
          </a:p>
          <a:p>
            <a:pPr marL="641350" lvl="1" indent="-252413" algn="l" rtl="0">
              <a:lnSpc>
                <a:spcPct val="150000"/>
              </a:lnSpc>
            </a:pPr>
            <a:r>
              <a:rPr lang="en-US" sz="2000" dirty="0"/>
              <a:t>What is the annual payment?</a:t>
            </a:r>
          </a:p>
          <a:p>
            <a:pPr marL="1030288" lvl="2" indent="-254000" algn="l" rtl="0">
              <a:lnSpc>
                <a:spcPct val="150000"/>
              </a:lnSpc>
            </a:pPr>
            <a:r>
              <a:rPr lang="en-US" sz="1800" dirty="0"/>
              <a:t>4 N</a:t>
            </a:r>
          </a:p>
          <a:p>
            <a:pPr marL="1030288" lvl="2" indent="-254000" algn="l" rtl="0">
              <a:lnSpc>
                <a:spcPct val="150000"/>
              </a:lnSpc>
            </a:pPr>
            <a:r>
              <a:rPr lang="en-US" sz="1800" dirty="0"/>
              <a:t>8 I/Y</a:t>
            </a:r>
          </a:p>
          <a:p>
            <a:pPr marL="1030288" lvl="2" indent="-254000" algn="l" rtl="0">
              <a:lnSpc>
                <a:spcPct val="150000"/>
              </a:lnSpc>
            </a:pPr>
            <a:r>
              <a:rPr lang="en-US" sz="1800" dirty="0"/>
              <a:t>5,000 PV</a:t>
            </a:r>
          </a:p>
          <a:p>
            <a:pPr marL="1030288" lvl="2" indent="-254000" algn="l" rtl="0">
              <a:lnSpc>
                <a:spcPct val="150000"/>
              </a:lnSpc>
            </a:pPr>
            <a:r>
              <a:rPr lang="en-US" sz="1800" dirty="0"/>
              <a:t>CPT PMT = -1,509.60</a:t>
            </a:r>
          </a:p>
          <a:p>
            <a:pPr marL="254000" indent="-254000" algn="l" rtl="0">
              <a:lnSpc>
                <a:spcPct val="150000"/>
              </a:lnSpc>
            </a:pPr>
            <a:r>
              <a:rPr lang="en-US" sz="2400" dirty="0"/>
              <a:t>Click on the Excel icon to see the amortization table</a:t>
            </a:r>
          </a:p>
          <a:p>
            <a:endParaRPr lang="ar-SA" dirty="0"/>
          </a:p>
        </p:txBody>
      </p:sp>
      <p:graphicFrame>
        <p:nvGraphicFramePr>
          <p:cNvPr id="4" name="Object 3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033482"/>
              </p:ext>
            </p:extLst>
          </p:nvPr>
        </p:nvGraphicFramePr>
        <p:xfrm>
          <a:off x="6629400" y="4343400"/>
          <a:ext cx="990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Worksheet" showAsIcon="1" r:id="rId3" imgW="381000" imgH="714375" progId="Excel.Sheet.8">
                  <p:embed/>
                </p:oleObj>
              </mc:Choice>
              <mc:Fallback>
                <p:oleObj name="Worksheet" showAsIcon="1" r:id="rId3" imgW="381000" imgH="71437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1210"/>
                      <a:stretch>
                        <a:fillRect/>
                      </a:stretch>
                    </p:blipFill>
                    <p:spPr bwMode="auto">
                      <a:xfrm>
                        <a:off x="6629400" y="4343400"/>
                        <a:ext cx="990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34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Quick Quiz – Part VI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60000"/>
              </a:lnSpc>
            </a:pPr>
            <a:r>
              <a:rPr lang="en-US" sz="2400" dirty="0"/>
              <a:t>What is a pure discount loan? What is a good example of a pure discount loan?</a:t>
            </a:r>
          </a:p>
          <a:p>
            <a:pPr algn="l" rtl="0">
              <a:lnSpc>
                <a:spcPct val="160000"/>
              </a:lnSpc>
            </a:pPr>
            <a:r>
              <a:rPr lang="en-US" sz="2400" dirty="0"/>
              <a:t>What is an interest-only loan? What is a good example of an interest-only loan?</a:t>
            </a:r>
          </a:p>
          <a:p>
            <a:pPr algn="l" rtl="0">
              <a:lnSpc>
                <a:spcPct val="160000"/>
              </a:lnSpc>
            </a:pPr>
            <a:r>
              <a:rPr lang="en-US" sz="2400" dirty="0"/>
              <a:t>What is an amortized loan?  What is a good example of an amortized loan?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636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Multiple Cash Flows – FV Example 2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Suppose you invest $500 in a mutual fund today and $600 in one year.  If the fund pays 9% annually, how much will you have in two years?</a:t>
            </a:r>
          </a:p>
          <a:p>
            <a:pPr lvl="1" algn="l" rtl="0"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FV = 500(1.09)</a:t>
            </a:r>
            <a:r>
              <a:rPr lang="en-US" baseline="30000" dirty="0"/>
              <a:t>2</a:t>
            </a:r>
            <a:r>
              <a:rPr lang="en-US" dirty="0"/>
              <a:t> + 600(1.09) = 1,248.05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66749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Comprehensive Problem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60000"/>
              </a:lnSpc>
            </a:pPr>
            <a:r>
              <a:rPr lang="en-US" sz="2800" dirty="0"/>
              <a:t>An investment will provide you with $100 at the end of each year for the next 10 years. What is the present value of that annuity if the discount rate is 8% annually?</a:t>
            </a:r>
          </a:p>
          <a:p>
            <a:pPr algn="l" rtl="0">
              <a:lnSpc>
                <a:spcPct val="160000"/>
              </a:lnSpc>
            </a:pPr>
            <a:r>
              <a:rPr lang="en-US" sz="2800" dirty="0"/>
              <a:t>What is the present value of the above if the payments are received at the beginning of each year?</a:t>
            </a:r>
          </a:p>
          <a:p>
            <a:pPr algn="l" rtl="0">
              <a:lnSpc>
                <a:spcPct val="160000"/>
              </a:lnSpc>
            </a:pPr>
            <a:r>
              <a:rPr lang="en-US" sz="2800" dirty="0"/>
              <a:t>If you deposit those payments into an account earning 8%, what will the future value be in 10 years?</a:t>
            </a:r>
          </a:p>
          <a:p>
            <a:pPr algn="l" rtl="0">
              <a:lnSpc>
                <a:spcPct val="160000"/>
              </a:lnSpc>
            </a:pPr>
            <a:r>
              <a:rPr lang="en-US" sz="2800" dirty="0"/>
              <a:t>What will the future value be if you opening the account with $1,000 today, and then make the $100 deposits at the end of each year?</a:t>
            </a:r>
          </a:p>
        </p:txBody>
      </p:sp>
    </p:spTree>
    <p:extLst>
      <p:ext uri="{BB962C8B-B14F-4D97-AF65-F5344CB8AC3E}">
        <p14:creationId xmlns:p14="http://schemas.microsoft.com/office/powerpoint/2010/main" val="275765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Multiple Cash Flows – Example 2 Continued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How much will you have in 5 years if you make no further deposits?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First way:</a:t>
            </a:r>
          </a:p>
          <a:p>
            <a:pPr lvl="1" algn="l" rtl="0"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FV = 500(1.09)</a:t>
            </a:r>
            <a:r>
              <a:rPr lang="en-US" baseline="30000" dirty="0"/>
              <a:t>5</a:t>
            </a:r>
            <a:r>
              <a:rPr lang="en-US" dirty="0"/>
              <a:t> +  600(1.09)</a:t>
            </a:r>
            <a:r>
              <a:rPr lang="en-US" baseline="30000" dirty="0"/>
              <a:t>4</a:t>
            </a:r>
            <a:r>
              <a:rPr lang="en-US" dirty="0"/>
              <a:t> = 1,616.26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Second way – use value at year 2: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FV = 1,248.05(1.09)</a:t>
            </a:r>
            <a:r>
              <a:rPr lang="en-US" baseline="30000" dirty="0"/>
              <a:t>3</a:t>
            </a:r>
            <a:r>
              <a:rPr lang="en-US" dirty="0"/>
              <a:t> = 1,616.26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3443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Multiple Cash Flows – FV Example 3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Suppose you plan to deposit $100 into an account in one year and $300 into the account in three years.  How much will be in the account in five years if the interest rate is 8%?</a:t>
            </a:r>
          </a:p>
          <a:p>
            <a:pPr lvl="1" algn="l" rtl="0"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FV = 100(1.08)</a:t>
            </a:r>
            <a:r>
              <a:rPr lang="en-US" baseline="30000" dirty="0"/>
              <a:t>4</a:t>
            </a:r>
            <a:r>
              <a:rPr lang="en-US" dirty="0"/>
              <a:t> + 300(1.08)</a:t>
            </a:r>
            <a:r>
              <a:rPr lang="en-US" baseline="30000" dirty="0"/>
              <a:t>2</a:t>
            </a:r>
            <a:r>
              <a:rPr lang="en-US" dirty="0"/>
              <a:t> = 136.05 + 349.92 = 485.97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676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900" dirty="0"/>
              <a:t>Multiple Cash Flows – Present Value Example 6.3</a:t>
            </a:r>
            <a:endParaRPr lang="ar-SA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Find the PV of each cash flows and add them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Year 1 CF: 200 / (1.12)</a:t>
            </a:r>
            <a:r>
              <a:rPr lang="en-US" baseline="30000" dirty="0"/>
              <a:t>1</a:t>
            </a:r>
            <a:r>
              <a:rPr lang="en-US" dirty="0"/>
              <a:t> = 178.57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Year 2 CF: 400 / (1.12)</a:t>
            </a:r>
            <a:r>
              <a:rPr lang="en-US" baseline="30000" dirty="0"/>
              <a:t>2</a:t>
            </a:r>
            <a:r>
              <a:rPr lang="en-US" dirty="0"/>
              <a:t> = 318.88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Year 3 CF: 600 / (1.12)</a:t>
            </a:r>
            <a:r>
              <a:rPr lang="en-US" baseline="30000" dirty="0"/>
              <a:t>3</a:t>
            </a:r>
            <a:r>
              <a:rPr lang="en-US" dirty="0"/>
              <a:t> = 427.07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Year 4 CF: 800 / (1.12)</a:t>
            </a:r>
            <a:r>
              <a:rPr lang="en-US" baseline="30000" dirty="0"/>
              <a:t>4</a:t>
            </a:r>
            <a:r>
              <a:rPr lang="en-US" dirty="0"/>
              <a:t> = 508.41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Total PV = 178.57 + 318.88 + 427.07 + 508.41 = 1,432.93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864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Example 6.3 Timeline</a:t>
            </a:r>
            <a:endParaRPr lang="ar-SA" dirty="0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990600" y="1683543"/>
            <a:ext cx="7086600" cy="4405313"/>
            <a:chOff x="624" y="1056"/>
            <a:chExt cx="4464" cy="2775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960" y="1728"/>
              <a:ext cx="41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960" y="1344"/>
              <a:ext cx="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632" y="1344"/>
              <a:ext cx="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304" y="1344"/>
              <a:ext cx="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072" y="1344"/>
              <a:ext cx="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840" y="1344"/>
              <a:ext cx="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64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488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208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976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744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88" y="211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200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112" y="211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400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928" y="211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600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3648" y="211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800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1632" y="235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1248" y="249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2304" y="2352"/>
              <a:ext cx="0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1248" y="2784"/>
              <a:ext cx="10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072" y="2400"/>
              <a:ext cx="0" cy="7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1296" y="3120"/>
              <a:ext cx="177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3792" y="2400"/>
              <a:ext cx="0" cy="110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1344" y="3504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720" y="2352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178.57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720" y="2688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318.88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720" y="3024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427.07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720" y="3360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508.41</a:t>
              </a:r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672" y="3552"/>
              <a:ext cx="57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624" y="3600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1,432.93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5631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</TotalTime>
  <Words>2953</Words>
  <Application>Microsoft Office PowerPoint</Application>
  <PresentationFormat>On-screen Show (4:3)</PresentationFormat>
  <Paragraphs>262</Paragraphs>
  <Slides>50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Batang</vt:lpstr>
      <vt:lpstr>Arial</vt:lpstr>
      <vt:lpstr>Georgia</vt:lpstr>
      <vt:lpstr>Times New Roman</vt:lpstr>
      <vt:lpstr>Wingdings</vt:lpstr>
      <vt:lpstr>Wingdings 2</vt:lpstr>
      <vt:lpstr>Civic</vt:lpstr>
      <vt:lpstr>Equation</vt:lpstr>
      <vt:lpstr>Photo Editor Photo</vt:lpstr>
      <vt:lpstr>Worksheet</vt:lpstr>
      <vt:lpstr>Discounted Cash Flow Valuation </vt:lpstr>
      <vt:lpstr>Key Concepts and Skills</vt:lpstr>
      <vt:lpstr>Chapter Outline</vt:lpstr>
      <vt:lpstr>Multiple Cash Flows –Future Value Example 6.1</vt:lpstr>
      <vt:lpstr>Multiple Cash Flows – FV Example 2</vt:lpstr>
      <vt:lpstr>Multiple Cash Flows – Example 2 Continued</vt:lpstr>
      <vt:lpstr>Multiple Cash Flows – FV Example 3</vt:lpstr>
      <vt:lpstr>Multiple Cash Flows – Present Value Example 6.3</vt:lpstr>
      <vt:lpstr>Example 6.3 Timeline</vt:lpstr>
      <vt:lpstr>Multiple Cash Flows – PV Another Example</vt:lpstr>
      <vt:lpstr>Quick Quiz – Part I</vt:lpstr>
      <vt:lpstr>Annuities and Perpetuities Defined</vt:lpstr>
      <vt:lpstr>Annuities and Perpetuities – Basic Formulas</vt:lpstr>
      <vt:lpstr>Annuity – Example 6.5</vt:lpstr>
      <vt:lpstr>Annuity – Sweepstakes Example</vt:lpstr>
      <vt:lpstr>Buying a House</vt:lpstr>
      <vt:lpstr>Buying a House - Continued</vt:lpstr>
      <vt:lpstr>Quick Quiz – Part II</vt:lpstr>
      <vt:lpstr>Finding the Payment</vt:lpstr>
      <vt:lpstr>Finding the Number of Payments – Example 6.6</vt:lpstr>
      <vt:lpstr>Finding the Number of Payments – Another Example</vt:lpstr>
      <vt:lpstr>Finding the Rate</vt:lpstr>
      <vt:lpstr>Quick Quiz – Part III</vt:lpstr>
      <vt:lpstr>Future Values for Annuities</vt:lpstr>
      <vt:lpstr>Annuity Due</vt:lpstr>
      <vt:lpstr>Annuity Due Timeline</vt:lpstr>
      <vt:lpstr>Perpetuity – Example 6.7</vt:lpstr>
      <vt:lpstr>Quick Quiz – Part IV</vt:lpstr>
      <vt:lpstr>Table 6.2</vt:lpstr>
      <vt:lpstr>Effective Annual Rate (EAR)</vt:lpstr>
      <vt:lpstr>Annual Percentage Rate</vt:lpstr>
      <vt:lpstr>Computing APRs</vt:lpstr>
      <vt:lpstr>Things to Remember</vt:lpstr>
      <vt:lpstr>Computing EARs - Example</vt:lpstr>
      <vt:lpstr>EAR - Formula</vt:lpstr>
      <vt:lpstr>Decisions, Decisions II</vt:lpstr>
      <vt:lpstr>Decisions, Decisions II Continued</vt:lpstr>
      <vt:lpstr>Computing APRs from EARs </vt:lpstr>
      <vt:lpstr>APR - Example</vt:lpstr>
      <vt:lpstr>Computing Payments with APRs</vt:lpstr>
      <vt:lpstr>Future Values with Monthly Compounding</vt:lpstr>
      <vt:lpstr>Present Value with Daily Compounding</vt:lpstr>
      <vt:lpstr>Continuous Compounding</vt:lpstr>
      <vt:lpstr>Quick Quiz – Part V</vt:lpstr>
      <vt:lpstr>Pure Discount Loans – Example 6.12</vt:lpstr>
      <vt:lpstr>Interest-Only Loan - Example</vt:lpstr>
      <vt:lpstr>Amortized Loan with Fixed Principal Payment - Example</vt:lpstr>
      <vt:lpstr>Amortized Loan with Fixed Payment - Example</vt:lpstr>
      <vt:lpstr>Quick Quiz – Part VI</vt:lpstr>
      <vt:lpstr>Comprehensive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Discounted Cash Flow Valuation</dc:title>
  <dc:creator>mofawsadmin</dc:creator>
  <cp:lastModifiedBy>Rima Al-Sager</cp:lastModifiedBy>
  <cp:revision>7</cp:revision>
  <dcterms:created xsi:type="dcterms:W3CDTF">2012-04-13T16:54:01Z</dcterms:created>
  <dcterms:modified xsi:type="dcterms:W3CDTF">2013-03-10T22:10:50Z</dcterms:modified>
</cp:coreProperties>
</file>