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3" d="100"/>
          <a:sy n="53" d="100"/>
        </p:scale>
        <p:origin x="-1854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37FC-7AF9-5F4F-8744-4F258631CBB4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2DD967A-0379-284C-B7EC-497EEF99F1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37FC-7AF9-5F4F-8744-4F258631CBB4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967A-0379-284C-B7EC-497EEF99F15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2DD967A-0379-284C-B7EC-497EEF99F15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37FC-7AF9-5F4F-8744-4F258631CBB4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37FC-7AF9-5F4F-8744-4F258631CBB4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2DD967A-0379-284C-B7EC-497EEF99F1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37FC-7AF9-5F4F-8744-4F258631CBB4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2DD967A-0379-284C-B7EC-497EEF99F15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1AF37FC-7AF9-5F4F-8744-4F258631CBB4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967A-0379-284C-B7EC-497EEF99F1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37FC-7AF9-5F4F-8744-4F258631CBB4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2DD967A-0379-284C-B7EC-497EEF99F151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37FC-7AF9-5F4F-8744-4F258631CBB4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2DD967A-0379-284C-B7EC-497EEF99F1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37FC-7AF9-5F4F-8744-4F258631CBB4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DD967A-0379-284C-B7EC-497EEF99F1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2DD967A-0379-284C-B7EC-497EEF99F15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37FC-7AF9-5F4F-8744-4F258631CBB4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2DD967A-0379-284C-B7EC-497EEF99F15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1AF37FC-7AF9-5F4F-8744-4F258631CBB4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1AF37FC-7AF9-5F4F-8744-4F258631CBB4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2DD967A-0379-284C-B7EC-497EEF99F151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b="0" dirty="0"/>
              <a:t>Chapter </a:t>
            </a:r>
            <a:r>
              <a:rPr lang="en-US" sz="3600" b="0" dirty="0" smtClean="0"/>
              <a:t>TWO</a:t>
            </a:r>
            <a:endParaRPr lang="x-none" sz="3600" b="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Financial Statements, Taxes, and Cash Flows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728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Income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The income statement is more like a video of the firm</a:t>
            </a:r>
            <a:r>
              <a:rPr lang="ja-JP" altLang="en-US" sz="2400" dirty="0">
                <a:latin typeface="Arial"/>
              </a:rPr>
              <a:t>’</a:t>
            </a:r>
            <a:r>
              <a:rPr lang="en-US" sz="2400" dirty="0"/>
              <a:t>s operations for a specified period of time.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You generally report revenues first and then deduct any expenses for the period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Matching principle – GAAP says to show revenue when it accrues and match the expenses required to generate the </a:t>
            </a:r>
            <a:r>
              <a:rPr lang="en-US" sz="2400" dirty="0" smtClean="0"/>
              <a:t>revenue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9167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US Corporation Income Statement – Table 2.2</a:t>
            </a:r>
            <a:endParaRPr lang="en-US" dirty="0"/>
          </a:p>
        </p:txBody>
      </p:sp>
      <p:graphicFrame>
        <p:nvGraphicFramePr>
          <p:cNvPr id="4" name="Object 7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84828310"/>
              </p:ext>
            </p:extLst>
          </p:nvPr>
        </p:nvGraphicFramePr>
        <p:xfrm>
          <a:off x="640838" y="1926304"/>
          <a:ext cx="7734835" cy="366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Photo Editor Photo" r:id="rId3" imgW="4780952" imgH="2266667" progId="MSPhotoEd.3">
                  <p:embed/>
                </p:oleObj>
              </mc:Choice>
              <mc:Fallback>
                <p:oleObj name="Photo Editor Photo" r:id="rId3" imgW="4780952" imgH="2266667" progId="MSPhotoEd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838" y="1926304"/>
                        <a:ext cx="7734835" cy="366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8197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The one thing we can rely on with taxes is that they are always changing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Marginal vs. average tax rates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Marginal tax rate – the percentage paid on the next dollar earned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Average tax rate – the tax bill / taxable income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Other </a:t>
            </a:r>
            <a:r>
              <a:rPr lang="en-US" sz="2800" dirty="0" smtClean="0"/>
              <a:t>taxes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4912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Marginal Vs. Average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Suppose your firm earns $4 million in taxable income.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What is the firm</a:t>
            </a:r>
            <a:r>
              <a:rPr lang="ja-JP" altLang="en-US" sz="2400" dirty="0">
                <a:latin typeface="Arial"/>
              </a:rPr>
              <a:t>’</a:t>
            </a:r>
            <a:r>
              <a:rPr lang="en-US" sz="2400" dirty="0"/>
              <a:t>s tax liability?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What is the average tax rate?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What is the marginal tax rate?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If you are considering a project that will increase the firm</a:t>
            </a:r>
            <a:r>
              <a:rPr lang="ja-JP" altLang="en-US" sz="2800" dirty="0">
                <a:latin typeface="Arial"/>
              </a:rPr>
              <a:t>’</a:t>
            </a:r>
            <a:r>
              <a:rPr lang="en-US" sz="2800" dirty="0"/>
              <a:t>s taxable income by $1 million, what tax rate should you use in your analysis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2151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Concept of Cash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Cash flow is one of the most important pieces of information that a financial manager can derive from financial statements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The statement of cash flows does not provide us with the same information that we are looking at here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We will look at how cash is generated from utilizing assets and how it is paid to those that finance the purchase of the </a:t>
            </a:r>
            <a:r>
              <a:rPr lang="en-US" sz="2400" dirty="0" smtClean="0"/>
              <a:t>assets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3765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Cash Flow From Assets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Cash Flow From Assets (CFFA) = Cash Flow to Creditors + Cash Flow to Stockholders</a:t>
            </a:r>
          </a:p>
          <a:p>
            <a:pPr>
              <a:lnSpc>
                <a:spcPct val="150000"/>
              </a:lnSpc>
            </a:pPr>
            <a:r>
              <a:rPr lang="en-US" dirty="0"/>
              <a:t>Cash Flow From Assets = Operating Cash Flow – Net Capital Spending – Changes in </a:t>
            </a:r>
            <a:r>
              <a:rPr lang="en-US" dirty="0" smtClean="0"/>
              <a:t>NWC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456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Example: US Corporation – Part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OCF (</a:t>
            </a:r>
            <a:r>
              <a:rPr lang="en-US" dirty="0">
                <a:hlinkClick r:id="rId2" action="ppaction://hlinksldjump" tooltip="Show Income Statement"/>
              </a:rPr>
              <a:t>I/S</a:t>
            </a:r>
            <a:r>
              <a:rPr lang="en-US" sz="2400" dirty="0"/>
              <a:t>) = EBIT + depreciation – taxes = $547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NCS (</a:t>
            </a:r>
            <a:r>
              <a:rPr lang="en-US" sz="2400" dirty="0">
                <a:hlinkClick r:id="rId3" action="ppaction://hlinksldjump" tooltip="Show Balance Sheet"/>
              </a:rPr>
              <a:t> B/S </a:t>
            </a:r>
            <a:r>
              <a:rPr lang="en-US" sz="2400" dirty="0"/>
              <a:t>and I/S) = ending net fixed assets – beginning net fixed assets + depreciation = $130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Changes in NWC (</a:t>
            </a:r>
            <a:r>
              <a:rPr lang="en-US" sz="2400" dirty="0">
                <a:hlinkClick r:id="rId3" action="ppaction://hlinksldjump" tooltip="Show Balance Sheet"/>
              </a:rPr>
              <a:t>B/S</a:t>
            </a:r>
            <a:r>
              <a:rPr lang="en-US" sz="2400" dirty="0"/>
              <a:t>) = ending NWC – beginning NWC = $330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CFFA = 547 – 130 – 330 = $</a:t>
            </a:r>
            <a:r>
              <a:rPr lang="en-US" sz="2400" dirty="0" smtClean="0"/>
              <a:t>87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8713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Example: US Corporation – Part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CF to Creditors (</a:t>
            </a:r>
            <a:r>
              <a:rPr lang="en-US" sz="2400" dirty="0">
                <a:hlinkClick r:id="rId2" action="ppaction://hlinksldjump" tooltip="Show Balance Sheet"/>
              </a:rPr>
              <a:t>B/S</a:t>
            </a:r>
            <a:r>
              <a:rPr lang="en-US" sz="2400" dirty="0"/>
              <a:t> and </a:t>
            </a:r>
            <a:r>
              <a:rPr lang="en-US" sz="2400" dirty="0">
                <a:hlinkClick r:id="rId3" action="ppaction://hlinksldjump" tooltip="Show Income Statement"/>
              </a:rPr>
              <a:t>I/S</a:t>
            </a:r>
            <a:r>
              <a:rPr lang="en-US" sz="2400" dirty="0"/>
              <a:t>) = interest paid – net new borrowing = $24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CF to Stockholders (</a:t>
            </a:r>
            <a:r>
              <a:rPr lang="en-US" sz="2400" dirty="0">
                <a:hlinkClick r:id="rId2" action="ppaction://hlinksldjump" tooltip="Show Balance Sheet"/>
              </a:rPr>
              <a:t>B/S</a:t>
            </a:r>
            <a:r>
              <a:rPr lang="en-US" sz="2400" dirty="0"/>
              <a:t> and </a:t>
            </a:r>
            <a:r>
              <a:rPr lang="en-US" sz="2400" dirty="0">
                <a:hlinkClick r:id="rId3" action="ppaction://hlinksldjump" tooltip="Show Income Statement"/>
              </a:rPr>
              <a:t>I/S</a:t>
            </a:r>
            <a:r>
              <a:rPr lang="en-US" sz="2400" dirty="0"/>
              <a:t>) = dividends paid – net new equity raised = $63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CFFA = 24 + 63 = $</a:t>
            </a:r>
            <a:r>
              <a:rPr lang="en-US" sz="2400" dirty="0" smtClean="0"/>
              <a:t>87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5992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Cash Flow Summary Table 2.5</a:t>
            </a: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558290"/>
              </p:ext>
            </p:extLst>
          </p:nvPr>
        </p:nvGraphicFramePr>
        <p:xfrm>
          <a:off x="780382" y="1640926"/>
          <a:ext cx="7526225" cy="4352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Photo Editor Photo" r:id="rId3" imgW="4809524" imgH="3019048" progId="MSPhotoEd.3">
                  <p:embed/>
                </p:oleObj>
              </mc:Choice>
              <mc:Fallback>
                <p:oleObj name="Photo Editor Photo" r:id="rId3" imgW="4809524" imgH="3019048" progId="MSPhotoEd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382" y="1640926"/>
                        <a:ext cx="7526225" cy="43520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4947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500" dirty="0"/>
              <a:t>Example: Balance Sheet and Income Statement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30000"/>
              </a:lnSpc>
            </a:pPr>
            <a:r>
              <a:rPr lang="en-US" sz="2400" dirty="0"/>
              <a:t>Current Accounts</a:t>
            </a:r>
          </a:p>
          <a:p>
            <a:pPr lvl="1">
              <a:lnSpc>
                <a:spcPct val="130000"/>
              </a:lnSpc>
            </a:pPr>
            <a:r>
              <a:rPr lang="en-US" sz="2000" dirty="0"/>
              <a:t>2007: CA = 3625; CL = 1787</a:t>
            </a:r>
          </a:p>
          <a:p>
            <a:pPr lvl="1">
              <a:lnSpc>
                <a:spcPct val="130000"/>
              </a:lnSpc>
            </a:pPr>
            <a:r>
              <a:rPr lang="en-US" sz="2000" dirty="0"/>
              <a:t>2006: CA = 3596; CL = 2140</a:t>
            </a:r>
          </a:p>
          <a:p>
            <a:pPr>
              <a:lnSpc>
                <a:spcPct val="130000"/>
              </a:lnSpc>
            </a:pPr>
            <a:r>
              <a:rPr lang="en-US" sz="2400" dirty="0"/>
              <a:t>Fixed Assets and Depreciation</a:t>
            </a:r>
          </a:p>
          <a:p>
            <a:pPr lvl="1">
              <a:lnSpc>
                <a:spcPct val="130000"/>
              </a:lnSpc>
            </a:pPr>
            <a:r>
              <a:rPr lang="en-US" sz="2000" dirty="0"/>
              <a:t>2007: NFA = 2194; 2006: NFA = 2261</a:t>
            </a:r>
          </a:p>
          <a:p>
            <a:pPr lvl="1">
              <a:lnSpc>
                <a:spcPct val="130000"/>
              </a:lnSpc>
            </a:pPr>
            <a:r>
              <a:rPr lang="en-US" sz="2000" dirty="0"/>
              <a:t>Depreciation Expense = 500</a:t>
            </a:r>
          </a:p>
          <a:p>
            <a:pPr>
              <a:lnSpc>
                <a:spcPct val="130000"/>
              </a:lnSpc>
            </a:pPr>
            <a:r>
              <a:rPr lang="en-US" sz="2400" dirty="0"/>
              <a:t>Long-term Debt and Equity</a:t>
            </a:r>
          </a:p>
          <a:p>
            <a:pPr lvl="1">
              <a:lnSpc>
                <a:spcPct val="130000"/>
              </a:lnSpc>
            </a:pPr>
            <a:r>
              <a:rPr lang="en-US" sz="2000" dirty="0"/>
              <a:t>2007: LTD = 538; Common stock &amp; APIC = 462</a:t>
            </a:r>
          </a:p>
          <a:p>
            <a:pPr lvl="1">
              <a:lnSpc>
                <a:spcPct val="130000"/>
              </a:lnSpc>
            </a:pPr>
            <a:r>
              <a:rPr lang="en-US" sz="2000" dirty="0"/>
              <a:t>2006: LTD = 581; Common stock &amp; APIC = 372</a:t>
            </a:r>
          </a:p>
          <a:p>
            <a:pPr>
              <a:lnSpc>
                <a:spcPct val="130000"/>
              </a:lnSpc>
            </a:pPr>
            <a:r>
              <a:rPr lang="en-US" sz="2400" dirty="0"/>
              <a:t>Income Statement</a:t>
            </a:r>
          </a:p>
          <a:p>
            <a:pPr lvl="1">
              <a:lnSpc>
                <a:spcPct val="130000"/>
              </a:lnSpc>
            </a:pPr>
            <a:r>
              <a:rPr lang="en-US" sz="2000" dirty="0"/>
              <a:t>EBIT = 1014; Taxes = 368</a:t>
            </a:r>
          </a:p>
          <a:p>
            <a:pPr lvl="1">
              <a:lnSpc>
                <a:spcPct val="130000"/>
              </a:lnSpc>
            </a:pPr>
            <a:r>
              <a:rPr lang="en-US" sz="2000" dirty="0"/>
              <a:t>Interest Expense = 93; Dividends = </a:t>
            </a:r>
            <a:r>
              <a:rPr lang="en-US" sz="2000" dirty="0" smtClean="0"/>
              <a:t>285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24365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Concepts and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Know the difference between </a:t>
            </a:r>
            <a:r>
              <a:rPr lang="en-US" b="1" u="sng" dirty="0"/>
              <a:t>book value </a:t>
            </a:r>
            <a:r>
              <a:rPr lang="en-US" dirty="0"/>
              <a:t>and </a:t>
            </a:r>
            <a:r>
              <a:rPr lang="en-US" b="1" u="sng" dirty="0"/>
              <a:t>market value</a:t>
            </a:r>
          </a:p>
          <a:p>
            <a:pPr>
              <a:lnSpc>
                <a:spcPct val="150000"/>
              </a:lnSpc>
            </a:pPr>
            <a:r>
              <a:rPr lang="en-US" dirty="0"/>
              <a:t>Know the difference between </a:t>
            </a:r>
            <a:r>
              <a:rPr lang="en-US" b="1" u="sng" dirty="0"/>
              <a:t>accounting income </a:t>
            </a:r>
            <a:r>
              <a:rPr lang="en-US" dirty="0"/>
              <a:t>and </a:t>
            </a:r>
            <a:r>
              <a:rPr lang="en-US" b="1" u="sng" dirty="0"/>
              <a:t>cash flow</a:t>
            </a:r>
          </a:p>
          <a:p>
            <a:pPr>
              <a:lnSpc>
                <a:spcPct val="150000"/>
              </a:lnSpc>
            </a:pPr>
            <a:r>
              <a:rPr lang="en-US" dirty="0"/>
              <a:t>Know the difference between </a:t>
            </a:r>
            <a:r>
              <a:rPr lang="en-US" b="1" u="sng" dirty="0"/>
              <a:t>average</a:t>
            </a:r>
            <a:r>
              <a:rPr lang="en-US" dirty="0"/>
              <a:t> and </a:t>
            </a:r>
            <a:r>
              <a:rPr lang="en-US" b="1" u="sng" dirty="0"/>
              <a:t>marginal tax rates</a:t>
            </a:r>
          </a:p>
          <a:p>
            <a:pPr>
              <a:lnSpc>
                <a:spcPct val="150000"/>
              </a:lnSpc>
            </a:pPr>
            <a:r>
              <a:rPr lang="en-US" dirty="0"/>
              <a:t>Know how to </a:t>
            </a:r>
            <a:r>
              <a:rPr lang="en-US" b="1" u="sng" dirty="0"/>
              <a:t>determine a firm</a:t>
            </a:r>
            <a:r>
              <a:rPr lang="ja-JP" altLang="en-US" b="1" u="sng" dirty="0">
                <a:latin typeface="Arial"/>
              </a:rPr>
              <a:t>’</a:t>
            </a:r>
            <a:r>
              <a:rPr lang="en-US" b="1" u="sng" dirty="0"/>
              <a:t>s cash flow </a:t>
            </a:r>
            <a:r>
              <a:rPr lang="en-US" dirty="0"/>
              <a:t>from its financial </a:t>
            </a:r>
            <a:r>
              <a:rPr lang="en-US" dirty="0" smtClean="0"/>
              <a:t>statements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885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Cash Flows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OCF = 1,014 + 500 – 368 = 1,146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NCS = 2,194 – 2,261 + 500 = 433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Changes in NWC = (3,625 – 1,787) – (3,596 – 2,140) = 382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CFFA = 1,146 – 433 – 382 = 331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CF to Creditors = 93 – (538 – 581) = 136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CF to Stockholders = 285 – (462 – 372) = 195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CFFA = 136 + 195 = 331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The CF identity holds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3487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en-US" sz="2800" dirty="0"/>
              <a:t>What is the difference between book value and market value?  Which should we use for decision-making purposes?</a:t>
            </a:r>
          </a:p>
          <a:p>
            <a:pPr>
              <a:lnSpc>
                <a:spcPct val="160000"/>
              </a:lnSpc>
            </a:pPr>
            <a:r>
              <a:rPr lang="en-US" sz="2800" dirty="0"/>
              <a:t>What is the difference between accounting income and cash flow? Which do we need to use when making decisions?</a:t>
            </a:r>
          </a:p>
          <a:p>
            <a:pPr>
              <a:lnSpc>
                <a:spcPct val="160000"/>
              </a:lnSpc>
            </a:pPr>
            <a:r>
              <a:rPr lang="en-US" sz="2800" dirty="0"/>
              <a:t>What is the difference between average and marginal tax rates? Which should we use when making financial decisions?</a:t>
            </a:r>
          </a:p>
          <a:p>
            <a:pPr>
              <a:lnSpc>
                <a:spcPct val="160000"/>
              </a:lnSpc>
            </a:pPr>
            <a:r>
              <a:rPr lang="en-US" sz="2800" dirty="0"/>
              <a:t>How do we determine a firm</a:t>
            </a:r>
            <a:r>
              <a:rPr lang="ja-JP" altLang="en-US" sz="2800" dirty="0">
                <a:latin typeface="Arial"/>
              </a:rPr>
              <a:t>’</a:t>
            </a:r>
            <a:r>
              <a:rPr lang="en-US" sz="2800" dirty="0"/>
              <a:t>s cash flows?  What are the equations and where do we find the information?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478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The Balance Sheet</a:t>
            </a:r>
          </a:p>
          <a:p>
            <a:pPr>
              <a:lnSpc>
                <a:spcPct val="150000"/>
              </a:lnSpc>
            </a:pPr>
            <a:r>
              <a:rPr lang="en-US" dirty="0"/>
              <a:t>The Income Statement</a:t>
            </a:r>
          </a:p>
          <a:p>
            <a:pPr>
              <a:lnSpc>
                <a:spcPct val="150000"/>
              </a:lnSpc>
            </a:pPr>
            <a:r>
              <a:rPr lang="en-US" dirty="0"/>
              <a:t>Taxes</a:t>
            </a:r>
          </a:p>
          <a:p>
            <a:pPr>
              <a:lnSpc>
                <a:spcPct val="150000"/>
              </a:lnSpc>
            </a:pPr>
            <a:r>
              <a:rPr lang="en-US" dirty="0"/>
              <a:t>Cash </a:t>
            </a:r>
            <a:r>
              <a:rPr lang="en-US" dirty="0" smtClean="0"/>
              <a:t>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600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Sheet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The balance sheet is a snapshot of the firm</a:t>
            </a:r>
            <a:r>
              <a:rPr lang="ja-JP" altLang="en-US" sz="2800" dirty="0">
                <a:latin typeface="Arial"/>
              </a:rPr>
              <a:t>’</a:t>
            </a:r>
            <a:r>
              <a:rPr lang="en-US" sz="2800" dirty="0"/>
              <a:t>s assets and liabilities at a given point in time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Assets are listed in order of decreasing liquidity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Ease of conversion to cash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Without significant loss of value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Balance Sheet Identity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Assets = Liabilities + Stockholders</a:t>
            </a:r>
            <a:r>
              <a:rPr lang="ja-JP" altLang="en-US" sz="2400" dirty="0">
                <a:latin typeface="Arial"/>
              </a:rPr>
              <a:t>’</a:t>
            </a:r>
            <a:r>
              <a:rPr lang="en-US" sz="2400" dirty="0"/>
              <a:t> </a:t>
            </a:r>
            <a:r>
              <a:rPr lang="en-US" sz="2400" dirty="0" smtClean="0"/>
              <a:t>Equity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0857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Balance Sheet - Figure 2.1</a:t>
            </a:r>
          </a:p>
        </p:txBody>
      </p:sp>
      <p:graphicFrame>
        <p:nvGraphicFramePr>
          <p:cNvPr id="4" name="Object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18852835"/>
              </p:ext>
            </p:extLst>
          </p:nvPr>
        </p:nvGraphicFramePr>
        <p:xfrm>
          <a:off x="301752" y="1937660"/>
          <a:ext cx="7261760" cy="2771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Photo Editor Photo" r:id="rId3" imgW="6857143" imgH="2352381" progId="MSPhotoEd.3">
                  <p:embed/>
                </p:oleObj>
              </mc:Choice>
              <mc:Fallback>
                <p:oleObj name="Photo Editor Photo" r:id="rId3" imgW="6857143" imgH="2352381" progId="MSPhotoEd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1204"/>
                      <a:stretch>
                        <a:fillRect/>
                      </a:stretch>
                    </p:blipFill>
                    <p:spPr bwMode="auto">
                      <a:xfrm>
                        <a:off x="301752" y="1937660"/>
                        <a:ext cx="7261760" cy="2771084"/>
                      </a:xfrm>
                      <a:prstGeom prst="rect">
                        <a:avLst/>
                      </a:prstGeom>
                      <a:noFill/>
                      <a:extLst>
                        <a:ext uri="{FAA26D3D-D897-4be2-8F04-BA451C77F1D7}">
                          <ma14:placeholderFlag xmlns:ma14="http://schemas.microsoft.com/office/mac/drawingml/2011/main" xmlns="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2980249"/>
              </p:ext>
            </p:extLst>
          </p:nvPr>
        </p:nvGraphicFramePr>
        <p:xfrm>
          <a:off x="6785292" y="3442674"/>
          <a:ext cx="1858962" cy="283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Photo Editor Photo" r:id="rId5" imgW="6857143" imgH="2352381" progId="MSPhotoEd.3">
                  <p:embed/>
                </p:oleObj>
              </mc:Choice>
              <mc:Fallback>
                <p:oleObj name="Photo Editor Photo" r:id="rId5" imgW="6857143" imgH="2352381" progId="MSPhotoEd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8275" r="9059"/>
                      <a:stretch>
                        <a:fillRect/>
                      </a:stretch>
                    </p:blipFill>
                    <p:spPr bwMode="auto">
                      <a:xfrm>
                        <a:off x="6785292" y="3442674"/>
                        <a:ext cx="1858962" cy="283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159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Working Capital and Liquidity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Net Working Capital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Current Assets – Current Liabilities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Positive when the cash that will be received over the next 12 months exceeds the cash that will be paid out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Usually positive in a healthy firm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Liquidity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Ability to convert to cash quickly without a significant loss in value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Liquid firms are less likely to experience financial distress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But liquid assets earn a lower return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Trade-off to find balance between liquid and illiquid </a:t>
            </a:r>
            <a:r>
              <a:rPr lang="en-US" sz="1800" dirty="0" smtClean="0"/>
              <a:t>assets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25227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US Corporation Balance Sheet – Table 2.1</a:t>
            </a:r>
            <a:endParaRPr lang="en-US" dirty="0"/>
          </a:p>
        </p:txBody>
      </p:sp>
      <p:graphicFrame>
        <p:nvGraphicFramePr>
          <p:cNvPr id="4" name="Object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08290620"/>
              </p:ext>
            </p:extLst>
          </p:nvPr>
        </p:nvGraphicFramePr>
        <p:xfrm>
          <a:off x="1227288" y="1569581"/>
          <a:ext cx="6336224" cy="4580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Photo Editor Photo" r:id="rId3" imgW="4819048" imgH="3390476" progId="MSPhotoEd.3">
                  <p:embed/>
                </p:oleObj>
              </mc:Choice>
              <mc:Fallback>
                <p:oleObj name="Photo Editor Photo" r:id="rId3" imgW="4819048" imgH="3390476" progId="MSPhotoEd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288" y="1569581"/>
                        <a:ext cx="6336224" cy="4580323"/>
                      </a:xfrm>
                      <a:prstGeom prst="rect">
                        <a:avLst/>
                      </a:prstGeom>
                      <a:noFill/>
                      <a:extLst>
                        <a:ext uri="{FAA26D3D-D897-4be2-8F04-BA451C77F1D7}">
                          <ma14:placeholderFlag xmlns:ma14="http://schemas.microsoft.com/office/mac/drawingml/2011/main" xmlns="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0382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Vs. Book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The balance sheet provides the book value of the assets, liabilities, and equity.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Market value is the price at which the assets, liabilities ,or equity can actually be bought or sold.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Market value and book value are often very different. Why?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Which is more important to the decision-making process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3244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2.2 Klingon Corporation</a:t>
            </a:r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" r="776"/>
          <a:stretch>
            <a:fillRect/>
          </a:stretch>
        </p:blipFill>
        <p:spPr>
          <a:xfrm>
            <a:off x="713538" y="1826695"/>
            <a:ext cx="7435677" cy="3997676"/>
          </a:xfrm>
        </p:spPr>
      </p:pic>
    </p:spTree>
    <p:extLst>
      <p:ext uri="{BB962C8B-B14F-4D97-AF65-F5344CB8AC3E}">
        <p14:creationId xmlns:p14="http://schemas.microsoft.com/office/powerpoint/2010/main" val="41962356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E6A074BCF28F46A4273E0B144D7690" ma:contentTypeVersion="1" ma:contentTypeDescription="Create a new document." ma:contentTypeScope="" ma:versionID="26ba8f997dc839c6470dc90abd33e92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6A5525-FBC8-4E59-B908-C7D04E0642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F7D010-DE63-4900-BD91-91FA1F1A3D24}">
  <ds:schemaRefs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40D1838-BE54-400C-9055-F5487AF88A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34</TotalTime>
  <Words>945</Words>
  <Application>Microsoft Office PowerPoint</Application>
  <PresentationFormat>On-screen Show (4:3)</PresentationFormat>
  <Paragraphs>98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Civic</vt:lpstr>
      <vt:lpstr>Photo Editor Photo</vt:lpstr>
      <vt:lpstr>Financial Statements, Taxes, and Cash Flows </vt:lpstr>
      <vt:lpstr>Key Concepts and Skills</vt:lpstr>
      <vt:lpstr>Chapter Outline</vt:lpstr>
      <vt:lpstr>Balance Sheet</vt:lpstr>
      <vt:lpstr>The Balance Sheet - Figure 2.1</vt:lpstr>
      <vt:lpstr>Net Working Capital and Liquidity</vt:lpstr>
      <vt:lpstr>US Corporation Balance Sheet – Table 2.1</vt:lpstr>
      <vt:lpstr>Market Vs. Book Value</vt:lpstr>
      <vt:lpstr>Example 2.2 Klingon Corporation</vt:lpstr>
      <vt:lpstr>Income Statement</vt:lpstr>
      <vt:lpstr>US Corporation Income Statement – Table 2.2</vt:lpstr>
      <vt:lpstr>Taxes</vt:lpstr>
      <vt:lpstr>Example: Marginal Vs. Average Rates</vt:lpstr>
      <vt:lpstr>The Concept of Cash Flow</vt:lpstr>
      <vt:lpstr>Cash Flow From Assets</vt:lpstr>
      <vt:lpstr>Example: US Corporation – Part I</vt:lpstr>
      <vt:lpstr>Example: US Corporation – Part II</vt:lpstr>
      <vt:lpstr>Cash Flow Summary Table 2.5</vt:lpstr>
      <vt:lpstr>Example: Balance Sheet and Income Statement Information</vt:lpstr>
      <vt:lpstr>Example: Cash Flows</vt:lpstr>
      <vt:lpstr>Review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Statements, Taxes, and Cash Flows</dc:title>
  <dc:creator>User</dc:creator>
  <cp:lastModifiedBy>home</cp:lastModifiedBy>
  <cp:revision>30</cp:revision>
  <dcterms:created xsi:type="dcterms:W3CDTF">2012-02-10T06:52:49Z</dcterms:created>
  <dcterms:modified xsi:type="dcterms:W3CDTF">2013-02-05T16:55:57Z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0x0101005DE6A074BCF28F46A4273E0B144D7690</vt:lpwstr>
  </property>
</Properties>
</file>