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6" r:id="rId4"/>
    <p:sldId id="267" r:id="rId5"/>
    <p:sldId id="268" r:id="rId6"/>
    <p:sldId id="270" r:id="rId7"/>
    <p:sldId id="271" r:id="rId8"/>
    <p:sldId id="272" r:id="rId9"/>
    <p:sldId id="273" r:id="rId10"/>
    <p:sldId id="274" r:id="rId11"/>
    <p:sldId id="275" r:id="rId12"/>
    <p:sldId id="276" r:id="rId13"/>
    <p:sldId id="277" r:id="rId14"/>
    <p:sldId id="279" r:id="rId15"/>
    <p:sldId id="281" r:id="rId16"/>
    <p:sldId id="283" r:id="rId17"/>
    <p:sldId id="296" r:id="rId18"/>
    <p:sldId id="286" r:id="rId19"/>
    <p:sldId id="287" r:id="rId20"/>
    <p:sldId id="260" r:id="rId21"/>
    <p:sldId id="261" r:id="rId22"/>
    <p:sldId id="262" r:id="rId23"/>
    <p:sldId id="264" r:id="rId24"/>
    <p:sldId id="263" r:id="rId25"/>
    <p:sldId id="292" r:id="rId26"/>
    <p:sldId id="293" r:id="rId27"/>
    <p:sldId id="294"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B2043-5758-44FE-990D-43D0BAC3B8C8}" type="datetimeFigureOut">
              <a:rPr lang="en-US" smtClean="0"/>
              <a:pPr/>
              <a:t>5/5/2023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1DC5-64E3-4A33-AD7E-8113274722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C21CA1-6156-405C-9029-F4AA6195FE6C}" type="datetime1">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1B6-8E95-48D3-A84F-8CFEAE6790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11916-1C93-4745-AB76-ED88CBE23FC4}" type="datetime1">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1B6-8E95-48D3-A84F-8CFEAE6790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E4346-F50A-4C26-BC95-85ECC02F3932}" type="datetime1">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1B6-8E95-48D3-A84F-8CFEAE6790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72742-34FF-4832-B720-3B063A739B90}" type="datetime1">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1B6-8E95-48D3-A84F-8CFEAE6790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E48FA7-7DEC-445F-B963-2358C909A3D6}" type="datetime1">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1B6-8E95-48D3-A84F-8CFEAE6790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693E7D-6B67-4A61-A6A1-56353EE401F7}" type="datetime1">
              <a:rPr lang="en-US" smtClean="0"/>
              <a:pPr/>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FD1B6-8E95-48D3-A84F-8CFEAE6790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D61BA6-A68F-4C67-A971-FC24A42B6224}" type="datetime1">
              <a:rPr lang="en-US" smtClean="0"/>
              <a:pPr/>
              <a:t>5/5/2023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AFD1B6-8E95-48D3-A84F-8CFEAE6790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16D65F-0880-4E5B-A25C-602CA909ACB6}" type="datetime1">
              <a:rPr lang="en-US" smtClean="0"/>
              <a:pPr/>
              <a:t>5/5/2023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FD1B6-8E95-48D3-A84F-8CFEAE6790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38120-3D64-4219-92EE-BC2F08E51B63}" type="datetime1">
              <a:rPr lang="en-US" smtClean="0"/>
              <a:pPr/>
              <a:t>5/5/2023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FD1B6-8E95-48D3-A84F-8CFEAE6790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B791F-97DC-4ADD-A476-E878FE6ABE2B}" type="datetime1">
              <a:rPr lang="en-US" smtClean="0"/>
              <a:pPr/>
              <a:t>5/5/2023</a:t>
            </a:fld>
            <a:endParaRPr lang="en-US"/>
          </a:p>
        </p:txBody>
      </p:sp>
      <p:sp>
        <p:nvSpPr>
          <p:cNvPr id="7" name="Slide Number Placeholder 6"/>
          <p:cNvSpPr>
            <a:spLocks noGrp="1"/>
          </p:cNvSpPr>
          <p:nvPr>
            <p:ph type="sldNum" sz="quarter" idx="12"/>
          </p:nvPr>
        </p:nvSpPr>
        <p:spPr/>
        <p:txBody>
          <a:bodyPr/>
          <a:lstStyle/>
          <a:p>
            <a:fld id="{43AFD1B6-8E95-48D3-A84F-8CFEAE6790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C3DFAA-F63C-4837-AB3D-47B79F03A767}" type="datetime1">
              <a:rPr lang="en-US" smtClean="0"/>
              <a:pPr/>
              <a:t>5/5/2023</a:t>
            </a:fld>
            <a:endParaRPr lang="en-US"/>
          </a:p>
        </p:txBody>
      </p:sp>
      <p:sp>
        <p:nvSpPr>
          <p:cNvPr id="7" name="Slide Number Placeholder 6"/>
          <p:cNvSpPr>
            <a:spLocks noGrp="1"/>
          </p:cNvSpPr>
          <p:nvPr>
            <p:ph type="sldNum" sz="quarter" idx="12"/>
          </p:nvPr>
        </p:nvSpPr>
        <p:spPr/>
        <p:txBody>
          <a:bodyPr/>
          <a:lstStyle/>
          <a:p>
            <a:fld id="{43AFD1B6-8E95-48D3-A84F-8CFEAE6790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15CFA-8103-44D2-9764-ABCEC7BB5DF4}" type="datetime1">
              <a:rPr lang="en-US" smtClean="0"/>
              <a:pPr/>
              <a:t>5/5/2023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FD1B6-8E95-48D3-A84F-8CFEAE6790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baseline="0">
          <a:solidFill>
            <a:srgbClr val="FF0000"/>
          </a:solidFill>
          <a:latin typeface="+mj-lt"/>
          <a:ea typeface="+mj-ea"/>
          <a:cs typeface="Times New Roman" pitchFamily="18" charset="0"/>
        </a:defRPr>
      </a:lvl1pPr>
    </p:titleStyle>
    <p:bodyStyle>
      <a:lvl1pPr marL="342900" indent="-342900" algn="l" defTabSz="914400" rtl="0" eaLnBrk="1" latinLnBrk="0" hangingPunct="1">
        <a:spcBef>
          <a:spcPct val="20000"/>
        </a:spcBef>
        <a:buFont typeface="Wingdings" pitchFamily="2" charset="2"/>
        <a:buChar char="§"/>
        <a:defRPr sz="3200" kern="1200" baseline="0">
          <a:solidFill>
            <a:srgbClr val="0000CC"/>
          </a:solidFill>
          <a:latin typeface="+mn-lt"/>
          <a:ea typeface="+mn-ea"/>
          <a:cs typeface="Times New Roman" pitchFamily="18" charset="0"/>
        </a:defRPr>
      </a:lvl1pPr>
      <a:lvl2pPr marL="742950" indent="-285750" algn="l" defTabSz="914400" rtl="0" eaLnBrk="1" latinLnBrk="0" hangingPunct="1">
        <a:spcBef>
          <a:spcPct val="20000"/>
        </a:spcBef>
        <a:buFont typeface="Wingdings" pitchFamily="2" charset="2"/>
        <a:buChar char="§"/>
        <a:defRPr sz="2800" kern="1200" baseline="0">
          <a:solidFill>
            <a:srgbClr val="0000CC"/>
          </a:solidFill>
          <a:latin typeface="+mn-lt"/>
          <a:ea typeface="+mn-ea"/>
          <a:cs typeface="Times New Roman" pitchFamily="18" charset="0"/>
        </a:defRPr>
      </a:lvl2pPr>
      <a:lvl3pPr marL="1143000" indent="-228600" algn="l" defTabSz="914400" rtl="0" eaLnBrk="1" latinLnBrk="0" hangingPunct="1">
        <a:spcBef>
          <a:spcPct val="20000"/>
        </a:spcBef>
        <a:buFont typeface="Wingdings" pitchFamily="2" charset="2"/>
        <a:buChar char="§"/>
        <a:defRPr sz="2400" kern="1200" baseline="0">
          <a:solidFill>
            <a:srgbClr val="0000CC"/>
          </a:solidFill>
          <a:latin typeface="+mn-lt"/>
          <a:ea typeface="+mn-ea"/>
          <a:cs typeface="Times New Roman" pitchFamily="18" charset="0"/>
        </a:defRPr>
      </a:lvl3pPr>
      <a:lvl4pPr marL="1600200" indent="-228600" algn="l" defTabSz="914400" rtl="0" eaLnBrk="1" latinLnBrk="0" hangingPunct="1">
        <a:spcBef>
          <a:spcPct val="20000"/>
        </a:spcBef>
        <a:buFont typeface="Wingdings" pitchFamily="2" charset="2"/>
        <a:buChar char="§"/>
        <a:defRPr sz="2000" kern="1200" baseline="0">
          <a:solidFill>
            <a:srgbClr val="0000CC"/>
          </a:solidFill>
          <a:latin typeface="+mn-lt"/>
          <a:ea typeface="+mn-ea"/>
          <a:cs typeface="Times New Roman" pitchFamily="18" charset="0"/>
        </a:defRPr>
      </a:lvl4pPr>
      <a:lvl5pPr marL="2057400" indent="-228600" algn="l" defTabSz="914400" rtl="0" eaLnBrk="1" latinLnBrk="0" hangingPunct="1">
        <a:spcBef>
          <a:spcPct val="20000"/>
        </a:spcBef>
        <a:buFont typeface="Wingdings" pitchFamily="2" charset="2"/>
        <a:buChar char="§"/>
        <a:defRPr sz="2000" kern="1200" baseline="0">
          <a:solidFill>
            <a:srgbClr val="0000CC"/>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Potassium" TargetMode="External"/><Relationship Id="rId7" Type="http://schemas.openxmlformats.org/officeDocument/2006/relationships/hyperlink" Target="http://en.wikipedia.org/wiki/Iron" TargetMode="External"/><Relationship Id="rId2" Type="http://schemas.openxmlformats.org/officeDocument/2006/relationships/hyperlink" Target="http://en.wikipedia.org/wiki/Sodium" TargetMode="External"/><Relationship Id="rId1" Type="http://schemas.openxmlformats.org/officeDocument/2006/relationships/slideLayout" Target="../slideLayouts/slideLayout7.xml"/><Relationship Id="rId6" Type="http://schemas.openxmlformats.org/officeDocument/2006/relationships/hyperlink" Target="http://en.wikipedia.org/wiki/Magnesium" TargetMode="External"/><Relationship Id="rId5" Type="http://schemas.openxmlformats.org/officeDocument/2006/relationships/hyperlink" Target="http://en.wikipedia.org/wiki/Calcium" TargetMode="External"/><Relationship Id="rId4" Type="http://schemas.openxmlformats.org/officeDocument/2006/relationships/hyperlink" Target="http://en.wikipedia.org/wiki/Chlorid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Carbon_dioxide" TargetMode="External"/><Relationship Id="rId3" Type="http://schemas.openxmlformats.org/officeDocument/2006/relationships/hyperlink" Target="http://en.wikipedia.org/wiki/Albumin" TargetMode="External"/><Relationship Id="rId7" Type="http://schemas.openxmlformats.org/officeDocument/2006/relationships/hyperlink" Target="http://en.wikipedia.org/wiki/Urea" TargetMode="External"/><Relationship Id="rId2" Type="http://schemas.openxmlformats.org/officeDocument/2006/relationships/hyperlink" Target="http://en.wikipedia.org/wiki/Glucose" TargetMode="External"/><Relationship Id="rId1" Type="http://schemas.openxmlformats.org/officeDocument/2006/relationships/slideLayout" Target="../slideLayouts/slideLayout7.xml"/><Relationship Id="rId6" Type="http://schemas.openxmlformats.org/officeDocument/2006/relationships/hyperlink" Target="http://en.wikipedia.org/wiki/Phosphorus" TargetMode="External"/><Relationship Id="rId5" Type="http://schemas.openxmlformats.org/officeDocument/2006/relationships/hyperlink" Target="http://en.wikipedia.org/wiki/Creatinine" TargetMode="External"/><Relationship Id="rId4" Type="http://schemas.openxmlformats.org/officeDocument/2006/relationships/hyperlink" Target="http://en.wikipedia.org/wiki/Lactic_aci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Viral_meningitis" TargetMode="External"/><Relationship Id="rId2" Type="http://schemas.openxmlformats.org/officeDocument/2006/relationships/hyperlink" Target="http://en.wikipedia.org/wiki/Bacterial_meningitis" TargetMode="External"/><Relationship Id="rId1" Type="http://schemas.openxmlformats.org/officeDocument/2006/relationships/slideLayout" Target="../slideLayouts/slideLayout7.xml"/><Relationship Id="rId5" Type="http://schemas.openxmlformats.org/officeDocument/2006/relationships/hyperlink" Target="http://en.wikipedia.org/wiki/Fungal_meningitis" TargetMode="External"/><Relationship Id="rId4" Type="http://schemas.openxmlformats.org/officeDocument/2006/relationships/hyperlink" Target="http://en.wikipedia.org/wiki/Tuberculous_meningiti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labtestsonline.org/understanding/analytes/csf/csf_exams-2.html" TargetMode="External"/><Relationship Id="rId2" Type="http://schemas.openxmlformats.org/officeDocument/2006/relationships/hyperlink" Target="http://www.labtestsonline.org/understanding/analytes/csf/csf_exams.html" TargetMode="External"/><Relationship Id="rId1" Type="http://schemas.openxmlformats.org/officeDocument/2006/relationships/slideLayout" Target="../slideLayouts/slideLayout7.xml"/><Relationship Id="rId5" Type="http://schemas.openxmlformats.org/officeDocument/2006/relationships/hyperlink" Target="http://www.labtestsonline.org/understanding/analytes/csf/csf_exams-4.html" TargetMode="External"/><Relationship Id="rId4" Type="http://schemas.openxmlformats.org/officeDocument/2006/relationships/hyperlink" Target="http://www.labtestsonline.org/understanding/analytes/csf/csf_exams-3.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itchFamily="18" charset="0"/>
              </a:rPr>
              <a:t>Cerebrospinal Fluid ( CSF )</a:t>
            </a:r>
            <a:endParaRPr lang="en-US" b="1" dirty="0">
              <a:latin typeface="Times New Roman" pitchFamily="18" charset="0"/>
            </a:endParaRP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3AFD1B6-8E95-48D3-A84F-8CFEAE679062}"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52400" y="304800"/>
            <a:ext cx="7391400" cy="566738"/>
          </a:xfrm>
          <a:prstGeom prst="rect">
            <a:avLst/>
          </a:prstGeom>
        </p:spPr>
        <p:txBody>
          <a:bodyPr/>
          <a:lstStyle/>
          <a:p>
            <a:pPr rtl="0" fontAlgn="auto">
              <a:spcBef>
                <a:spcPts val="0"/>
              </a:spcBef>
              <a:spcAft>
                <a:spcPts val="0"/>
              </a:spcAft>
              <a:defRPr/>
            </a:pPr>
            <a:r>
              <a:rPr lang="en-US" sz="3600" dirty="0">
                <a:solidFill>
                  <a:schemeClr val="accent6">
                    <a:lumMod val="75000"/>
                  </a:schemeClr>
                </a:solidFill>
                <a:latin typeface="Lucida Calligraphy" pitchFamily="66" charset="0"/>
                <a:cs typeface="+mn-cs"/>
              </a:rPr>
              <a:t>Continuation…</a:t>
            </a:r>
            <a:endParaRPr lang="ar-SA" sz="3600" i="1" kern="0" dirty="0">
              <a:solidFill>
                <a:srgbClr val="0070C0"/>
              </a:solidFill>
              <a:latin typeface="Cambria" pitchFamily="18" charset="0"/>
              <a:cs typeface="+mn-cs"/>
            </a:endParaRPr>
          </a:p>
          <a:p>
            <a:pPr rtl="0" fontAlgn="auto">
              <a:spcBef>
                <a:spcPts val="0"/>
              </a:spcBef>
              <a:spcAft>
                <a:spcPts val="0"/>
              </a:spcAft>
              <a:defRPr/>
            </a:pPr>
            <a:endParaRPr lang="ar-SA" sz="4000" kern="0" dirty="0">
              <a:solidFill>
                <a:srgbClr val="0070C0"/>
              </a:solidFill>
              <a:latin typeface="+mj-lt"/>
              <a:ea typeface="+mj-ea"/>
              <a:cs typeface="+mj-cs"/>
            </a:endParaRPr>
          </a:p>
        </p:txBody>
      </p:sp>
      <p:sp>
        <p:nvSpPr>
          <p:cNvPr id="9219" name="Rectangle 6"/>
          <p:cNvSpPr>
            <a:spLocks noChangeArrowheads="1"/>
          </p:cNvSpPr>
          <p:nvPr/>
        </p:nvSpPr>
        <p:spPr bwMode="auto">
          <a:xfrm>
            <a:off x="381000" y="1066800"/>
            <a:ext cx="3429000" cy="4800600"/>
          </a:xfrm>
          <a:prstGeom prst="rect">
            <a:avLst/>
          </a:prstGeom>
          <a:noFill/>
          <a:ln w="9525">
            <a:noFill/>
            <a:miter lim="800000"/>
            <a:headEnd/>
            <a:tailEnd/>
          </a:ln>
        </p:spPr>
        <p:txBody>
          <a:bodyPr>
            <a:spAutoFit/>
          </a:bodyPr>
          <a:lstStyle/>
          <a:p>
            <a:pPr rtl="0"/>
            <a:r>
              <a:rPr lang="en-US" dirty="0">
                <a:latin typeface="Cambria" pitchFamily="18" charset="0"/>
              </a:rPr>
              <a:t>Increased CSF Protein occurs in: </a:t>
            </a:r>
          </a:p>
          <a:p>
            <a:pPr lvl="1" rtl="0"/>
            <a:endParaRPr lang="en-US" dirty="0">
              <a:latin typeface="Cambria" pitchFamily="18" charset="0"/>
            </a:endParaRPr>
          </a:p>
          <a:p>
            <a:pPr lvl="1" rtl="0">
              <a:buFont typeface="Wingdings" pitchFamily="2" charset="2"/>
              <a:buChar char="ü"/>
            </a:pPr>
            <a:r>
              <a:rPr lang="en-US" dirty="0">
                <a:latin typeface="Cambria" pitchFamily="18" charset="0"/>
              </a:rPr>
              <a:t>   Diabetes Mellitus </a:t>
            </a:r>
          </a:p>
          <a:p>
            <a:pPr lvl="1" rtl="0"/>
            <a:endParaRPr lang="en-US" dirty="0">
              <a:latin typeface="Cambria" pitchFamily="18" charset="0"/>
            </a:endParaRPr>
          </a:p>
          <a:p>
            <a:pPr lvl="1" rtl="0">
              <a:buFont typeface="Wingdings" pitchFamily="2" charset="2"/>
              <a:buChar char="ü"/>
            </a:pPr>
            <a:r>
              <a:rPr lang="en-US" dirty="0">
                <a:latin typeface="Cambria" pitchFamily="18" charset="0"/>
              </a:rPr>
              <a:t>   Brain Tumor</a:t>
            </a:r>
          </a:p>
          <a:p>
            <a:pPr lvl="1" rtl="0"/>
            <a:endParaRPr lang="en-US" dirty="0">
              <a:latin typeface="Cambria" pitchFamily="18" charset="0"/>
            </a:endParaRPr>
          </a:p>
          <a:p>
            <a:pPr lvl="1" rtl="0">
              <a:buFont typeface="Wingdings" pitchFamily="2" charset="2"/>
              <a:buChar char="ü"/>
            </a:pPr>
            <a:r>
              <a:rPr lang="en-US" dirty="0">
                <a:latin typeface="Cambria" pitchFamily="18" charset="0"/>
              </a:rPr>
              <a:t>   Meningitis </a:t>
            </a:r>
          </a:p>
          <a:p>
            <a:pPr lvl="1" rtl="0"/>
            <a:endParaRPr lang="en-US" dirty="0">
              <a:latin typeface="Cambria" pitchFamily="18" charset="0"/>
            </a:endParaRPr>
          </a:p>
          <a:p>
            <a:pPr lvl="1" rtl="0">
              <a:buFont typeface="Wingdings" pitchFamily="2" charset="2"/>
              <a:buChar char="ü"/>
            </a:pPr>
            <a:r>
              <a:rPr lang="en-US" dirty="0">
                <a:latin typeface="Cambria" pitchFamily="18" charset="0"/>
              </a:rPr>
              <a:t>   Syphilis </a:t>
            </a:r>
          </a:p>
          <a:p>
            <a:pPr lvl="1" rtl="0"/>
            <a:endParaRPr lang="en-US" dirty="0">
              <a:latin typeface="Cambria" pitchFamily="18" charset="0"/>
            </a:endParaRPr>
          </a:p>
          <a:p>
            <a:pPr lvl="1" rtl="0">
              <a:buFont typeface="Wingdings" pitchFamily="2" charset="2"/>
              <a:buChar char="ü"/>
            </a:pPr>
            <a:r>
              <a:rPr lang="en-US" dirty="0">
                <a:latin typeface="Cambria" pitchFamily="18" charset="0"/>
              </a:rPr>
              <a:t>   Cushing's Disease </a:t>
            </a:r>
          </a:p>
          <a:p>
            <a:pPr lvl="1" rtl="0"/>
            <a:endParaRPr lang="en-US" dirty="0">
              <a:latin typeface="Cambria" pitchFamily="18" charset="0"/>
            </a:endParaRPr>
          </a:p>
          <a:p>
            <a:pPr lvl="1" rtl="0">
              <a:buFont typeface="Wingdings" pitchFamily="2" charset="2"/>
              <a:buChar char="ü"/>
            </a:pPr>
            <a:r>
              <a:rPr lang="en-US" dirty="0">
                <a:latin typeface="Cambria" pitchFamily="18" charset="0"/>
              </a:rPr>
              <a:t>   Uremia </a:t>
            </a:r>
          </a:p>
          <a:p>
            <a:pPr lvl="1" rtl="0"/>
            <a:endParaRPr lang="en-US" dirty="0">
              <a:latin typeface="Cambria" pitchFamily="18" charset="0"/>
            </a:endParaRPr>
          </a:p>
          <a:p>
            <a:pPr lvl="1" rtl="0">
              <a:buFont typeface="Wingdings" pitchFamily="2" charset="2"/>
              <a:buChar char="ü"/>
            </a:pPr>
            <a:r>
              <a:rPr lang="en-US" dirty="0">
                <a:latin typeface="Cambria" pitchFamily="18" charset="0"/>
              </a:rPr>
              <a:t>   </a:t>
            </a:r>
            <a:r>
              <a:rPr lang="en-US" dirty="0" err="1">
                <a:latin typeface="Cambria" pitchFamily="18" charset="0"/>
              </a:rPr>
              <a:t>Myxedema</a:t>
            </a:r>
            <a:r>
              <a:rPr lang="en-US" dirty="0">
                <a:latin typeface="Cambria" pitchFamily="18" charset="0"/>
              </a:rPr>
              <a:t> </a:t>
            </a:r>
          </a:p>
          <a:p>
            <a:pPr lvl="1" rtl="0"/>
            <a:endParaRPr lang="en-US" dirty="0">
              <a:latin typeface="Cambria" pitchFamily="18" charset="0"/>
            </a:endParaRPr>
          </a:p>
          <a:p>
            <a:pPr lvl="1" rtl="0">
              <a:buFont typeface="Wingdings" pitchFamily="2" charset="2"/>
              <a:buChar char="ü"/>
            </a:pPr>
            <a:r>
              <a:rPr lang="en-US" dirty="0">
                <a:latin typeface="Cambria" pitchFamily="18" charset="0"/>
              </a:rPr>
              <a:t>   Cerebral hemorrhage </a:t>
            </a:r>
          </a:p>
        </p:txBody>
      </p:sp>
      <p:pic>
        <p:nvPicPr>
          <p:cNvPr id="10244" name="Picture 7" descr="C:\Documents and Settings\Administrator\Desktop\Shaun ppt\cerebrospinal\12.bmp"/>
          <p:cNvPicPr>
            <a:picLocks noChangeAspect="1" noChangeArrowheads="1"/>
          </p:cNvPicPr>
          <p:nvPr/>
        </p:nvPicPr>
        <p:blipFill>
          <a:blip r:embed="rId2" cstate="print"/>
          <a:srcRect/>
          <a:stretch>
            <a:fillRect/>
          </a:stretch>
        </p:blipFill>
        <p:spPr bwMode="auto">
          <a:xfrm>
            <a:off x="4038600" y="1066800"/>
            <a:ext cx="4724400" cy="2895600"/>
          </a:xfrm>
          <a:prstGeom prst="rect">
            <a:avLst/>
          </a:prstGeom>
          <a:ln>
            <a:noFill/>
          </a:ln>
          <a:effectLst>
            <a:softEdge rad="112500"/>
          </a:effectLst>
        </p:spPr>
      </p:pic>
      <p:pic>
        <p:nvPicPr>
          <p:cNvPr id="9221" name="Picture 8" descr="C:\Documents and Settings\Administrator\Desktop\Shaun ppt\cerebrospinal\13.bmp"/>
          <p:cNvPicPr>
            <a:picLocks noChangeAspect="1" noChangeArrowheads="1"/>
          </p:cNvPicPr>
          <p:nvPr/>
        </p:nvPicPr>
        <p:blipFill>
          <a:blip r:embed="rId3" cstate="print"/>
          <a:srcRect/>
          <a:stretch>
            <a:fillRect/>
          </a:stretch>
        </p:blipFill>
        <p:spPr bwMode="auto">
          <a:xfrm>
            <a:off x="3886200" y="4191000"/>
            <a:ext cx="4953000" cy="2133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3AFD1B6-8E95-48D3-A84F-8CFEAE679062}"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143000" y="304800"/>
            <a:ext cx="6400800" cy="566738"/>
          </a:xfrm>
          <a:prstGeom prst="rect">
            <a:avLst/>
          </a:prstGeom>
        </p:spPr>
        <p:txBody>
          <a:bodyPr/>
          <a:lstStyle/>
          <a:p>
            <a:pPr algn="ctr" rtl="0" fontAlgn="auto">
              <a:spcBef>
                <a:spcPts val="0"/>
              </a:spcBef>
              <a:spcAft>
                <a:spcPts val="0"/>
              </a:spcAft>
              <a:defRPr/>
            </a:pPr>
            <a:r>
              <a:rPr lang="en-US" sz="4000" i="1" dirty="0">
                <a:solidFill>
                  <a:srgbClr val="0070C0"/>
                </a:solidFill>
                <a:latin typeface="Cambria" pitchFamily="18" charset="0"/>
                <a:cs typeface="+mn-cs"/>
              </a:rPr>
              <a:t>Glucose in CSF</a:t>
            </a:r>
            <a:endParaRPr lang="ar-SA" sz="4000" i="1" kern="0" dirty="0">
              <a:solidFill>
                <a:srgbClr val="0070C0"/>
              </a:solidFill>
              <a:latin typeface="Cambria" pitchFamily="18" charset="0"/>
              <a:ea typeface="+mj-ea"/>
              <a:cs typeface="+mj-cs"/>
            </a:endParaRPr>
          </a:p>
        </p:txBody>
      </p:sp>
      <p:sp>
        <p:nvSpPr>
          <p:cNvPr id="10243" name="Rectangle 4"/>
          <p:cNvSpPr>
            <a:spLocks noChangeArrowheads="1"/>
          </p:cNvSpPr>
          <p:nvPr/>
        </p:nvSpPr>
        <p:spPr bwMode="auto">
          <a:xfrm>
            <a:off x="228600" y="1295400"/>
            <a:ext cx="8763000" cy="400050"/>
          </a:xfrm>
          <a:prstGeom prst="rect">
            <a:avLst/>
          </a:prstGeom>
          <a:noFill/>
          <a:ln w="9525">
            <a:noFill/>
            <a:miter lim="800000"/>
            <a:headEnd/>
            <a:tailEnd/>
          </a:ln>
        </p:spPr>
        <p:txBody>
          <a:bodyPr>
            <a:spAutoFit/>
          </a:bodyPr>
          <a:lstStyle/>
          <a:p>
            <a:pPr rtl="0"/>
            <a:r>
              <a:rPr lang="en-US" sz="2000">
                <a:latin typeface="Cambria" pitchFamily="18" charset="0"/>
              </a:rPr>
              <a:t>CSF glucose is normally approximately two-thirds of the fasting plasma glucose.</a:t>
            </a:r>
            <a:endParaRPr lang="ar-SA" sz="2000">
              <a:latin typeface="Cambria" pitchFamily="18" charset="0"/>
            </a:endParaRPr>
          </a:p>
        </p:txBody>
      </p:sp>
      <p:sp>
        <p:nvSpPr>
          <p:cNvPr id="10244" name="Rectangle 5"/>
          <p:cNvSpPr>
            <a:spLocks noChangeArrowheads="1"/>
          </p:cNvSpPr>
          <p:nvPr/>
        </p:nvSpPr>
        <p:spPr bwMode="auto">
          <a:xfrm>
            <a:off x="152400" y="2286000"/>
            <a:ext cx="4419600" cy="708025"/>
          </a:xfrm>
          <a:prstGeom prst="rect">
            <a:avLst/>
          </a:prstGeom>
          <a:noFill/>
          <a:ln w="9525">
            <a:noFill/>
            <a:miter lim="800000"/>
            <a:headEnd/>
            <a:tailEnd/>
          </a:ln>
        </p:spPr>
        <p:txBody>
          <a:bodyPr>
            <a:spAutoFit/>
          </a:bodyPr>
          <a:lstStyle/>
          <a:p>
            <a:pPr rtl="0"/>
            <a:r>
              <a:rPr lang="en-US" sz="2000">
                <a:latin typeface="Cambria" pitchFamily="18" charset="0"/>
              </a:rPr>
              <a:t>The glucose levels should be between 50 to 80 mg/100 mL</a:t>
            </a:r>
            <a:endParaRPr lang="ar-SA" sz="2000">
              <a:latin typeface="Cambria" pitchFamily="18" charset="0"/>
            </a:endParaRPr>
          </a:p>
        </p:txBody>
      </p:sp>
      <p:sp>
        <p:nvSpPr>
          <p:cNvPr id="10245" name="Rectangle 6"/>
          <p:cNvSpPr>
            <a:spLocks noChangeArrowheads="1"/>
          </p:cNvSpPr>
          <p:nvPr/>
        </p:nvSpPr>
        <p:spPr bwMode="auto">
          <a:xfrm>
            <a:off x="304800" y="3124200"/>
            <a:ext cx="4114800" cy="3478213"/>
          </a:xfrm>
          <a:prstGeom prst="rect">
            <a:avLst/>
          </a:prstGeom>
          <a:noFill/>
          <a:ln w="9525">
            <a:noFill/>
            <a:miter lim="800000"/>
            <a:headEnd/>
            <a:tailEnd/>
          </a:ln>
        </p:spPr>
        <p:txBody>
          <a:bodyPr>
            <a:spAutoFit/>
          </a:bodyPr>
          <a:lstStyle/>
          <a:p>
            <a:pPr rtl="0"/>
            <a:r>
              <a:rPr lang="en-US" sz="2000">
                <a:latin typeface="Cambria" pitchFamily="18" charset="0"/>
              </a:rPr>
              <a:t>Abnormal results include increased and decreased glucose levels. </a:t>
            </a:r>
          </a:p>
          <a:p>
            <a:pPr rtl="0"/>
            <a:endParaRPr lang="en-US" sz="2000">
              <a:latin typeface="Cambria" pitchFamily="18" charset="0"/>
            </a:endParaRPr>
          </a:p>
          <a:p>
            <a:pPr rtl="0"/>
            <a:r>
              <a:rPr lang="en-US" sz="2000">
                <a:latin typeface="Cambria" pitchFamily="18" charset="0"/>
              </a:rPr>
              <a:t>Abnormal results may be due to:</a:t>
            </a:r>
          </a:p>
          <a:p>
            <a:pPr rtl="0"/>
            <a:endParaRPr lang="en-US" sz="2000">
              <a:latin typeface="Cambria" pitchFamily="18" charset="0"/>
            </a:endParaRPr>
          </a:p>
          <a:p>
            <a:pPr rtl="0"/>
            <a:r>
              <a:rPr lang="en-US" sz="2000">
                <a:latin typeface="Cambria" pitchFamily="18" charset="0"/>
              </a:rPr>
              <a:t>Infection (bacterial or fungus) </a:t>
            </a:r>
          </a:p>
          <a:p>
            <a:pPr rtl="0"/>
            <a:endParaRPr lang="en-US" sz="2000">
              <a:latin typeface="Cambria" pitchFamily="18" charset="0"/>
            </a:endParaRPr>
          </a:p>
          <a:p>
            <a:pPr rtl="0"/>
            <a:r>
              <a:rPr lang="en-US" sz="2000">
                <a:latin typeface="Cambria" pitchFamily="18" charset="0"/>
              </a:rPr>
              <a:t>Inflammation of the central nervous system </a:t>
            </a:r>
          </a:p>
          <a:p>
            <a:pPr rtl="0"/>
            <a:endParaRPr lang="en-US" sz="2000">
              <a:latin typeface="Cambria" pitchFamily="18" charset="0"/>
            </a:endParaRPr>
          </a:p>
          <a:p>
            <a:pPr rtl="0"/>
            <a:r>
              <a:rPr lang="en-US" sz="2000">
                <a:latin typeface="Cambria" pitchFamily="18" charset="0"/>
              </a:rPr>
              <a:t>Tumor</a:t>
            </a:r>
          </a:p>
        </p:txBody>
      </p:sp>
      <p:pic>
        <p:nvPicPr>
          <p:cNvPr id="10246" name="Picture 8" descr="C:\Documents and Settings\Administrator\Desktop\Shaun ppt\cerebrospinal\14.bmp"/>
          <p:cNvPicPr>
            <a:picLocks noChangeAspect="1" noChangeArrowheads="1"/>
          </p:cNvPicPr>
          <p:nvPr/>
        </p:nvPicPr>
        <p:blipFill>
          <a:blip r:embed="rId2" cstate="print"/>
          <a:srcRect/>
          <a:stretch>
            <a:fillRect/>
          </a:stretch>
        </p:blipFill>
        <p:spPr bwMode="auto">
          <a:xfrm>
            <a:off x="4572000" y="1752600"/>
            <a:ext cx="4267200" cy="4876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3AFD1B6-8E95-48D3-A84F-8CFEAE679062}"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143000" y="304800"/>
            <a:ext cx="6400800" cy="566738"/>
          </a:xfrm>
          <a:prstGeom prst="rect">
            <a:avLst/>
          </a:prstGeom>
        </p:spPr>
        <p:txBody>
          <a:bodyPr/>
          <a:lstStyle/>
          <a:p>
            <a:pPr algn="ctr" fontAlgn="auto">
              <a:spcBef>
                <a:spcPts val="0"/>
              </a:spcBef>
              <a:spcAft>
                <a:spcPts val="0"/>
              </a:spcAft>
              <a:defRPr/>
            </a:pPr>
            <a:r>
              <a:rPr lang="en-US" sz="4000" i="1" dirty="0">
                <a:solidFill>
                  <a:srgbClr val="0070C0"/>
                </a:solidFill>
                <a:latin typeface="Cambria" pitchFamily="18" charset="0"/>
                <a:cs typeface="+mn-cs"/>
              </a:rPr>
              <a:t>Cell count in CSF</a:t>
            </a:r>
            <a:endParaRPr lang="ar-SA" sz="4000" i="1" kern="0" dirty="0">
              <a:solidFill>
                <a:srgbClr val="0070C0"/>
              </a:solidFill>
              <a:latin typeface="Cambria" pitchFamily="18" charset="0"/>
              <a:ea typeface="+mj-ea"/>
              <a:cs typeface="+mj-cs"/>
            </a:endParaRPr>
          </a:p>
        </p:txBody>
      </p:sp>
      <p:sp>
        <p:nvSpPr>
          <p:cNvPr id="11267" name="Rectangle 5"/>
          <p:cNvSpPr>
            <a:spLocks noChangeArrowheads="1"/>
          </p:cNvSpPr>
          <p:nvPr/>
        </p:nvSpPr>
        <p:spPr bwMode="auto">
          <a:xfrm>
            <a:off x="304800" y="1524000"/>
            <a:ext cx="8229600" cy="708025"/>
          </a:xfrm>
          <a:prstGeom prst="rect">
            <a:avLst/>
          </a:prstGeom>
          <a:noFill/>
          <a:ln w="9525">
            <a:noFill/>
            <a:miter lim="800000"/>
            <a:headEnd/>
            <a:tailEnd/>
          </a:ln>
        </p:spPr>
        <p:txBody>
          <a:bodyPr>
            <a:spAutoFit/>
          </a:bodyPr>
          <a:lstStyle/>
          <a:p>
            <a:pPr algn="ctr" rtl="0"/>
            <a:r>
              <a:rPr lang="en-US" sz="2000">
                <a:solidFill>
                  <a:srgbClr val="002060"/>
                </a:solidFill>
                <a:latin typeface="Cambria" pitchFamily="18" charset="0"/>
              </a:rPr>
              <a:t>CSF cell count is a test to measure the number of red and white blood cells that are in cerebrospinal fluid (CSF)</a:t>
            </a:r>
            <a:endParaRPr lang="ar-SA" sz="2000">
              <a:solidFill>
                <a:srgbClr val="002060"/>
              </a:solidFill>
              <a:latin typeface="Cambria" pitchFamily="18" charset="0"/>
            </a:endParaRPr>
          </a:p>
        </p:txBody>
      </p:sp>
      <p:pic>
        <p:nvPicPr>
          <p:cNvPr id="11268" name="Picture 5" descr="C:\Documents and Settings\Administrator\Desktop\Shaun ppt\cerebrospinal\15.bmp"/>
          <p:cNvPicPr>
            <a:picLocks noChangeAspect="1" noChangeArrowheads="1"/>
          </p:cNvPicPr>
          <p:nvPr/>
        </p:nvPicPr>
        <p:blipFill>
          <a:blip r:embed="rId2" cstate="print"/>
          <a:srcRect/>
          <a:stretch>
            <a:fillRect/>
          </a:stretch>
        </p:blipFill>
        <p:spPr bwMode="auto">
          <a:xfrm>
            <a:off x="1143000" y="2514600"/>
            <a:ext cx="6934200" cy="3505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3AFD1B6-8E95-48D3-A84F-8CFEAE679062}"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143000" y="304800"/>
            <a:ext cx="6400800" cy="566738"/>
          </a:xfrm>
          <a:prstGeom prst="rect">
            <a:avLst/>
          </a:prstGeom>
        </p:spPr>
        <p:txBody>
          <a:bodyPr/>
          <a:lstStyle/>
          <a:p>
            <a:pPr algn="ctr" fontAlgn="auto">
              <a:spcBef>
                <a:spcPts val="0"/>
              </a:spcBef>
              <a:spcAft>
                <a:spcPts val="0"/>
              </a:spcAft>
              <a:defRPr/>
            </a:pPr>
            <a:endParaRPr lang="ar-SA" sz="4000" kern="0" dirty="0">
              <a:solidFill>
                <a:srgbClr val="0070C0"/>
              </a:solidFill>
              <a:latin typeface="+mj-lt"/>
              <a:ea typeface="+mj-ea"/>
              <a:cs typeface="+mj-cs"/>
            </a:endParaRPr>
          </a:p>
        </p:txBody>
      </p:sp>
      <p:sp>
        <p:nvSpPr>
          <p:cNvPr id="12291" name="Rectangle 5"/>
          <p:cNvSpPr>
            <a:spLocks noChangeArrowheads="1"/>
          </p:cNvSpPr>
          <p:nvPr/>
        </p:nvSpPr>
        <p:spPr bwMode="auto">
          <a:xfrm>
            <a:off x="304800" y="1447800"/>
            <a:ext cx="8458200" cy="923925"/>
          </a:xfrm>
          <a:prstGeom prst="rect">
            <a:avLst/>
          </a:prstGeom>
          <a:noFill/>
          <a:ln w="9525">
            <a:noFill/>
            <a:miter lim="800000"/>
            <a:headEnd/>
            <a:tailEnd/>
          </a:ln>
        </p:spPr>
        <p:txBody>
          <a:bodyPr>
            <a:spAutoFit/>
          </a:bodyPr>
          <a:lstStyle/>
          <a:p>
            <a:pPr rtl="0"/>
            <a:r>
              <a:rPr lang="en-US">
                <a:latin typeface="Cambria" pitchFamily="18" charset="0"/>
              </a:rPr>
              <a:t>The normal white blood cell count is between 0 and 5 per micro.</a:t>
            </a:r>
          </a:p>
          <a:p>
            <a:pPr rtl="0"/>
            <a:endParaRPr lang="en-US">
              <a:latin typeface="Cambria" pitchFamily="18" charset="0"/>
            </a:endParaRPr>
          </a:p>
          <a:p>
            <a:pPr rtl="0"/>
            <a:r>
              <a:rPr lang="en-US">
                <a:latin typeface="Cambria" pitchFamily="18" charset="0"/>
              </a:rPr>
              <a:t> The normal red blood cell count is 0.</a:t>
            </a:r>
            <a:endParaRPr lang="ar-SA">
              <a:latin typeface="Cambria" pitchFamily="18" charset="0"/>
            </a:endParaRPr>
          </a:p>
        </p:txBody>
      </p:sp>
      <p:sp>
        <p:nvSpPr>
          <p:cNvPr id="12292" name="Rectangle 6"/>
          <p:cNvSpPr>
            <a:spLocks noChangeArrowheads="1"/>
          </p:cNvSpPr>
          <p:nvPr/>
        </p:nvSpPr>
        <p:spPr bwMode="auto">
          <a:xfrm>
            <a:off x="457200" y="2971800"/>
            <a:ext cx="4572000" cy="2308225"/>
          </a:xfrm>
          <a:prstGeom prst="rect">
            <a:avLst/>
          </a:prstGeom>
          <a:noFill/>
          <a:ln w="9525">
            <a:noFill/>
            <a:miter lim="800000"/>
            <a:headEnd/>
            <a:tailEnd/>
          </a:ln>
        </p:spPr>
        <p:txBody>
          <a:bodyPr>
            <a:spAutoFit/>
          </a:bodyPr>
          <a:lstStyle/>
          <a:p>
            <a:pPr rtl="0"/>
            <a:r>
              <a:rPr lang="en-US">
                <a:latin typeface="Cambria" pitchFamily="18" charset="0"/>
              </a:rPr>
              <a:t>An increase of white blood cells indicates infection, inflammation, or bleeding into the cerebrospinal fluid. Some causes include:</a:t>
            </a:r>
          </a:p>
          <a:p>
            <a:pPr rtl="0"/>
            <a:endParaRPr lang="en-US">
              <a:latin typeface="Cambria" pitchFamily="18" charset="0"/>
            </a:endParaRPr>
          </a:p>
          <a:p>
            <a:pPr rtl="0">
              <a:buFont typeface="Wingdings" pitchFamily="2" charset="2"/>
              <a:buChar char="ü"/>
            </a:pPr>
            <a:r>
              <a:rPr lang="en-US">
                <a:latin typeface="Cambria" pitchFamily="18" charset="0"/>
              </a:rPr>
              <a:t>   Abscess </a:t>
            </a:r>
          </a:p>
          <a:p>
            <a:pPr rtl="0">
              <a:buFont typeface="Wingdings" pitchFamily="2" charset="2"/>
              <a:buChar char="ü"/>
            </a:pPr>
            <a:r>
              <a:rPr lang="en-US">
                <a:latin typeface="Cambria" pitchFamily="18" charset="0"/>
              </a:rPr>
              <a:t>   Acute infection </a:t>
            </a:r>
          </a:p>
          <a:p>
            <a:pPr rtl="0">
              <a:buFont typeface="Wingdings" pitchFamily="2" charset="2"/>
              <a:buChar char="ü"/>
            </a:pPr>
            <a:r>
              <a:rPr lang="en-US">
                <a:latin typeface="Cambria" pitchFamily="18" charset="0"/>
              </a:rPr>
              <a:t>   Encephalitis </a:t>
            </a:r>
          </a:p>
          <a:p>
            <a:pPr rtl="0">
              <a:buFont typeface="Wingdings" pitchFamily="2" charset="2"/>
              <a:buChar char="ü"/>
            </a:pPr>
            <a:r>
              <a:rPr lang="en-US">
                <a:latin typeface="Cambria" pitchFamily="18" charset="0"/>
              </a:rPr>
              <a:t>   Hemorrhage</a:t>
            </a:r>
          </a:p>
        </p:txBody>
      </p:sp>
      <p:sp>
        <p:nvSpPr>
          <p:cNvPr id="12293" name="Rectangle 7"/>
          <p:cNvSpPr>
            <a:spLocks noChangeArrowheads="1"/>
          </p:cNvSpPr>
          <p:nvPr/>
        </p:nvSpPr>
        <p:spPr bwMode="auto">
          <a:xfrm>
            <a:off x="457200" y="5486400"/>
            <a:ext cx="4238625" cy="646113"/>
          </a:xfrm>
          <a:prstGeom prst="rect">
            <a:avLst/>
          </a:prstGeom>
          <a:noFill/>
          <a:ln w="9525">
            <a:noFill/>
            <a:miter lim="800000"/>
            <a:headEnd/>
            <a:tailEnd/>
          </a:ln>
        </p:spPr>
        <p:txBody>
          <a:bodyPr>
            <a:spAutoFit/>
          </a:bodyPr>
          <a:lstStyle/>
          <a:p>
            <a:pPr rtl="0"/>
            <a:r>
              <a:rPr lang="en-US">
                <a:latin typeface="Cambria" pitchFamily="18" charset="0"/>
              </a:rPr>
              <a:t>Finding red blood cells in the CSF may be a sign of bleeding.</a:t>
            </a:r>
            <a:endParaRPr lang="ar-SA">
              <a:latin typeface="Cambria" pitchFamily="18" charset="0"/>
            </a:endParaRPr>
          </a:p>
        </p:txBody>
      </p:sp>
      <p:pic>
        <p:nvPicPr>
          <p:cNvPr id="13318" name="Picture 5" descr="C:\Documents and Settings\Administrator\Desktop\Shaun ppt\cerebrospinal\16.bmp"/>
          <p:cNvPicPr>
            <a:picLocks noChangeAspect="1" noChangeArrowheads="1"/>
          </p:cNvPicPr>
          <p:nvPr/>
        </p:nvPicPr>
        <p:blipFill>
          <a:blip r:embed="rId2" cstate="print"/>
          <a:srcRect/>
          <a:stretch>
            <a:fillRect/>
          </a:stretch>
        </p:blipFill>
        <p:spPr bwMode="auto">
          <a:xfrm>
            <a:off x="5181600" y="2209800"/>
            <a:ext cx="37338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457200" y="381000"/>
            <a:ext cx="7848600" cy="646113"/>
          </a:xfrm>
          <a:prstGeom prst="rect">
            <a:avLst/>
          </a:prstGeom>
        </p:spPr>
        <p:txBody>
          <a:bodyPr>
            <a:spAutoFit/>
          </a:bodyPr>
          <a:lstStyle/>
          <a:p>
            <a:pPr rtl="0" fontAlgn="auto">
              <a:spcBef>
                <a:spcPts val="0"/>
              </a:spcBef>
              <a:spcAft>
                <a:spcPts val="0"/>
              </a:spcAft>
              <a:defRPr/>
            </a:pPr>
            <a:r>
              <a:rPr lang="en-US" sz="3600" dirty="0">
                <a:solidFill>
                  <a:schemeClr val="accent6">
                    <a:lumMod val="75000"/>
                  </a:schemeClr>
                </a:solidFill>
                <a:latin typeface="Lucida Calligraphy" pitchFamily="66" charset="0"/>
                <a:cs typeface="+mn-cs"/>
              </a:rPr>
              <a:t>Continuation…</a:t>
            </a:r>
            <a:endParaRPr lang="ar-SA" sz="3600" i="1" kern="0" dirty="0">
              <a:solidFill>
                <a:srgbClr val="0070C0"/>
              </a:solidFill>
              <a:latin typeface="Cambria" pitchFamily="18" charset="0"/>
              <a:cs typeface="+mn-cs"/>
            </a:endParaRPr>
          </a:p>
        </p:txBody>
      </p:sp>
      <p:sp>
        <p:nvSpPr>
          <p:cNvPr id="8" name="Slide Number Placeholder 7"/>
          <p:cNvSpPr>
            <a:spLocks noGrp="1"/>
          </p:cNvSpPr>
          <p:nvPr>
            <p:ph type="sldNum" sz="quarter" idx="12"/>
          </p:nvPr>
        </p:nvSpPr>
        <p:spPr/>
        <p:txBody>
          <a:bodyPr/>
          <a:lstStyle/>
          <a:p>
            <a:fld id="{43AFD1B6-8E95-48D3-A84F-8CFEAE679062}"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sf3"/>
          <p:cNvPicPr>
            <a:picLocks noChangeAspect="1" noChangeArrowheads="1"/>
          </p:cNvPicPr>
          <p:nvPr/>
        </p:nvPicPr>
        <p:blipFill>
          <a:blip r:embed="rId2" cstate="print"/>
          <a:srcRect/>
          <a:stretch>
            <a:fillRect/>
          </a:stretch>
        </p:blipFill>
        <p:spPr bwMode="auto">
          <a:xfrm>
            <a:off x="703263" y="1981200"/>
            <a:ext cx="7737475" cy="4114800"/>
          </a:xfrm>
          <a:prstGeom prst="rect">
            <a:avLst/>
          </a:prstGeom>
          <a:noFill/>
          <a:ln w="57150">
            <a:solidFill>
              <a:schemeClr val="hlink"/>
            </a:solidFill>
            <a:miter lim="800000"/>
            <a:headEnd/>
            <a:tailEnd/>
          </a:ln>
        </p:spPr>
      </p:pic>
      <p:sp>
        <p:nvSpPr>
          <p:cNvPr id="40964" name="Rectangle 2"/>
          <p:cNvSpPr>
            <a:spLocks noChangeArrowheads="1"/>
          </p:cNvSpPr>
          <p:nvPr/>
        </p:nvSpPr>
        <p:spPr bwMode="auto">
          <a:xfrm>
            <a:off x="773113" y="457200"/>
            <a:ext cx="7772400" cy="1143000"/>
          </a:xfrm>
          <a:prstGeom prst="rect">
            <a:avLst/>
          </a:prstGeom>
          <a:noFill/>
          <a:ln w="9525">
            <a:noFill/>
            <a:miter lim="800000"/>
            <a:headEnd/>
            <a:tailEnd/>
          </a:ln>
        </p:spPr>
        <p:txBody>
          <a:bodyPr anchor="ctr"/>
          <a:lstStyle/>
          <a:p>
            <a:pPr algn="ctr" rtl="0">
              <a:defRPr/>
            </a:pPr>
            <a:r>
              <a:rPr lang="en-US" sz="4400" b="1">
                <a:effectLst>
                  <a:outerShdw blurRad="38100" dist="38100" dir="2700000" algn="tl">
                    <a:srgbClr val="C0C0C0"/>
                  </a:outerShdw>
                </a:effectLst>
                <a:latin typeface="Calibri" pitchFamily="34" charset="0"/>
                <a:cs typeface="Times New Roman" pitchFamily="18" charset="0"/>
              </a:rPr>
              <a:t>Composition of Cerebrospinal Fluid</a:t>
            </a:r>
          </a:p>
        </p:txBody>
      </p:sp>
      <p:sp>
        <p:nvSpPr>
          <p:cNvPr id="4" name="Slide Number Placeholder 3"/>
          <p:cNvSpPr>
            <a:spLocks noGrp="1"/>
          </p:cNvSpPr>
          <p:nvPr>
            <p:ph type="sldNum" sz="quarter" idx="12"/>
          </p:nvPr>
        </p:nvSpPr>
        <p:spPr/>
        <p:txBody>
          <a:bodyPr/>
          <a:lstStyle/>
          <a:p>
            <a:fld id="{43AFD1B6-8E95-48D3-A84F-8CFEAE679062}"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SF-2"/>
          <p:cNvPicPr>
            <a:picLocks noChangeAspect="1" noChangeArrowheads="1"/>
          </p:cNvPicPr>
          <p:nvPr/>
        </p:nvPicPr>
        <p:blipFill>
          <a:blip r:embed="rId2" cstate="print"/>
          <a:srcRect/>
          <a:stretch>
            <a:fillRect/>
          </a:stretch>
        </p:blipFill>
        <p:spPr bwMode="auto">
          <a:xfrm>
            <a:off x="0" y="2368550"/>
            <a:ext cx="9144000" cy="4489450"/>
          </a:xfrm>
          <a:prstGeom prst="rect">
            <a:avLst/>
          </a:prstGeom>
          <a:noFill/>
          <a:ln w="57150">
            <a:solidFill>
              <a:schemeClr val="hlink"/>
            </a:solidFill>
            <a:miter lim="800000"/>
            <a:headEnd/>
            <a:tailEnd/>
          </a:ln>
        </p:spPr>
      </p:pic>
      <p:sp>
        <p:nvSpPr>
          <p:cNvPr id="44035" name="Rectangle 2"/>
          <p:cNvSpPr>
            <a:spLocks noChangeArrowheads="1"/>
          </p:cNvSpPr>
          <p:nvPr/>
        </p:nvSpPr>
        <p:spPr bwMode="auto">
          <a:xfrm>
            <a:off x="773113" y="457200"/>
            <a:ext cx="7772400" cy="1143000"/>
          </a:xfrm>
          <a:prstGeom prst="rect">
            <a:avLst/>
          </a:prstGeom>
          <a:noFill/>
          <a:ln w="9525">
            <a:noFill/>
            <a:miter lim="800000"/>
            <a:headEnd/>
            <a:tailEnd/>
          </a:ln>
        </p:spPr>
        <p:txBody>
          <a:bodyPr anchor="ctr"/>
          <a:lstStyle/>
          <a:p>
            <a:pPr algn="ctr" rtl="0">
              <a:defRPr/>
            </a:pPr>
            <a:r>
              <a:rPr lang="en-US" sz="4400" b="1">
                <a:effectLst>
                  <a:outerShdw blurRad="38100" dist="38100" dir="2700000" algn="tl">
                    <a:srgbClr val="C0C0C0"/>
                  </a:outerShdw>
                </a:effectLst>
                <a:latin typeface="Calibri" pitchFamily="34" charset="0"/>
                <a:cs typeface="Times New Roman" pitchFamily="18" charset="0"/>
              </a:rPr>
              <a:t>Correlation of Cerebrospinal Fluid and Serum</a:t>
            </a:r>
          </a:p>
        </p:txBody>
      </p:sp>
      <p:sp>
        <p:nvSpPr>
          <p:cNvPr id="4" name="Slide Number Placeholder 3"/>
          <p:cNvSpPr>
            <a:spLocks noGrp="1"/>
          </p:cNvSpPr>
          <p:nvPr>
            <p:ph type="sldNum" sz="quarter" idx="12"/>
          </p:nvPr>
        </p:nvSpPr>
        <p:spPr/>
        <p:txBody>
          <a:bodyPr/>
          <a:lstStyle/>
          <a:p>
            <a:fld id="{43AFD1B6-8E95-48D3-A84F-8CFEAE679062}"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SF-3"/>
          <p:cNvPicPr>
            <a:picLocks noChangeAspect="1" noChangeArrowheads="1"/>
          </p:cNvPicPr>
          <p:nvPr/>
        </p:nvPicPr>
        <p:blipFill>
          <a:blip r:embed="rId2" cstate="print"/>
          <a:srcRect/>
          <a:stretch>
            <a:fillRect/>
          </a:stretch>
        </p:blipFill>
        <p:spPr bwMode="auto">
          <a:xfrm>
            <a:off x="0" y="1905000"/>
            <a:ext cx="9144000" cy="4953000"/>
          </a:xfrm>
          <a:prstGeom prst="rect">
            <a:avLst/>
          </a:prstGeom>
          <a:noFill/>
          <a:ln w="57150">
            <a:solidFill>
              <a:schemeClr val="hlink"/>
            </a:solidFill>
            <a:miter lim="800000"/>
            <a:headEnd/>
            <a:tailEnd/>
          </a:ln>
        </p:spPr>
      </p:pic>
      <p:sp>
        <p:nvSpPr>
          <p:cNvPr id="46083" name="Rectangle 2"/>
          <p:cNvSpPr>
            <a:spLocks noChangeArrowheads="1"/>
          </p:cNvSpPr>
          <p:nvPr/>
        </p:nvSpPr>
        <p:spPr bwMode="auto">
          <a:xfrm>
            <a:off x="773113" y="457200"/>
            <a:ext cx="7772400" cy="1143000"/>
          </a:xfrm>
          <a:prstGeom prst="rect">
            <a:avLst/>
          </a:prstGeom>
          <a:noFill/>
          <a:ln w="9525">
            <a:noFill/>
            <a:miter lim="800000"/>
            <a:headEnd/>
            <a:tailEnd/>
          </a:ln>
        </p:spPr>
        <p:txBody>
          <a:bodyPr anchor="ctr"/>
          <a:lstStyle/>
          <a:p>
            <a:pPr algn="ctr" rtl="0">
              <a:defRPr/>
            </a:pPr>
            <a:r>
              <a:rPr lang="en-US" sz="4400" b="1">
                <a:effectLst>
                  <a:outerShdw blurRad="38100" dist="38100" dir="2700000" algn="tl">
                    <a:srgbClr val="C0C0C0"/>
                  </a:outerShdw>
                </a:effectLst>
                <a:latin typeface="Calibri" pitchFamily="34" charset="0"/>
                <a:cs typeface="Times New Roman" pitchFamily="18" charset="0"/>
              </a:rPr>
              <a:t>Clinical Significance of Cerebrospinal Fluid Tests</a:t>
            </a:r>
          </a:p>
        </p:txBody>
      </p:sp>
      <p:sp>
        <p:nvSpPr>
          <p:cNvPr id="4" name="Slide Number Placeholder 3"/>
          <p:cNvSpPr>
            <a:spLocks noGrp="1"/>
          </p:cNvSpPr>
          <p:nvPr>
            <p:ph type="sldNum" sz="quarter" idx="12"/>
          </p:nvPr>
        </p:nvSpPr>
        <p:spPr/>
        <p:txBody>
          <a:bodyPr/>
          <a:lstStyle/>
          <a:p>
            <a:fld id="{43AFD1B6-8E95-48D3-A84F-8CFEAE679062}"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AFD1B6-8E95-48D3-A84F-8CFEAE679062}" type="slidenum">
              <a:rPr lang="en-US" smtClean="0"/>
              <a:pPr/>
              <a:t>17</a:t>
            </a:fld>
            <a:endParaRPr lang="en-US"/>
          </a:p>
        </p:txBody>
      </p:sp>
      <p:graphicFrame>
        <p:nvGraphicFramePr>
          <p:cNvPr id="3" name="Table 2"/>
          <p:cNvGraphicFramePr>
            <a:graphicFrameLocks noGrp="1"/>
          </p:cNvGraphicFramePr>
          <p:nvPr/>
        </p:nvGraphicFramePr>
        <p:xfrm>
          <a:off x="1066801" y="1295397"/>
          <a:ext cx="7315197" cy="4724405"/>
        </p:xfrm>
        <a:graphic>
          <a:graphicData uri="http://schemas.openxmlformats.org/drawingml/2006/table">
            <a:tbl>
              <a:tblPr/>
              <a:tblGrid>
                <a:gridCol w="1462874"/>
                <a:gridCol w="1462874"/>
                <a:gridCol w="1462874"/>
                <a:gridCol w="1462874"/>
                <a:gridCol w="1463701"/>
              </a:tblGrid>
              <a:tr h="674915">
                <a:tc>
                  <a:txBody>
                    <a:bodyPr/>
                    <a:lstStyle/>
                    <a:p>
                      <a:pPr marL="0" marR="0" algn="ctr">
                        <a:spcBef>
                          <a:spcPts val="0"/>
                        </a:spcBef>
                        <a:spcAft>
                          <a:spcPts val="0"/>
                        </a:spcAft>
                      </a:pPr>
                      <a:r>
                        <a:rPr lang="en-US" sz="1400" kern="1200" dirty="0">
                          <a:solidFill>
                            <a:srgbClr val="000000"/>
                          </a:solidFill>
                          <a:latin typeface="Times New Roman" pitchFamily="18" charset="0"/>
                          <a:ea typeface="Times New Roman"/>
                          <a:cs typeface="Times New Roman" pitchFamily="18" charset="0"/>
                        </a:rPr>
                        <a:t>Substance</a:t>
                      </a:r>
                      <a:endParaRPr lang="en-US" sz="1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latin typeface="Times New Roman" pitchFamily="18" charset="0"/>
                          <a:ea typeface="Times New Roman"/>
                          <a:cs typeface="Times New Roman" pitchFamily="18" charset="0"/>
                        </a:rPr>
                        <a:t>Lower limit</a:t>
                      </a:r>
                      <a:endParaRPr lang="en-US" sz="1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latin typeface="Times New Roman" pitchFamily="18" charset="0"/>
                          <a:ea typeface="Times New Roman"/>
                          <a:cs typeface="Times New Roman" pitchFamily="18" charset="0"/>
                        </a:rPr>
                        <a:t>Upper limit</a:t>
                      </a:r>
                      <a:endParaRPr lang="en-US" sz="1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latin typeface="Times New Roman" pitchFamily="18" charset="0"/>
                          <a:ea typeface="Times New Roman"/>
                          <a:cs typeface="Times New Roman" pitchFamily="18" charset="0"/>
                        </a:rPr>
                        <a:t>Unit</a:t>
                      </a:r>
                      <a:endParaRPr lang="en-US" sz="1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latin typeface="Times New Roman" pitchFamily="18" charset="0"/>
                          <a:ea typeface="Times New Roman"/>
                          <a:cs typeface="Times New Roman" pitchFamily="18" charset="0"/>
                        </a:rPr>
                        <a:t>Corresponds to % of that in plasma</a:t>
                      </a:r>
                      <a:endParaRPr lang="en-US" sz="1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915">
                <a:tc>
                  <a:txBody>
                    <a:bodyPr/>
                    <a:lstStyle/>
                    <a:p>
                      <a:pPr marL="0" marR="0" algn="ctr">
                        <a:spcBef>
                          <a:spcPts val="0"/>
                        </a:spcBef>
                        <a:spcAft>
                          <a:spcPts val="0"/>
                        </a:spcAft>
                      </a:pPr>
                      <a:r>
                        <a:rPr lang="en-US" sz="1400" u="sng" kern="1200">
                          <a:solidFill>
                            <a:srgbClr val="000000"/>
                          </a:solidFill>
                          <a:latin typeface="Times New Roman" pitchFamily="18" charset="0"/>
                          <a:ea typeface="Times New Roman"/>
                          <a:cs typeface="Times New Roman" pitchFamily="18" charset="0"/>
                          <a:hlinkClick r:id="rId2"/>
                        </a:rPr>
                        <a:t>Sodium</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135 </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150 </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mmol/L</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915">
                <a:tc>
                  <a:txBody>
                    <a:bodyPr/>
                    <a:lstStyle/>
                    <a:p>
                      <a:pPr marL="0" marR="0" algn="ctr">
                        <a:spcBef>
                          <a:spcPts val="0"/>
                        </a:spcBef>
                        <a:spcAft>
                          <a:spcPts val="0"/>
                        </a:spcAft>
                      </a:pPr>
                      <a:r>
                        <a:rPr lang="en-US" sz="1400" u="sng" kern="1200" dirty="0">
                          <a:solidFill>
                            <a:srgbClr val="000000"/>
                          </a:solidFill>
                          <a:latin typeface="Times New Roman" pitchFamily="18" charset="0"/>
                          <a:ea typeface="Times New Roman"/>
                          <a:cs typeface="Times New Roman" pitchFamily="18" charset="0"/>
                          <a:hlinkClick r:id="rId3"/>
                        </a:rPr>
                        <a:t>Potassium</a:t>
                      </a:r>
                      <a:endParaRPr lang="en-US" sz="1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latin typeface="Times New Roman" pitchFamily="18" charset="0"/>
                          <a:ea typeface="Times New Roman"/>
                          <a:cs typeface="Times New Roman" pitchFamily="18" charset="0"/>
                        </a:rPr>
                        <a:t>2.6 </a:t>
                      </a:r>
                      <a:endParaRPr lang="en-US" sz="1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3.0</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mmol/L</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915">
                <a:tc>
                  <a:txBody>
                    <a:bodyPr/>
                    <a:lstStyle/>
                    <a:p>
                      <a:pPr marL="0" marR="0" algn="ctr">
                        <a:spcBef>
                          <a:spcPts val="0"/>
                        </a:spcBef>
                        <a:spcAft>
                          <a:spcPts val="0"/>
                        </a:spcAft>
                      </a:pPr>
                      <a:r>
                        <a:rPr lang="en-US" sz="1400" u="sng" kern="1200">
                          <a:solidFill>
                            <a:srgbClr val="000000"/>
                          </a:solidFill>
                          <a:latin typeface="Times New Roman" pitchFamily="18" charset="0"/>
                          <a:ea typeface="Times New Roman"/>
                          <a:cs typeface="Times New Roman" pitchFamily="18" charset="0"/>
                          <a:hlinkClick r:id="rId4"/>
                        </a:rPr>
                        <a:t>Chloride</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115 </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130 </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mmol/L</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latin typeface="Times New Roman" pitchFamily="18" charset="0"/>
                          <a:ea typeface="Times New Roman"/>
                          <a:cs typeface="Times New Roman" pitchFamily="18" charset="0"/>
                        </a:rPr>
                        <a:t>&gt;100% </a:t>
                      </a:r>
                      <a:endParaRPr lang="en-US" sz="1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915">
                <a:tc>
                  <a:txBody>
                    <a:bodyPr/>
                    <a:lstStyle/>
                    <a:p>
                      <a:pPr marL="0" marR="0" algn="ctr">
                        <a:spcBef>
                          <a:spcPts val="0"/>
                        </a:spcBef>
                        <a:spcAft>
                          <a:spcPts val="0"/>
                        </a:spcAft>
                      </a:pPr>
                      <a:r>
                        <a:rPr lang="en-US" sz="1400" u="sng" kern="1200">
                          <a:solidFill>
                            <a:srgbClr val="000000"/>
                          </a:solidFill>
                          <a:latin typeface="Times New Roman" pitchFamily="18" charset="0"/>
                          <a:ea typeface="Times New Roman"/>
                          <a:cs typeface="Times New Roman" pitchFamily="18" charset="0"/>
                          <a:hlinkClick r:id="rId5"/>
                        </a:rPr>
                        <a:t>Calcium</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1.00 </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1.40 </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mmol/L</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latin typeface="Times New Roman" pitchFamily="18" charset="0"/>
                          <a:ea typeface="Times New Roman"/>
                          <a:cs typeface="Times New Roman" pitchFamily="18" charset="0"/>
                        </a:rPr>
                        <a:t>~50% </a:t>
                      </a:r>
                      <a:endParaRPr lang="en-US" sz="1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915">
                <a:tc>
                  <a:txBody>
                    <a:bodyPr/>
                    <a:lstStyle/>
                    <a:p>
                      <a:pPr marL="0" marR="0" algn="ctr">
                        <a:spcBef>
                          <a:spcPts val="0"/>
                        </a:spcBef>
                        <a:spcAft>
                          <a:spcPts val="0"/>
                        </a:spcAft>
                      </a:pPr>
                      <a:r>
                        <a:rPr lang="en-US" sz="1400" u="sng" kern="1200">
                          <a:solidFill>
                            <a:srgbClr val="000000"/>
                          </a:solidFill>
                          <a:latin typeface="Times New Roman" pitchFamily="18" charset="0"/>
                          <a:ea typeface="Times New Roman"/>
                          <a:cs typeface="Times New Roman" pitchFamily="18" charset="0"/>
                          <a:hlinkClick r:id="rId6"/>
                        </a:rPr>
                        <a:t>Magnesium</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1.2 </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1.50 </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mmol/L</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latin typeface="Times New Roman" pitchFamily="18" charset="0"/>
                          <a:ea typeface="Times New Roman"/>
                          <a:cs typeface="Times New Roman" pitchFamily="18" charset="0"/>
                        </a:rPr>
                        <a:t>&gt;100% </a:t>
                      </a:r>
                      <a:endParaRPr lang="en-US" sz="1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915">
                <a:tc>
                  <a:txBody>
                    <a:bodyPr/>
                    <a:lstStyle/>
                    <a:p>
                      <a:pPr marL="0" marR="0" algn="ctr">
                        <a:spcBef>
                          <a:spcPts val="0"/>
                        </a:spcBef>
                        <a:spcAft>
                          <a:spcPts val="0"/>
                        </a:spcAft>
                      </a:pPr>
                      <a:r>
                        <a:rPr lang="en-US" sz="1400" u="sng" kern="1200">
                          <a:solidFill>
                            <a:srgbClr val="000000"/>
                          </a:solidFill>
                          <a:latin typeface="Times New Roman" pitchFamily="18" charset="0"/>
                          <a:ea typeface="Times New Roman"/>
                          <a:cs typeface="Times New Roman" pitchFamily="18" charset="0"/>
                          <a:hlinkClick r:id="rId7"/>
                        </a:rPr>
                        <a:t>Iron</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0.2 </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0.4 </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latin typeface="Times New Roman" pitchFamily="18" charset="0"/>
                          <a:ea typeface="Times New Roman"/>
                          <a:cs typeface="Times New Roman" pitchFamily="18" charset="0"/>
                        </a:rPr>
                        <a:t>µmol/L</a:t>
                      </a:r>
                      <a:endParaRPr lang="en-US" sz="11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981200" y="457200"/>
            <a:ext cx="44958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Reference ranges for ions and metals in CSF</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AFD1B6-8E95-48D3-A84F-8CFEAE679062}" type="slidenum">
              <a:rPr lang="en-US" smtClean="0"/>
              <a:pPr/>
              <a:t>18</a:t>
            </a:fld>
            <a:endParaRPr lang="en-US"/>
          </a:p>
        </p:txBody>
      </p:sp>
      <p:graphicFrame>
        <p:nvGraphicFramePr>
          <p:cNvPr id="3" name="Table 2"/>
          <p:cNvGraphicFramePr>
            <a:graphicFrameLocks noGrp="1"/>
          </p:cNvGraphicFramePr>
          <p:nvPr/>
        </p:nvGraphicFramePr>
        <p:xfrm>
          <a:off x="685799" y="990600"/>
          <a:ext cx="7467600" cy="5029200"/>
        </p:xfrm>
        <a:graphic>
          <a:graphicData uri="http://schemas.openxmlformats.org/drawingml/2006/table">
            <a:tbl>
              <a:tblPr/>
              <a:tblGrid>
                <a:gridCol w="1489978"/>
                <a:gridCol w="1480704"/>
                <a:gridCol w="1480704"/>
                <a:gridCol w="1483232"/>
                <a:gridCol w="1532982"/>
              </a:tblGrid>
              <a:tr h="502920">
                <a:tc>
                  <a:txBody>
                    <a:bodyPr/>
                    <a:lstStyle/>
                    <a:p>
                      <a:pPr marL="0" marR="0" algn="ctr">
                        <a:spcBef>
                          <a:spcPts val="0"/>
                        </a:spcBef>
                        <a:spcAft>
                          <a:spcPts val="0"/>
                        </a:spcAft>
                      </a:pPr>
                      <a:r>
                        <a:rPr lang="en-US" sz="1400" kern="1200" baseline="0" dirty="0">
                          <a:solidFill>
                            <a:schemeClr val="tx1"/>
                          </a:solidFill>
                          <a:latin typeface="Times New Roman" pitchFamily="18" charset="0"/>
                          <a:ea typeface="Times New Roman"/>
                          <a:cs typeface="Times New Roman" pitchFamily="18" charset="0"/>
                        </a:rPr>
                        <a:t>Substance</a:t>
                      </a:r>
                      <a:endParaRPr lang="en-US" sz="1400" baseline="0" dirty="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dirty="0">
                          <a:solidFill>
                            <a:schemeClr val="tx1"/>
                          </a:solidFill>
                          <a:latin typeface="Times New Roman" pitchFamily="18" charset="0"/>
                          <a:ea typeface="Times New Roman"/>
                          <a:cs typeface="Times New Roman" pitchFamily="18" charset="0"/>
                        </a:rPr>
                        <a:t>Lower limit</a:t>
                      </a:r>
                      <a:endParaRPr lang="en-US" sz="1400" baseline="0" dirty="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dirty="0">
                          <a:solidFill>
                            <a:schemeClr val="tx1"/>
                          </a:solidFill>
                          <a:latin typeface="Times New Roman" pitchFamily="18" charset="0"/>
                          <a:ea typeface="Times New Roman"/>
                          <a:cs typeface="Times New Roman" pitchFamily="18" charset="0"/>
                        </a:rPr>
                        <a:t>Upper limit</a:t>
                      </a:r>
                      <a:endParaRPr lang="en-US" sz="1400" baseline="0" dirty="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dirty="0">
                          <a:solidFill>
                            <a:schemeClr val="tx1"/>
                          </a:solidFill>
                          <a:latin typeface="Times New Roman" pitchFamily="18" charset="0"/>
                          <a:ea typeface="Times New Roman"/>
                          <a:cs typeface="Times New Roman" pitchFamily="18" charset="0"/>
                        </a:rPr>
                        <a:t>Unit</a:t>
                      </a:r>
                      <a:endParaRPr lang="en-US" sz="1400" baseline="0" dirty="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dirty="0">
                          <a:solidFill>
                            <a:schemeClr val="tx1"/>
                          </a:solidFill>
                          <a:latin typeface="Times New Roman" pitchFamily="18" charset="0"/>
                          <a:ea typeface="Times New Roman"/>
                          <a:cs typeface="Times New Roman" pitchFamily="18" charset="0"/>
                        </a:rPr>
                        <a:t>Corresponds to % of that in plasma</a:t>
                      </a:r>
                      <a:endParaRPr lang="en-US" sz="1400" baseline="0" dirty="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marL="0" marR="0" algn="ctr">
                        <a:lnSpc>
                          <a:spcPts val="1505"/>
                        </a:lnSpc>
                        <a:spcBef>
                          <a:spcPts val="0"/>
                        </a:spcBef>
                        <a:spcAft>
                          <a:spcPts val="0"/>
                        </a:spcAft>
                      </a:pPr>
                      <a:r>
                        <a:rPr lang="en-US" sz="1400" u="sng" kern="1200" baseline="0">
                          <a:solidFill>
                            <a:schemeClr val="tx1"/>
                          </a:solidFill>
                          <a:latin typeface="Times New Roman" pitchFamily="18" charset="0"/>
                          <a:ea typeface="Times New Roman"/>
                          <a:cs typeface="Times New Roman" pitchFamily="18" charset="0"/>
                          <a:hlinkClick r:id="rId2"/>
                        </a:rPr>
                        <a:t>Glucose</a:t>
                      </a:r>
                      <a:r>
                        <a:rPr lang="en-US" sz="1400" kern="1200" baseline="0">
                          <a:solidFill>
                            <a:schemeClr val="tx1"/>
                          </a:solidFill>
                          <a:latin typeface="Times New Roman" pitchFamily="18" charset="0"/>
                          <a:ea typeface="Times New Roman"/>
                          <a:cs typeface="Times New Roman" pitchFamily="18" charset="0"/>
                        </a:rPr>
                        <a:t>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50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80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mg/dL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ts val="1505"/>
                        </a:lnSpc>
                        <a:spcBef>
                          <a:spcPts val="0"/>
                        </a:spcBef>
                        <a:spcAft>
                          <a:spcPts val="0"/>
                        </a:spcAft>
                      </a:pPr>
                      <a:r>
                        <a:rPr lang="en-US" sz="1400" kern="1200" baseline="0" dirty="0">
                          <a:solidFill>
                            <a:schemeClr val="tx1"/>
                          </a:solidFill>
                          <a:latin typeface="Times New Roman" pitchFamily="18" charset="0"/>
                          <a:ea typeface="Times New Roman"/>
                          <a:cs typeface="Times New Roman" pitchFamily="18" charset="0"/>
                        </a:rPr>
                        <a:t>~60% </a:t>
                      </a:r>
                      <a:endParaRPr lang="en-US" sz="1400" baseline="0" dirty="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marL="0" marR="0">
                        <a:lnSpc>
                          <a:spcPct val="115000"/>
                        </a:lnSpc>
                        <a:spcBef>
                          <a:spcPts val="0"/>
                        </a:spcBef>
                        <a:spcAft>
                          <a:spcPts val="0"/>
                        </a:spcAft>
                      </a:pPr>
                      <a:endParaRPr lang="en-US" sz="1400" baseline="0">
                        <a:solidFill>
                          <a:schemeClr val="tx1"/>
                        </a:solidFill>
                        <a:latin typeface="Times New Roman" pitchFamily="18" charset="0"/>
                        <a:ea typeface="Calibri"/>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2.2- 2.8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3.9- 4.4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dirty="0" err="1">
                          <a:solidFill>
                            <a:schemeClr val="tx1"/>
                          </a:solidFill>
                          <a:latin typeface="Times New Roman" pitchFamily="18" charset="0"/>
                          <a:ea typeface="Times New Roman"/>
                          <a:cs typeface="Times New Roman" pitchFamily="18" charset="0"/>
                        </a:rPr>
                        <a:t>mmol</a:t>
                      </a:r>
                      <a:r>
                        <a:rPr lang="en-US" sz="1400" kern="1200" baseline="0" dirty="0">
                          <a:solidFill>
                            <a:schemeClr val="tx1"/>
                          </a:solidFill>
                          <a:latin typeface="Times New Roman" pitchFamily="18" charset="0"/>
                          <a:ea typeface="Times New Roman"/>
                          <a:cs typeface="Times New Roman" pitchFamily="18" charset="0"/>
                        </a:rPr>
                        <a:t>/L</a:t>
                      </a:r>
                      <a:endParaRPr lang="en-US" sz="1400" baseline="0" dirty="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502920">
                <a:tc>
                  <a:txBody>
                    <a:bodyPr/>
                    <a:lstStyle/>
                    <a:p>
                      <a:pPr marL="0" marR="0" algn="ctr">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Protein</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15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40- 45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mg/dL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dirty="0">
                          <a:solidFill>
                            <a:schemeClr val="tx1"/>
                          </a:solidFill>
                          <a:latin typeface="Times New Roman" pitchFamily="18" charset="0"/>
                          <a:ea typeface="Times New Roman"/>
                          <a:cs typeface="Times New Roman" pitchFamily="18" charset="0"/>
                        </a:rPr>
                        <a:t>~1% </a:t>
                      </a:r>
                      <a:endParaRPr lang="en-US" sz="1400" baseline="0" dirty="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marL="0" marR="0" algn="ctr">
                        <a:spcBef>
                          <a:spcPts val="0"/>
                        </a:spcBef>
                        <a:spcAft>
                          <a:spcPts val="0"/>
                        </a:spcAft>
                      </a:pPr>
                      <a:r>
                        <a:rPr lang="en-US" sz="1400" u="sng" kern="1200" baseline="0">
                          <a:solidFill>
                            <a:schemeClr val="tx1"/>
                          </a:solidFill>
                          <a:latin typeface="Times New Roman" pitchFamily="18" charset="0"/>
                          <a:ea typeface="Times New Roman"/>
                          <a:cs typeface="Times New Roman" pitchFamily="18" charset="0"/>
                          <a:hlinkClick r:id="rId3"/>
                        </a:rPr>
                        <a:t>Albumin</a:t>
                      </a:r>
                      <a:r>
                        <a:rPr lang="en-US" sz="1400" kern="1200" baseline="0">
                          <a:solidFill>
                            <a:schemeClr val="tx1"/>
                          </a:solidFill>
                          <a:latin typeface="Times New Roman" pitchFamily="18" charset="0"/>
                          <a:ea typeface="Times New Roman"/>
                          <a:cs typeface="Times New Roman" pitchFamily="18" charset="0"/>
                        </a:rPr>
                        <a:t>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7.8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40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mg/dL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dirty="0">
                          <a:solidFill>
                            <a:schemeClr val="tx1"/>
                          </a:solidFill>
                          <a:latin typeface="Times New Roman" pitchFamily="18" charset="0"/>
                          <a:ea typeface="Times New Roman"/>
                          <a:cs typeface="Times New Roman" pitchFamily="18" charset="0"/>
                        </a:rPr>
                        <a:t/>
                      </a:r>
                      <a:br>
                        <a:rPr lang="en-US" sz="1400" kern="1200" baseline="0" dirty="0">
                          <a:solidFill>
                            <a:schemeClr val="tx1"/>
                          </a:solidFill>
                          <a:latin typeface="Times New Roman" pitchFamily="18" charset="0"/>
                          <a:ea typeface="Times New Roman"/>
                          <a:cs typeface="Times New Roman" pitchFamily="18" charset="0"/>
                        </a:rPr>
                      </a:br>
                      <a:r>
                        <a:rPr lang="en-US" sz="1400" kern="1200" baseline="0" dirty="0">
                          <a:solidFill>
                            <a:schemeClr val="tx1"/>
                          </a:solidFill>
                          <a:latin typeface="Times New Roman" pitchFamily="18" charset="0"/>
                          <a:ea typeface="Times New Roman"/>
                          <a:cs typeface="Times New Roman" pitchFamily="18" charset="0"/>
                        </a:rPr>
                        <a:t>0 - 0.7%</a:t>
                      </a:r>
                      <a:endParaRPr lang="en-US" sz="1400" baseline="0" dirty="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marL="0" marR="0" algn="ctr">
                        <a:lnSpc>
                          <a:spcPts val="1505"/>
                        </a:lnSpc>
                        <a:spcBef>
                          <a:spcPts val="0"/>
                        </a:spcBef>
                        <a:spcAft>
                          <a:spcPts val="0"/>
                        </a:spcAft>
                      </a:pPr>
                      <a:r>
                        <a:rPr lang="en-US" sz="1400" u="sng" kern="1200" baseline="0">
                          <a:solidFill>
                            <a:schemeClr val="tx1"/>
                          </a:solidFill>
                          <a:latin typeface="Times New Roman" pitchFamily="18" charset="0"/>
                          <a:ea typeface="Times New Roman"/>
                          <a:cs typeface="Times New Roman" pitchFamily="18" charset="0"/>
                          <a:hlinkClick r:id="rId4"/>
                        </a:rPr>
                        <a:t>Lactate</a:t>
                      </a:r>
                      <a:r>
                        <a:rPr lang="en-US" sz="1400" kern="1200" baseline="0">
                          <a:solidFill>
                            <a:schemeClr val="tx1"/>
                          </a:solidFill>
                          <a:latin typeface="Times New Roman" pitchFamily="18" charset="0"/>
                          <a:ea typeface="Times New Roman"/>
                          <a:cs typeface="Times New Roman" pitchFamily="18" charset="0"/>
                        </a:rPr>
                        <a:t>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1.1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2.4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mmol/L</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baseline="0" dirty="0">
                        <a:solidFill>
                          <a:schemeClr val="tx1"/>
                        </a:solidFill>
                        <a:latin typeface="Times New Roman" pitchFamily="18" charset="0"/>
                        <a:ea typeface="Calibri"/>
                        <a:cs typeface="Times New Roman" pitchFamily="18" charset="0"/>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marL="0" marR="0" algn="ctr">
                        <a:lnSpc>
                          <a:spcPts val="1505"/>
                        </a:lnSpc>
                        <a:spcBef>
                          <a:spcPts val="0"/>
                        </a:spcBef>
                        <a:spcAft>
                          <a:spcPts val="0"/>
                        </a:spcAft>
                      </a:pPr>
                      <a:r>
                        <a:rPr lang="en-US" sz="1400" u="sng" kern="1200" baseline="0">
                          <a:solidFill>
                            <a:schemeClr val="tx1"/>
                          </a:solidFill>
                          <a:latin typeface="Times New Roman" pitchFamily="18" charset="0"/>
                          <a:ea typeface="Times New Roman"/>
                          <a:cs typeface="Times New Roman" pitchFamily="18" charset="0"/>
                          <a:hlinkClick r:id="rId5"/>
                        </a:rPr>
                        <a:t>Creatinine</a:t>
                      </a:r>
                      <a:r>
                        <a:rPr lang="en-US" sz="1400" kern="1200" baseline="0">
                          <a:solidFill>
                            <a:schemeClr val="tx1"/>
                          </a:solidFill>
                          <a:latin typeface="Times New Roman" pitchFamily="18" charset="0"/>
                          <a:ea typeface="Times New Roman"/>
                          <a:cs typeface="Times New Roman" pitchFamily="18" charset="0"/>
                        </a:rPr>
                        <a:t>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dirty="0">
                          <a:solidFill>
                            <a:schemeClr val="tx1"/>
                          </a:solidFill>
                          <a:latin typeface="Times New Roman" pitchFamily="18" charset="0"/>
                          <a:ea typeface="Times New Roman"/>
                          <a:cs typeface="Times New Roman" pitchFamily="18" charset="0"/>
                        </a:rPr>
                        <a:t>50 </a:t>
                      </a:r>
                      <a:endParaRPr lang="en-US" sz="1400" baseline="0" dirty="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110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µmol/L</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baseline="0" dirty="0">
                        <a:solidFill>
                          <a:schemeClr val="tx1"/>
                        </a:solidFill>
                        <a:latin typeface="Times New Roman" pitchFamily="18" charset="0"/>
                        <a:ea typeface="Calibri"/>
                        <a:cs typeface="Times New Roman" pitchFamily="18" charset="0"/>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marL="0" marR="0" algn="ctr">
                        <a:spcBef>
                          <a:spcPts val="0"/>
                        </a:spcBef>
                        <a:spcAft>
                          <a:spcPts val="0"/>
                        </a:spcAft>
                      </a:pPr>
                      <a:r>
                        <a:rPr lang="en-US" sz="1400" u="sng" kern="1200" baseline="0">
                          <a:solidFill>
                            <a:schemeClr val="tx1"/>
                          </a:solidFill>
                          <a:latin typeface="Times New Roman" pitchFamily="18" charset="0"/>
                          <a:ea typeface="Times New Roman"/>
                          <a:cs typeface="Times New Roman" pitchFamily="18" charset="0"/>
                          <a:hlinkClick r:id="rId6"/>
                        </a:rPr>
                        <a:t>Phosphorus</a:t>
                      </a:r>
                      <a:r>
                        <a:rPr lang="en-US" sz="1400" kern="1200" baseline="0">
                          <a:solidFill>
                            <a:schemeClr val="tx1"/>
                          </a:solidFill>
                          <a:latin typeface="Times New Roman" pitchFamily="18" charset="0"/>
                          <a:ea typeface="Times New Roman"/>
                          <a:cs typeface="Times New Roman" pitchFamily="18" charset="0"/>
                        </a:rPr>
                        <a:t>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0.4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0.6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µmol/L</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baseline="0" dirty="0">
                        <a:solidFill>
                          <a:schemeClr val="tx1"/>
                        </a:solidFill>
                        <a:latin typeface="Times New Roman" pitchFamily="18" charset="0"/>
                        <a:ea typeface="Calibri"/>
                        <a:cs typeface="Times New Roman" pitchFamily="18" charset="0"/>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marL="0" marR="0" algn="ctr">
                        <a:lnSpc>
                          <a:spcPts val="1505"/>
                        </a:lnSpc>
                        <a:spcBef>
                          <a:spcPts val="0"/>
                        </a:spcBef>
                        <a:spcAft>
                          <a:spcPts val="0"/>
                        </a:spcAft>
                      </a:pPr>
                      <a:r>
                        <a:rPr lang="en-US" sz="1400" u="sng" kern="1200" baseline="0">
                          <a:solidFill>
                            <a:schemeClr val="tx1"/>
                          </a:solidFill>
                          <a:latin typeface="Times New Roman" pitchFamily="18" charset="0"/>
                          <a:ea typeface="Times New Roman"/>
                          <a:cs typeface="Times New Roman" pitchFamily="18" charset="0"/>
                          <a:hlinkClick r:id="rId7"/>
                        </a:rPr>
                        <a:t>Urea</a:t>
                      </a:r>
                      <a:r>
                        <a:rPr lang="en-US" sz="1400" kern="1200" baseline="0">
                          <a:solidFill>
                            <a:schemeClr val="tx1"/>
                          </a:solidFill>
                          <a:latin typeface="Times New Roman" pitchFamily="18" charset="0"/>
                          <a:ea typeface="Times New Roman"/>
                          <a:cs typeface="Times New Roman" pitchFamily="18" charset="0"/>
                        </a:rPr>
                        <a:t>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3.0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6.5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5"/>
                        </a:lnSpc>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mmol/L</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baseline="0" dirty="0">
                        <a:solidFill>
                          <a:schemeClr val="tx1"/>
                        </a:solidFill>
                        <a:latin typeface="Times New Roman" pitchFamily="18" charset="0"/>
                        <a:ea typeface="Calibri"/>
                        <a:cs typeface="Times New Roman" pitchFamily="18" charset="0"/>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marL="0" marR="0" algn="ctr">
                        <a:spcBef>
                          <a:spcPts val="0"/>
                        </a:spcBef>
                        <a:spcAft>
                          <a:spcPts val="0"/>
                        </a:spcAft>
                      </a:pPr>
                      <a:r>
                        <a:rPr lang="en-US" sz="1400" u="sng" kern="1200" baseline="0">
                          <a:solidFill>
                            <a:schemeClr val="tx1"/>
                          </a:solidFill>
                          <a:latin typeface="Times New Roman" pitchFamily="18" charset="0"/>
                          <a:ea typeface="Times New Roman"/>
                          <a:cs typeface="Times New Roman" pitchFamily="18" charset="0"/>
                          <a:hlinkClick r:id="rId8"/>
                        </a:rPr>
                        <a:t>Carbon dioxide</a:t>
                      </a:r>
                      <a:r>
                        <a:rPr lang="en-US" sz="1400" kern="1200" baseline="0">
                          <a:solidFill>
                            <a:schemeClr val="tx1"/>
                          </a:solidFill>
                          <a:latin typeface="Times New Roman" pitchFamily="18" charset="0"/>
                          <a:ea typeface="Times New Roman"/>
                          <a:cs typeface="Times New Roman" pitchFamily="18" charset="0"/>
                        </a:rPr>
                        <a:t>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20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25 </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baseline="0">
                          <a:solidFill>
                            <a:schemeClr val="tx1"/>
                          </a:solidFill>
                          <a:latin typeface="Times New Roman" pitchFamily="18" charset="0"/>
                          <a:ea typeface="Times New Roman"/>
                          <a:cs typeface="Times New Roman" pitchFamily="18" charset="0"/>
                        </a:rPr>
                        <a:t>mmol/L</a:t>
                      </a:r>
                      <a:endParaRPr lang="en-US" sz="1400" baseline="0">
                        <a:solidFill>
                          <a:schemeClr val="tx1"/>
                        </a:solidFill>
                        <a:latin typeface="Times New Roman" pitchFamily="18" charset="0"/>
                        <a:ea typeface="Times New Roman"/>
                        <a:cs typeface="Times New Roman" pitchFamily="18" charset="0"/>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baseline="0" dirty="0">
                        <a:solidFill>
                          <a:schemeClr val="tx1"/>
                        </a:solidFill>
                        <a:latin typeface="Times New Roman" pitchFamily="18" charset="0"/>
                        <a:ea typeface="Calibri"/>
                        <a:cs typeface="Times New Roman" pitchFamily="18" charset="0"/>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AFD1B6-8E95-48D3-A84F-8CFEAE679062}" type="slidenum">
              <a:rPr lang="en-US" smtClean="0"/>
              <a:pPr/>
              <a:t>19</a:t>
            </a:fld>
            <a:endParaRPr lang="en-US"/>
          </a:p>
        </p:txBody>
      </p:sp>
      <p:graphicFrame>
        <p:nvGraphicFramePr>
          <p:cNvPr id="3" name="Table 2"/>
          <p:cNvGraphicFramePr>
            <a:graphicFrameLocks noGrp="1"/>
          </p:cNvGraphicFramePr>
          <p:nvPr/>
        </p:nvGraphicFramePr>
        <p:xfrm>
          <a:off x="685800" y="990601"/>
          <a:ext cx="7696200" cy="4724399"/>
        </p:xfrm>
        <a:graphic>
          <a:graphicData uri="http://schemas.openxmlformats.org/drawingml/2006/table">
            <a:tbl>
              <a:tblPr/>
              <a:tblGrid>
                <a:gridCol w="1282700"/>
                <a:gridCol w="1231900"/>
                <a:gridCol w="1600200"/>
                <a:gridCol w="1143000"/>
                <a:gridCol w="1155700"/>
                <a:gridCol w="1282700"/>
              </a:tblGrid>
              <a:tr h="1111623">
                <a:tc>
                  <a:txBody>
                    <a:bodyPr/>
                    <a:lstStyle/>
                    <a:p>
                      <a:pPr algn="ctr"/>
                      <a:r>
                        <a:rPr lang="en-US" sz="1400" dirty="0">
                          <a:latin typeface="Times New Roman" pitchFamily="18" charset="0"/>
                          <a:cs typeface="Times New Roman" pitchFamily="18" charset="0"/>
                        </a:rPr>
                        <a:t>Cause</a:t>
                      </a:r>
                    </a:p>
                  </a:txBody>
                  <a:tcPr marL="59765" marR="59765" marT="29882" marB="29882" anchor="ctr">
                    <a:lnL>
                      <a:noFill/>
                    </a:lnL>
                    <a:lnR>
                      <a:noFill/>
                    </a:lnR>
                    <a:lnT>
                      <a:noFill/>
                    </a:lnT>
                    <a:lnB>
                      <a:noFill/>
                    </a:lnB>
                  </a:tcPr>
                </a:tc>
                <a:tc>
                  <a:txBody>
                    <a:bodyPr/>
                    <a:lstStyle/>
                    <a:p>
                      <a:pPr algn="ctr"/>
                      <a:r>
                        <a:rPr lang="en-US" sz="1400" dirty="0">
                          <a:latin typeface="Times New Roman" pitchFamily="18" charset="0"/>
                          <a:cs typeface="Times New Roman" pitchFamily="18" charset="0"/>
                        </a:rPr>
                        <a:t>Appearance</a:t>
                      </a:r>
                    </a:p>
                  </a:txBody>
                  <a:tcPr marL="59765" marR="59765" marT="29882" marB="29882" anchor="ctr">
                    <a:lnL>
                      <a:noFill/>
                    </a:lnL>
                    <a:lnR>
                      <a:noFill/>
                    </a:lnR>
                    <a:lnT>
                      <a:noFill/>
                    </a:lnT>
                    <a:lnB>
                      <a:noFill/>
                    </a:lnB>
                  </a:tcPr>
                </a:tc>
                <a:tc>
                  <a:txBody>
                    <a:bodyPr/>
                    <a:lstStyle/>
                    <a:p>
                      <a:pPr algn="ctr"/>
                      <a:r>
                        <a:rPr lang="en-US" sz="1400" dirty="0" err="1">
                          <a:latin typeface="Times New Roman" pitchFamily="18" charset="0"/>
                          <a:cs typeface="Times New Roman" pitchFamily="18" charset="0"/>
                        </a:rPr>
                        <a:t>Polymorphonuclear</a:t>
                      </a:r>
                      <a:r>
                        <a:rPr lang="en-US" sz="1400" dirty="0">
                          <a:latin typeface="Times New Roman" pitchFamily="18" charset="0"/>
                          <a:cs typeface="Times New Roman" pitchFamily="18" charset="0"/>
                        </a:rPr>
                        <a:t> Leukocytes</a:t>
                      </a:r>
                    </a:p>
                  </a:txBody>
                  <a:tcPr marL="59765" marR="59765" marT="29882" marB="29882" anchor="ctr">
                    <a:lnL>
                      <a:noFill/>
                    </a:lnL>
                    <a:lnR>
                      <a:noFill/>
                    </a:lnR>
                    <a:lnT>
                      <a:noFill/>
                    </a:lnT>
                    <a:lnB>
                      <a:noFill/>
                    </a:lnB>
                  </a:tcPr>
                </a:tc>
                <a:tc>
                  <a:txBody>
                    <a:bodyPr/>
                    <a:lstStyle/>
                    <a:p>
                      <a:pPr algn="ctr"/>
                      <a:r>
                        <a:rPr lang="en-US" sz="1400" dirty="0">
                          <a:latin typeface="Times New Roman" pitchFamily="18" charset="0"/>
                          <a:cs typeface="Times New Roman" pitchFamily="18" charset="0"/>
                        </a:rPr>
                        <a:t>Lymphocytes</a:t>
                      </a:r>
                    </a:p>
                  </a:txBody>
                  <a:tcPr marL="59765" marR="59765" marT="29882" marB="29882" anchor="ctr">
                    <a:lnL>
                      <a:noFill/>
                    </a:lnL>
                    <a:lnR>
                      <a:noFill/>
                    </a:lnR>
                    <a:lnT>
                      <a:noFill/>
                    </a:lnT>
                    <a:lnB>
                      <a:noFill/>
                    </a:lnB>
                  </a:tcPr>
                </a:tc>
                <a:tc>
                  <a:txBody>
                    <a:bodyPr/>
                    <a:lstStyle/>
                    <a:p>
                      <a:pPr algn="ctr"/>
                      <a:r>
                        <a:rPr lang="en-US" sz="1400" dirty="0">
                          <a:latin typeface="Times New Roman" pitchFamily="18" charset="0"/>
                          <a:cs typeface="Times New Roman" pitchFamily="18" charset="0"/>
                        </a:rPr>
                        <a:t>Protein</a:t>
                      </a: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Glucose</a:t>
                      </a:r>
                    </a:p>
                  </a:txBody>
                  <a:tcPr marL="59765" marR="59765" marT="29882" marB="29882" anchor="ctr">
                    <a:lnL>
                      <a:noFill/>
                    </a:lnL>
                    <a:lnR>
                      <a:noFill/>
                    </a:lnR>
                    <a:lnT>
                      <a:noFill/>
                    </a:lnT>
                    <a:lnB>
                      <a:noFill/>
                    </a:lnB>
                  </a:tcPr>
                </a:tc>
              </a:tr>
              <a:tr h="903194">
                <a:tc>
                  <a:txBody>
                    <a:bodyPr/>
                    <a:lstStyle/>
                    <a:p>
                      <a:pPr algn="ctr"/>
                      <a:r>
                        <a:rPr lang="en-US" sz="1400">
                          <a:latin typeface="Times New Roman" pitchFamily="18" charset="0"/>
                          <a:cs typeface="Times New Roman" pitchFamily="18" charset="0"/>
                        </a:rPr>
                        <a:t>Pyogenic </a:t>
                      </a:r>
                      <a:r>
                        <a:rPr lang="en-US" sz="1400">
                          <a:latin typeface="Times New Roman" pitchFamily="18" charset="0"/>
                          <a:cs typeface="Times New Roman" pitchFamily="18" charset="0"/>
                          <a:hlinkClick r:id="rId2" tooltip="Bacterial meningitis"/>
                        </a:rPr>
                        <a:t>bacterial meningitis</a:t>
                      </a:r>
                      <a:endParaRPr lang="en-US" sz="1400">
                        <a:latin typeface="Times New Roman" pitchFamily="18" charset="0"/>
                        <a:cs typeface="Times New Roman" pitchFamily="18" charset="0"/>
                      </a:endParaRP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Yellowish, turbid</a:t>
                      </a: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Markedly increased</a:t>
                      </a: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Slightly increased or Normal</a:t>
                      </a:r>
                    </a:p>
                  </a:txBody>
                  <a:tcPr marL="59765" marR="59765" marT="29882" marB="29882" anchor="ctr">
                    <a:lnL>
                      <a:noFill/>
                    </a:lnL>
                    <a:lnR>
                      <a:noFill/>
                    </a:lnR>
                    <a:lnT>
                      <a:noFill/>
                    </a:lnT>
                    <a:lnB>
                      <a:noFill/>
                    </a:lnB>
                  </a:tcPr>
                </a:tc>
                <a:tc>
                  <a:txBody>
                    <a:bodyPr/>
                    <a:lstStyle/>
                    <a:p>
                      <a:pPr algn="ctr"/>
                      <a:r>
                        <a:rPr lang="en-US" sz="1400" dirty="0">
                          <a:latin typeface="Times New Roman" pitchFamily="18" charset="0"/>
                          <a:cs typeface="Times New Roman" pitchFamily="18" charset="0"/>
                        </a:rPr>
                        <a:t>Markedly increased</a:t>
                      </a:r>
                    </a:p>
                  </a:txBody>
                  <a:tcPr marL="59765" marR="59765" marT="29882" marB="29882" anchor="ctr">
                    <a:lnL>
                      <a:noFill/>
                    </a:lnL>
                    <a:lnR>
                      <a:noFill/>
                    </a:lnR>
                    <a:lnT>
                      <a:noFill/>
                    </a:lnT>
                    <a:lnB>
                      <a:noFill/>
                    </a:lnB>
                  </a:tcPr>
                </a:tc>
                <a:tc>
                  <a:txBody>
                    <a:bodyPr/>
                    <a:lstStyle/>
                    <a:p>
                      <a:pPr algn="ctr"/>
                      <a:r>
                        <a:rPr lang="en-US" sz="1400" dirty="0">
                          <a:latin typeface="Times New Roman" pitchFamily="18" charset="0"/>
                          <a:cs typeface="Times New Roman" pitchFamily="18" charset="0"/>
                        </a:rPr>
                        <a:t>Decreased</a:t>
                      </a:r>
                    </a:p>
                  </a:txBody>
                  <a:tcPr marL="59765" marR="59765" marT="29882" marB="29882" anchor="ctr">
                    <a:lnL>
                      <a:noFill/>
                    </a:lnL>
                    <a:lnR>
                      <a:noFill/>
                    </a:lnR>
                    <a:lnT>
                      <a:noFill/>
                    </a:lnT>
                    <a:lnB>
                      <a:noFill/>
                    </a:lnB>
                  </a:tcPr>
                </a:tc>
              </a:tr>
              <a:tr h="903194">
                <a:tc>
                  <a:txBody>
                    <a:bodyPr/>
                    <a:lstStyle/>
                    <a:p>
                      <a:pPr algn="ctr"/>
                      <a:r>
                        <a:rPr lang="en-US" sz="1400">
                          <a:latin typeface="Times New Roman" pitchFamily="18" charset="0"/>
                          <a:cs typeface="Times New Roman" pitchFamily="18" charset="0"/>
                          <a:hlinkClick r:id="rId3" tooltip="Viral meningitis"/>
                        </a:rPr>
                        <a:t>Viral meningitis</a:t>
                      </a:r>
                      <a:endParaRPr lang="en-US" sz="1400">
                        <a:latin typeface="Times New Roman" pitchFamily="18" charset="0"/>
                        <a:cs typeface="Times New Roman" pitchFamily="18" charset="0"/>
                      </a:endParaRPr>
                    </a:p>
                  </a:txBody>
                  <a:tcPr marL="59765" marR="59765" marT="29882" marB="29882" anchor="ctr">
                    <a:lnL>
                      <a:noFill/>
                    </a:lnL>
                    <a:lnR>
                      <a:noFill/>
                    </a:lnR>
                    <a:lnT>
                      <a:noFill/>
                    </a:lnT>
                    <a:lnB>
                      <a:noFill/>
                    </a:lnB>
                  </a:tcPr>
                </a:tc>
                <a:tc>
                  <a:txBody>
                    <a:bodyPr/>
                    <a:lstStyle/>
                    <a:p>
                      <a:pPr algn="ctr"/>
                      <a:r>
                        <a:rPr lang="en-US" sz="1400" dirty="0">
                          <a:latin typeface="Times New Roman" pitchFamily="18" charset="0"/>
                          <a:cs typeface="Times New Roman" pitchFamily="18" charset="0"/>
                        </a:rPr>
                        <a:t>Clear fluid</a:t>
                      </a: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Slightly increased or Normal</a:t>
                      </a: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Markedly increased</a:t>
                      </a: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Slightly increased or Normal</a:t>
                      </a:r>
                    </a:p>
                  </a:txBody>
                  <a:tcPr marL="59765" marR="59765" marT="29882" marB="29882" anchor="ctr">
                    <a:lnL>
                      <a:noFill/>
                    </a:lnL>
                    <a:lnR>
                      <a:noFill/>
                    </a:lnR>
                    <a:lnT>
                      <a:noFill/>
                    </a:lnT>
                    <a:lnB>
                      <a:noFill/>
                    </a:lnB>
                  </a:tcPr>
                </a:tc>
                <a:tc>
                  <a:txBody>
                    <a:bodyPr/>
                    <a:lstStyle/>
                    <a:p>
                      <a:pPr algn="ctr"/>
                      <a:r>
                        <a:rPr lang="en-US" sz="1400" dirty="0">
                          <a:latin typeface="Times New Roman" pitchFamily="18" charset="0"/>
                          <a:cs typeface="Times New Roman" pitchFamily="18" charset="0"/>
                        </a:rPr>
                        <a:t>Normal</a:t>
                      </a:r>
                    </a:p>
                  </a:txBody>
                  <a:tcPr marL="59765" marR="59765" marT="29882" marB="29882" anchor="ctr">
                    <a:lnL>
                      <a:noFill/>
                    </a:lnL>
                    <a:lnR>
                      <a:noFill/>
                    </a:lnR>
                    <a:lnT>
                      <a:noFill/>
                    </a:lnT>
                    <a:lnB>
                      <a:noFill/>
                    </a:lnB>
                  </a:tcPr>
                </a:tc>
              </a:tr>
              <a:tr h="903194">
                <a:tc>
                  <a:txBody>
                    <a:bodyPr/>
                    <a:lstStyle/>
                    <a:p>
                      <a:pPr algn="ctr"/>
                      <a:r>
                        <a:rPr lang="en-US" sz="1400">
                          <a:latin typeface="Times New Roman" pitchFamily="18" charset="0"/>
                          <a:cs typeface="Times New Roman" pitchFamily="18" charset="0"/>
                          <a:hlinkClick r:id="rId4" tooltip="Tuberculous meningitis"/>
                        </a:rPr>
                        <a:t>Tuberculous meningitis</a:t>
                      </a:r>
                      <a:endParaRPr lang="en-US" sz="1400">
                        <a:latin typeface="Times New Roman" pitchFamily="18" charset="0"/>
                        <a:cs typeface="Times New Roman" pitchFamily="18" charset="0"/>
                      </a:endParaRP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Yellowish and viscous</a:t>
                      </a: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Slightly increased or Normal</a:t>
                      </a: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Markedly increased</a:t>
                      </a: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Increased</a:t>
                      </a:r>
                    </a:p>
                  </a:txBody>
                  <a:tcPr marL="59765" marR="59765" marT="29882" marB="29882" anchor="ctr">
                    <a:lnL>
                      <a:noFill/>
                    </a:lnL>
                    <a:lnR>
                      <a:noFill/>
                    </a:lnR>
                    <a:lnT>
                      <a:noFill/>
                    </a:lnT>
                    <a:lnB>
                      <a:noFill/>
                    </a:lnB>
                  </a:tcPr>
                </a:tc>
                <a:tc>
                  <a:txBody>
                    <a:bodyPr/>
                    <a:lstStyle/>
                    <a:p>
                      <a:pPr algn="ctr"/>
                      <a:r>
                        <a:rPr lang="en-US" sz="1400" dirty="0">
                          <a:latin typeface="Times New Roman" pitchFamily="18" charset="0"/>
                          <a:cs typeface="Times New Roman" pitchFamily="18" charset="0"/>
                        </a:rPr>
                        <a:t>Decreased</a:t>
                      </a:r>
                    </a:p>
                  </a:txBody>
                  <a:tcPr marL="59765" marR="59765" marT="29882" marB="29882" anchor="ctr">
                    <a:lnL>
                      <a:noFill/>
                    </a:lnL>
                    <a:lnR>
                      <a:noFill/>
                    </a:lnR>
                    <a:lnT>
                      <a:noFill/>
                    </a:lnT>
                    <a:lnB>
                      <a:noFill/>
                    </a:lnB>
                  </a:tcPr>
                </a:tc>
              </a:tr>
              <a:tr h="903194">
                <a:tc>
                  <a:txBody>
                    <a:bodyPr/>
                    <a:lstStyle/>
                    <a:p>
                      <a:pPr algn="ctr"/>
                      <a:r>
                        <a:rPr lang="en-US" sz="1400">
                          <a:latin typeface="Times New Roman" pitchFamily="18" charset="0"/>
                          <a:cs typeface="Times New Roman" pitchFamily="18" charset="0"/>
                          <a:hlinkClick r:id="rId5" tooltip="Fungal meningitis"/>
                        </a:rPr>
                        <a:t>Fungal meningitis</a:t>
                      </a:r>
                      <a:endParaRPr lang="en-US" sz="1400">
                        <a:latin typeface="Times New Roman" pitchFamily="18" charset="0"/>
                        <a:cs typeface="Times New Roman" pitchFamily="18" charset="0"/>
                      </a:endParaRP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Yellowish and viscous</a:t>
                      </a: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Slightly increased or Normal</a:t>
                      </a: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Markedly increased</a:t>
                      </a:r>
                    </a:p>
                  </a:txBody>
                  <a:tcPr marL="59765" marR="59765" marT="29882" marB="29882" anchor="ctr">
                    <a:lnL>
                      <a:noFill/>
                    </a:lnL>
                    <a:lnR>
                      <a:noFill/>
                    </a:lnR>
                    <a:lnT>
                      <a:noFill/>
                    </a:lnT>
                    <a:lnB>
                      <a:noFill/>
                    </a:lnB>
                  </a:tcPr>
                </a:tc>
                <a:tc>
                  <a:txBody>
                    <a:bodyPr/>
                    <a:lstStyle/>
                    <a:p>
                      <a:pPr algn="ctr"/>
                      <a:r>
                        <a:rPr lang="en-US" sz="1400">
                          <a:latin typeface="Times New Roman" pitchFamily="18" charset="0"/>
                          <a:cs typeface="Times New Roman" pitchFamily="18" charset="0"/>
                        </a:rPr>
                        <a:t>Slightly increased or Normal</a:t>
                      </a:r>
                    </a:p>
                  </a:txBody>
                  <a:tcPr marL="59765" marR="59765" marT="29882" marB="29882" anchor="ctr">
                    <a:lnL>
                      <a:noFill/>
                    </a:lnL>
                    <a:lnR>
                      <a:noFill/>
                    </a:lnR>
                    <a:lnT>
                      <a:noFill/>
                    </a:lnT>
                    <a:lnB>
                      <a:noFill/>
                    </a:lnB>
                  </a:tcPr>
                </a:tc>
                <a:tc>
                  <a:txBody>
                    <a:bodyPr/>
                    <a:lstStyle/>
                    <a:p>
                      <a:pPr algn="ctr"/>
                      <a:r>
                        <a:rPr lang="en-US" sz="1400" dirty="0">
                          <a:latin typeface="Times New Roman" pitchFamily="18" charset="0"/>
                          <a:cs typeface="Times New Roman" pitchFamily="18" charset="0"/>
                        </a:rPr>
                        <a:t>Normal or decreased</a:t>
                      </a:r>
                    </a:p>
                  </a:txBody>
                  <a:tcPr marL="59765" marR="59765" marT="29882" marB="29882"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371600"/>
            <a:ext cx="7543800" cy="3970318"/>
          </a:xfrm>
          <a:prstGeom prst="rect">
            <a:avLst/>
          </a:prstGeom>
        </p:spPr>
        <p:txBody>
          <a:bodyPr wrap="square">
            <a:spAutoFit/>
          </a:bodyPr>
          <a:lstStyle/>
          <a:p>
            <a:pPr>
              <a:lnSpc>
                <a:spcPct val="150000"/>
              </a:lnSpc>
            </a:pPr>
            <a:r>
              <a:rPr lang="en-US" sz="2400" dirty="0">
                <a:latin typeface="Times New Roman" pitchFamily="18" charset="0"/>
                <a:cs typeface="Times New Roman" pitchFamily="18" charset="0"/>
              </a:rPr>
              <a:t>Cerebrospinal fluid (CSF) is a clear watery liquid filtrate that is formed and secreted by the choroid plexus, special tissue that has many blood vessels and lines the small cavities or chambers (ventricles) in the brain. CSF flows around the brain and spinal cord, surrounding and protecting them. It is continually produced, circulated, and then absorbed into the blood system. </a:t>
            </a:r>
          </a:p>
        </p:txBody>
      </p:sp>
      <p:sp>
        <p:nvSpPr>
          <p:cNvPr id="3" name="Slide Number Placeholder 2"/>
          <p:cNvSpPr>
            <a:spLocks noGrp="1"/>
          </p:cNvSpPr>
          <p:nvPr>
            <p:ph type="sldNum" sz="quarter" idx="12"/>
          </p:nvPr>
        </p:nvSpPr>
        <p:spPr/>
        <p:txBody>
          <a:bodyPr/>
          <a:lstStyle/>
          <a:p>
            <a:fld id="{43AFD1B6-8E95-48D3-A84F-8CFEAE67906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079942"/>
            <a:ext cx="8839200" cy="11339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About 500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mL</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is produced each day. This rate of production means that all of the CSF is replaced every few hours.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43AFD1B6-8E95-48D3-A84F-8CFEAE679062}"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600200" y="156481"/>
            <a:ext cx="6477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CSF analysis usually involves an initial basic set of tests performed when CSF analysis is requested:</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CSF color, clarity and pressure during collection </a:t>
            </a: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CSF protein </a:t>
            </a: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CSF glucose </a:t>
            </a: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CSF cell count </a:t>
            </a: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CSF differential </a:t>
            </a: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If infection is suspected, CSF gram stain and culture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43AFD1B6-8E95-48D3-A84F-8CFEAE679062}"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0" y="22845"/>
            <a:ext cx="79248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rgbClr val="CF0F0F"/>
                </a:solidFill>
                <a:effectLst/>
                <a:latin typeface="Times New Roman" pitchFamily="18" charset="0"/>
                <a:ea typeface="Times New Roman" pitchFamily="18" charset="0"/>
                <a:cs typeface="Times New Roman" pitchFamily="18" charset="0"/>
                <a:hlinkClick r:id="rId2"/>
              </a:rPr>
              <a:t>Physical characteristics</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—includes measurement of the pressure during sample collection and the appearance of the CSF. </a:t>
            </a:r>
            <a:endPar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rgbClr val="CF0F0F"/>
                </a:solidFill>
                <a:effectLst/>
                <a:latin typeface="Times New Roman" pitchFamily="18" charset="0"/>
                <a:ea typeface="Times New Roman" pitchFamily="18" charset="0"/>
                <a:cs typeface="Times New Roman" pitchFamily="18" charset="0"/>
                <a:hlinkClick r:id="rId3"/>
              </a:rPr>
              <a:t>Chemical tests</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—this group refers to those tests that detect or measure the chemical substances found in spinal fluid. CSF is basically an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ultafiltrate</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of the blood, so it can also be affected by what is going on in the blood. Normally, certain constituents of CSF such as protein and glucose are a percentage of blood levels, so CSF levels are often evaluated in relation to blood levels. </a:t>
            </a:r>
            <a:endPar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rgbClr val="CF0F0F"/>
                </a:solidFill>
                <a:effectLst/>
                <a:latin typeface="Times New Roman" pitchFamily="18" charset="0"/>
                <a:ea typeface="Times New Roman" pitchFamily="18" charset="0"/>
                <a:cs typeface="Times New Roman" pitchFamily="18" charset="0"/>
                <a:hlinkClick r:id="rId4"/>
              </a:rPr>
              <a:t>Microscopic examination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(Cell count and differential)—any cells that may be present are counted and identified by cell type under a microscope. </a:t>
            </a:r>
            <a:endPar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rgbClr val="CF0F0F"/>
                </a:solidFill>
                <a:effectLst/>
                <a:latin typeface="Times New Roman" pitchFamily="18" charset="0"/>
                <a:ea typeface="Times New Roman" pitchFamily="18" charset="0"/>
                <a:cs typeface="Times New Roman" pitchFamily="18" charset="0"/>
                <a:hlinkClick r:id="rId5"/>
              </a:rPr>
              <a:t>Infectious disease tests</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—numerous tests can be done to detect and identify microorganisms if an infection is suspected.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3AFD1B6-8E95-48D3-A84F-8CFEAE679062}"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8153400" cy="5624232"/>
          </a:xfrm>
          <a:prstGeom prst="rect">
            <a:avLst/>
          </a:prstGeom>
        </p:spPr>
        <p:txBody>
          <a:bodyPr wrap="square">
            <a:spAutoFit/>
          </a:bodyPr>
          <a:lstStyle/>
          <a:p>
            <a:pPr lvl="0" fontAlgn="base">
              <a:lnSpc>
                <a:spcPct val="150000"/>
              </a:lnSpc>
              <a:spcBef>
                <a:spcPct val="0"/>
              </a:spcBef>
              <a:spcAft>
                <a:spcPct val="0"/>
              </a:spcAft>
            </a:pP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What is a lumbar puncture (spinal tap) and how is it performed? </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lnSpc>
                <a:spcPct val="150000"/>
              </a:lnSpc>
              <a:spcBef>
                <a:spcPct val="0"/>
              </a:spcBef>
              <a:spcAft>
                <a:spcPct val="0"/>
              </a:spcAft>
            </a:pP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lumbar puncture is a special but relatively routine procedure. It is usually performed while you are lying on your side in a curled up fetal position, but may sometimes be performed in a sitting position. It is crucial that you remain still during the procedure. Once you are in the correct position, your back is cleaned with an antiseptic and a local anesthetic is injected under the skin. When the area has become numb, a special needle is inserted through the skin, between two vertebrae, and into your spinal canal. It is gently advanced until it enters the subarachnoid space (located between the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arachnoid</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pia</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mater layers of the </a:t>
            </a:r>
            <a:r>
              <a:rPr kumimoji="0" lang="en-US" sz="2200" b="0" i="0" u="none" strike="noStrike" cap="none" normalizeH="0" baseline="0" dirty="0" err="1" smtClean="0">
                <a:ln>
                  <a:noFill/>
                </a:ln>
                <a:solidFill>
                  <a:srgbClr val="CF0F0F"/>
                </a:solidFill>
                <a:effectLst/>
                <a:latin typeface="Times New Roman" pitchFamily="18" charset="0"/>
                <a:ea typeface="Times New Roman" pitchFamily="18" charset="0"/>
                <a:cs typeface="Times New Roman" pitchFamily="18" charset="0"/>
              </a:rPr>
              <a:t>meninges</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a:t>
            </a:r>
            <a:r>
              <a:rPr kumimoji="0" lang="en-US" sz="2200" b="0" i="0" u="none" strike="noStrike" cap="none" normalizeH="0" baseline="0" dirty="0" smtClean="0">
                <a:ln>
                  <a:noFill/>
                </a:ln>
                <a:solidFill>
                  <a:srgbClr val="CF0F0F"/>
                </a:solidFill>
                <a:effectLst/>
                <a:latin typeface="Times New Roman" pitchFamily="18" charset="0"/>
                <a:ea typeface="Times New Roman" pitchFamily="18" charset="0"/>
                <a:cs typeface="Times New Roman" pitchFamily="18" charset="0"/>
              </a:rPr>
              <a:t>cerebrospinal fluid (CSF)</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begins to flow. </a:t>
            </a:r>
            <a:endParaRPr lang="en-US" sz="2200" dirty="0"/>
          </a:p>
        </p:txBody>
      </p:sp>
      <p:sp>
        <p:nvSpPr>
          <p:cNvPr id="3" name="Slide Number Placeholder 2"/>
          <p:cNvSpPr>
            <a:spLocks noGrp="1"/>
          </p:cNvSpPr>
          <p:nvPr>
            <p:ph type="sldNum" sz="quarter" idx="12"/>
          </p:nvPr>
        </p:nvSpPr>
        <p:spPr/>
        <p:txBody>
          <a:bodyPr/>
          <a:lstStyle/>
          <a:p>
            <a:fld id="{43AFD1B6-8E95-48D3-A84F-8CFEAE679062}"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09600" y="672772"/>
            <a:ext cx="7924800" cy="46020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You may be asked to straighten out your legs at this point and relax your muscles. It is important not to move unless you are instructed to do so. An "opening" or initial pressure reading of the CSF is obtained. The doctor then collects a small amount of CSF in multiple sterile vials. A "closing" pressure is obtained, the needle is withdrawn, and a sterile dressing and pressure are applied to the puncture site. You will then be asked to lie quietly in a flat position, without lifting your head, for one or more hours to avoid a potential post-test spinal headache. </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43AFD1B6-8E95-48D3-A84F-8CFEAE679062}"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AFD1B6-8E95-48D3-A84F-8CFEAE679062}" type="slidenum">
              <a:rPr lang="en-US" smtClean="0"/>
              <a:pPr/>
              <a:t>25</a:t>
            </a:fld>
            <a:endParaRPr lang="en-US"/>
          </a:p>
        </p:txBody>
      </p:sp>
      <p:sp>
        <p:nvSpPr>
          <p:cNvPr id="3" name="Rectangle 2"/>
          <p:cNvSpPr/>
          <p:nvPr/>
        </p:nvSpPr>
        <p:spPr>
          <a:xfrm>
            <a:off x="762000" y="1295400"/>
            <a:ext cx="7620000" cy="3903954"/>
          </a:xfrm>
          <a:prstGeom prst="rect">
            <a:avLst/>
          </a:prstGeom>
        </p:spPr>
        <p:txBody>
          <a:bodyPr wrap="square">
            <a:spAutoFit/>
          </a:bodyPr>
          <a:lstStyle/>
          <a:p>
            <a:pPr>
              <a:lnSpc>
                <a:spcPct val="150000"/>
              </a:lnSpc>
            </a:pPr>
            <a:r>
              <a:rPr lang="en-US" sz="2400" dirty="0" smtClean="0">
                <a:latin typeface="Times New Roman" pitchFamily="18" charset="0"/>
                <a:cs typeface="Times New Roman" pitchFamily="18" charset="0"/>
              </a:rPr>
              <a:t>CSF can be tested for the diagnosis of a variety of </a:t>
            </a:r>
            <a:r>
              <a:rPr lang="en-US" sz="2400" dirty="0" smtClean="0">
                <a:solidFill>
                  <a:srgbClr val="0000FF"/>
                </a:solidFill>
                <a:latin typeface="Times New Roman" pitchFamily="18" charset="0"/>
                <a:cs typeface="Times New Roman" pitchFamily="18" charset="0"/>
              </a:rPr>
              <a:t>neurological diseases </a:t>
            </a:r>
            <a:r>
              <a:rPr lang="en-US" sz="2400" dirty="0" smtClean="0">
                <a:latin typeface="Times New Roman" pitchFamily="18" charset="0"/>
                <a:cs typeface="Times New Roman" pitchFamily="18" charset="0"/>
              </a:rPr>
              <a:t>.It is usually obtained by a procedure called </a:t>
            </a:r>
            <a:r>
              <a:rPr lang="en-US" sz="2400" dirty="0" smtClean="0">
                <a:solidFill>
                  <a:srgbClr val="FF0000"/>
                </a:solidFill>
                <a:latin typeface="Times New Roman" pitchFamily="18" charset="0"/>
                <a:cs typeface="Times New Roman" pitchFamily="18" charset="0"/>
              </a:rPr>
              <a:t>lumbar puncture</a:t>
            </a:r>
            <a:r>
              <a:rPr lang="en-US" sz="2400" dirty="0" smtClean="0">
                <a:latin typeface="Times New Roman" pitchFamily="18" charset="0"/>
                <a:cs typeface="Times New Roman" pitchFamily="18" charset="0"/>
              </a:rPr>
              <a:t>. Removal of CSF during lumbar puncture can cause a severe headache after the fluid is removed, because the brain hangs on the vessels and nerve roots, and traction on them stimulates pain fibers. The pain can be relieved by an injection of sterile isotonic saline.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AFD1B6-8E95-48D3-A84F-8CFEAE679062}" type="slidenum">
              <a:rPr lang="en-US" smtClean="0"/>
              <a:pPr/>
              <a:t>26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752600" y="3581400"/>
            <a:ext cx="6172200" cy="2438400"/>
          </a:xfrm>
          <a:prstGeom prst="rect">
            <a:avLst/>
          </a:prstGeom>
          <a:noFill/>
          <a:ln w="9525">
            <a:noFill/>
            <a:miter lim="800000"/>
            <a:headEnd/>
            <a:tailEnd/>
          </a:ln>
          <a:effectLst/>
        </p:spPr>
      </p:pic>
      <p:sp>
        <p:nvSpPr>
          <p:cNvPr id="4" name="Rectangle 3"/>
          <p:cNvSpPr/>
          <p:nvPr/>
        </p:nvSpPr>
        <p:spPr>
          <a:xfrm>
            <a:off x="1066800" y="1676400"/>
            <a:ext cx="7162800" cy="1938992"/>
          </a:xfrm>
          <a:prstGeom prst="rect">
            <a:avLst/>
          </a:prstGeom>
        </p:spPr>
        <p:txBody>
          <a:bodyPr wrap="square">
            <a:spAutoFit/>
          </a:bodyPr>
          <a:lstStyle/>
          <a:p>
            <a:r>
              <a:rPr lang="en-US" sz="2400" dirty="0" smtClean="0">
                <a:latin typeface="Times New Roman" pitchFamily="18" charset="0"/>
                <a:cs typeface="Times New Roman" pitchFamily="18" charset="0"/>
              </a:rPr>
              <a:t>Lumbar Puncture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lumbar puncture also called a spinal tap is a procedure where a sample of cerebrospinal fluid is taken for examination.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AFD1B6-8E95-48D3-A84F-8CFEAE679062}" type="slidenum">
              <a:rPr lang="en-US" smtClean="0"/>
              <a:pPr/>
              <a:t>27</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447800" y="1219200"/>
            <a:ext cx="64770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AFD1B6-8E95-48D3-A84F-8CFEAE679062}" type="slidenum">
              <a:rPr lang="en-US" smtClean="0"/>
              <a:pPr/>
              <a:t>28</a:t>
            </a:fld>
            <a:endParaRPr lang="en-US"/>
          </a:p>
        </p:txBody>
      </p:sp>
      <p:sp>
        <p:nvSpPr>
          <p:cNvPr id="3" name="Rectangle 2"/>
          <p:cNvSpPr/>
          <p:nvPr/>
        </p:nvSpPr>
        <p:spPr>
          <a:xfrm>
            <a:off x="914400" y="1305342"/>
            <a:ext cx="7848600" cy="4247317"/>
          </a:xfrm>
          <a:prstGeom prst="rect">
            <a:avLst/>
          </a:prstGeom>
        </p:spPr>
        <p:txBody>
          <a:bodyPr wrap="square">
            <a:spAutoFit/>
          </a:bodyPr>
          <a:lstStyle/>
          <a:p>
            <a:pPr>
              <a:lnSpc>
                <a:spcPct val="150000"/>
              </a:lnSpc>
            </a:pPr>
            <a:r>
              <a:rPr lang="en-US" sz="2000" dirty="0" smtClean="0">
                <a:solidFill>
                  <a:srgbClr val="0000FF"/>
                </a:solidFill>
                <a:latin typeface="Times New Roman" pitchFamily="18" charset="0"/>
                <a:cs typeface="Times New Roman" pitchFamily="18" charset="0"/>
              </a:rPr>
              <a:t>Lumbar puncture </a:t>
            </a:r>
            <a:r>
              <a:rPr lang="en-US" sz="2000" dirty="0" smtClean="0">
                <a:latin typeface="Times New Roman" pitchFamily="18" charset="0"/>
                <a:cs typeface="Times New Roman" pitchFamily="18" charset="0"/>
              </a:rPr>
              <a:t>is performed in an attempt to count the cells in the fluid and </a:t>
            </a:r>
            <a:r>
              <a:rPr lang="en-US" sz="2000" dirty="0" smtClean="0">
                <a:solidFill>
                  <a:srgbClr val="FF0000"/>
                </a:solidFill>
                <a:latin typeface="Times New Roman" pitchFamily="18" charset="0"/>
                <a:cs typeface="Times New Roman" pitchFamily="18" charset="0"/>
              </a:rPr>
              <a:t>to detect the levels of protein and glucose</a:t>
            </a:r>
            <a:r>
              <a:rPr lang="en-US" sz="2000" dirty="0" smtClean="0">
                <a:latin typeface="Times New Roman" pitchFamily="18" charset="0"/>
                <a:cs typeface="Times New Roman" pitchFamily="18" charset="0"/>
              </a:rPr>
              <a:t>. These parameters alone may be extremely beneficial in the diagnosis of </a:t>
            </a:r>
            <a:r>
              <a:rPr lang="en-US" sz="2000" dirty="0" smtClean="0">
                <a:solidFill>
                  <a:srgbClr val="00B050"/>
                </a:solidFill>
                <a:latin typeface="Times New Roman" pitchFamily="18" charset="0"/>
                <a:cs typeface="Times New Roman" pitchFamily="18" charset="0"/>
              </a:rPr>
              <a:t>subarachnoid hemorrhage </a:t>
            </a:r>
            <a:r>
              <a:rPr lang="en-US" sz="2000" dirty="0" smtClean="0">
                <a:latin typeface="Times New Roman" pitchFamily="18" charset="0"/>
                <a:cs typeface="Times New Roman" pitchFamily="18" charset="0"/>
              </a:rPr>
              <a:t>and </a:t>
            </a:r>
            <a:r>
              <a:rPr lang="en-US" sz="2000" dirty="0" smtClean="0">
                <a:solidFill>
                  <a:srgbClr val="0000FF"/>
                </a:solidFill>
                <a:latin typeface="Times New Roman" pitchFamily="18" charset="0"/>
                <a:cs typeface="Times New Roman" pitchFamily="18" charset="0"/>
              </a:rPr>
              <a:t>central nervous system infections (such as meningitis). </a:t>
            </a:r>
            <a:r>
              <a:rPr lang="en-US" sz="2000" dirty="0" smtClean="0">
                <a:latin typeface="Times New Roman" pitchFamily="18" charset="0"/>
                <a:cs typeface="Times New Roman" pitchFamily="18" charset="0"/>
              </a:rPr>
              <a:t>Moreover, a CSF culture examination may yield the microorganism that has caused the infection. By using more sophisticated methods, such as the detection of the </a:t>
            </a:r>
            <a:r>
              <a:rPr lang="en-US" sz="2000" dirty="0" err="1" smtClean="0">
                <a:latin typeface="Times New Roman" pitchFamily="18" charset="0"/>
                <a:cs typeface="Times New Roman" pitchFamily="18" charset="0"/>
              </a:rPr>
              <a:t>oligoclonal</a:t>
            </a:r>
            <a:r>
              <a:rPr lang="en-US" sz="2000" dirty="0" smtClean="0">
                <a:latin typeface="Times New Roman" pitchFamily="18" charset="0"/>
                <a:cs typeface="Times New Roman" pitchFamily="18" charset="0"/>
              </a:rPr>
              <a:t> bands, an ongoing inflammatory condition (for example, multiple sclerosis) can be recognized. A beta-2 </a:t>
            </a:r>
            <a:r>
              <a:rPr lang="en-US" sz="2000" dirty="0" err="1" smtClean="0">
                <a:latin typeface="Times New Roman" pitchFamily="18" charset="0"/>
                <a:cs typeface="Times New Roman" pitchFamily="18" charset="0"/>
              </a:rPr>
              <a:t>transferrin</a:t>
            </a:r>
            <a:r>
              <a:rPr lang="en-US" sz="2000" dirty="0" smtClean="0">
                <a:latin typeface="Times New Roman" pitchFamily="18" charset="0"/>
                <a:cs typeface="Times New Roman" pitchFamily="18" charset="0"/>
              </a:rPr>
              <a:t> assay is highly specific and sensitive for the detection for, e.g., CSF leakage.</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Documents and Settings\Administrator\Desktop\Shaun ppt\cerebrospinal\1.bmp"/>
          <p:cNvPicPr>
            <a:picLocks noChangeAspect="1" noChangeArrowheads="1"/>
          </p:cNvPicPr>
          <p:nvPr/>
        </p:nvPicPr>
        <p:blipFill>
          <a:blip r:embed="rId2" cstate="print"/>
          <a:srcRect/>
          <a:stretch>
            <a:fillRect/>
          </a:stretch>
        </p:blipFill>
        <p:spPr bwMode="auto">
          <a:xfrm>
            <a:off x="4343400" y="1066800"/>
            <a:ext cx="4648200" cy="5486400"/>
          </a:xfrm>
          <a:prstGeom prst="rect">
            <a:avLst/>
          </a:prstGeom>
          <a:ln>
            <a:noFill/>
          </a:ln>
          <a:effectLst>
            <a:softEdge rad="112500"/>
          </a:effectLst>
        </p:spPr>
      </p:pic>
      <p:sp>
        <p:nvSpPr>
          <p:cNvPr id="2051" name="Rectangle 6"/>
          <p:cNvSpPr>
            <a:spLocks noChangeArrowheads="1"/>
          </p:cNvSpPr>
          <p:nvPr/>
        </p:nvSpPr>
        <p:spPr bwMode="auto">
          <a:xfrm>
            <a:off x="304800" y="1371600"/>
            <a:ext cx="3733800" cy="2554288"/>
          </a:xfrm>
          <a:prstGeom prst="rect">
            <a:avLst/>
          </a:prstGeom>
          <a:noFill/>
          <a:ln w="9525">
            <a:noFill/>
            <a:miter lim="800000"/>
            <a:headEnd/>
            <a:tailEnd/>
          </a:ln>
        </p:spPr>
        <p:txBody>
          <a:bodyPr>
            <a:spAutoFit/>
          </a:bodyPr>
          <a:lstStyle/>
          <a:p>
            <a:pPr rtl="0">
              <a:buFont typeface="Wingdings" pitchFamily="2" charset="2"/>
              <a:buChar char="q"/>
            </a:pPr>
            <a:r>
              <a:rPr lang="en-US" sz="2000" b="1" dirty="0">
                <a:latin typeface="Cambria" pitchFamily="18" charset="0"/>
              </a:rPr>
              <a:t>    CSF</a:t>
            </a:r>
            <a:r>
              <a:rPr lang="en-US" sz="2000" dirty="0">
                <a:latin typeface="Cambria" pitchFamily="18" charset="0"/>
              </a:rPr>
              <a:t> is a clear bodily fluid that occupies the sub </a:t>
            </a:r>
            <a:r>
              <a:rPr lang="en-US" sz="2000" dirty="0" err="1">
                <a:latin typeface="Cambria" pitchFamily="18" charset="0"/>
              </a:rPr>
              <a:t>arachnoid</a:t>
            </a:r>
            <a:r>
              <a:rPr lang="en-US" sz="2000" dirty="0">
                <a:latin typeface="Cambria" pitchFamily="18" charset="0"/>
              </a:rPr>
              <a:t> space and the ventricular system around and inside the brain. </a:t>
            </a:r>
          </a:p>
          <a:p>
            <a:pPr rtl="0"/>
            <a:endParaRPr lang="en-US" sz="2000" dirty="0">
              <a:latin typeface="Cambria" pitchFamily="18" charset="0"/>
            </a:endParaRPr>
          </a:p>
          <a:p>
            <a:pPr rtl="0"/>
            <a:endParaRPr lang="en-US" sz="2000" dirty="0">
              <a:latin typeface="Cambria" pitchFamily="18" charset="0"/>
            </a:endParaRPr>
          </a:p>
          <a:p>
            <a:pPr rtl="0">
              <a:buFont typeface="Wingdings" pitchFamily="2" charset="2"/>
              <a:buChar char="q"/>
            </a:pPr>
            <a:r>
              <a:rPr lang="en-US" sz="2000" dirty="0">
                <a:latin typeface="Cambria" pitchFamily="18" charset="0"/>
              </a:rPr>
              <a:t>    In essence, the brain "floats" in it.</a:t>
            </a:r>
          </a:p>
        </p:txBody>
      </p:sp>
      <p:sp>
        <p:nvSpPr>
          <p:cNvPr id="8" name="Title 4"/>
          <p:cNvSpPr txBox="1">
            <a:spLocks/>
          </p:cNvSpPr>
          <p:nvPr/>
        </p:nvSpPr>
        <p:spPr>
          <a:xfrm>
            <a:off x="762000" y="152400"/>
            <a:ext cx="7772400" cy="762000"/>
          </a:xfrm>
          <a:prstGeom prst="rect">
            <a:avLst/>
          </a:prstGeom>
        </p:spPr>
        <p:txBody>
          <a:bodyPr/>
          <a:lstStyle/>
          <a:p>
            <a:pPr algn="ctr" rtl="0" fontAlgn="auto">
              <a:spcBef>
                <a:spcPts val="0"/>
              </a:spcBef>
              <a:spcAft>
                <a:spcPts val="0"/>
              </a:spcAft>
              <a:defRPr/>
            </a:pPr>
            <a:r>
              <a:rPr lang="en-US" sz="3600" i="1" kern="0" dirty="0">
                <a:solidFill>
                  <a:srgbClr val="0000FF"/>
                </a:solidFill>
                <a:latin typeface="Cambria" pitchFamily="18" charset="0"/>
                <a:ea typeface="+mj-ea"/>
                <a:cs typeface="+mj-cs"/>
              </a:rPr>
              <a:t>Cerebrospinal Fluid (CSF)</a:t>
            </a:r>
            <a:endParaRPr lang="ar-SA" sz="4400" i="1" kern="0" dirty="0">
              <a:solidFill>
                <a:srgbClr val="0000FF"/>
              </a:solidFill>
              <a:latin typeface="+mj-lt"/>
              <a:ea typeface="+mj-ea"/>
              <a:cs typeface="+mj-cs"/>
            </a:endParaRPr>
          </a:p>
        </p:txBody>
      </p:sp>
      <p:sp>
        <p:nvSpPr>
          <p:cNvPr id="5" name="Slide Number Placeholder 4"/>
          <p:cNvSpPr>
            <a:spLocks noGrp="1"/>
          </p:cNvSpPr>
          <p:nvPr>
            <p:ph type="sldNum" sz="quarter" idx="12"/>
          </p:nvPr>
        </p:nvSpPr>
        <p:spPr/>
        <p:txBody>
          <a:bodyPr/>
          <a:lstStyle/>
          <a:p>
            <a:fld id="{43AFD1B6-8E95-48D3-A84F-8CFEAE679062}"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762000" y="152400"/>
            <a:ext cx="7772400" cy="838200"/>
          </a:xfrm>
          <a:prstGeom prst="rect">
            <a:avLst/>
          </a:prstGeom>
        </p:spPr>
        <p:txBody>
          <a:bodyPr/>
          <a:lstStyle/>
          <a:p>
            <a:pPr rtl="0" fontAlgn="auto">
              <a:spcBef>
                <a:spcPts val="0"/>
              </a:spcBef>
              <a:spcAft>
                <a:spcPts val="0"/>
              </a:spcAft>
              <a:defRPr/>
            </a:pPr>
            <a:r>
              <a:rPr lang="en-US" sz="3600" dirty="0">
                <a:solidFill>
                  <a:schemeClr val="accent6">
                    <a:lumMod val="75000"/>
                  </a:schemeClr>
                </a:solidFill>
                <a:latin typeface="Lucida Calligraphy" pitchFamily="66" charset="0"/>
                <a:cs typeface="+mn-cs"/>
              </a:rPr>
              <a:t>Continuation…</a:t>
            </a:r>
            <a:endParaRPr lang="ar-SA" sz="3600" i="1" kern="0" dirty="0">
              <a:solidFill>
                <a:srgbClr val="0070C0"/>
              </a:solidFill>
              <a:latin typeface="Cambria" pitchFamily="18" charset="0"/>
              <a:cs typeface="+mn-cs"/>
            </a:endParaRPr>
          </a:p>
        </p:txBody>
      </p:sp>
      <p:sp>
        <p:nvSpPr>
          <p:cNvPr id="3075" name="Rectangle 9"/>
          <p:cNvSpPr>
            <a:spLocks noChangeArrowheads="1"/>
          </p:cNvSpPr>
          <p:nvPr/>
        </p:nvSpPr>
        <p:spPr bwMode="auto">
          <a:xfrm>
            <a:off x="533400" y="2057400"/>
            <a:ext cx="2895600" cy="2246313"/>
          </a:xfrm>
          <a:prstGeom prst="rect">
            <a:avLst/>
          </a:prstGeom>
          <a:noFill/>
          <a:ln w="9525">
            <a:noFill/>
            <a:miter lim="800000"/>
            <a:headEnd/>
            <a:tailEnd/>
          </a:ln>
        </p:spPr>
        <p:txBody>
          <a:bodyPr>
            <a:spAutoFit/>
          </a:bodyPr>
          <a:lstStyle/>
          <a:p>
            <a:pPr rtl="0"/>
            <a:r>
              <a:rPr lang="en-US" sz="2000" dirty="0">
                <a:latin typeface="Cambria" pitchFamily="18" charset="0"/>
              </a:rPr>
              <a:t>It acts as a "cushion" or buffer for the cortex, providing a basic mechanical and immunological protection to the brain inside the skull .</a:t>
            </a:r>
          </a:p>
        </p:txBody>
      </p:sp>
      <p:pic>
        <p:nvPicPr>
          <p:cNvPr id="3076" name="Picture 2" descr="http://trc.ucdavis.edu/biosci10v/bis10v/week10/cerebrospinal.gif"/>
          <p:cNvPicPr>
            <a:picLocks noChangeAspect="1" noChangeArrowheads="1"/>
          </p:cNvPicPr>
          <p:nvPr/>
        </p:nvPicPr>
        <p:blipFill>
          <a:blip r:embed="rId2" cstate="print"/>
          <a:srcRect/>
          <a:stretch>
            <a:fillRect/>
          </a:stretch>
        </p:blipFill>
        <p:spPr bwMode="auto">
          <a:xfrm>
            <a:off x="3962400" y="1143000"/>
            <a:ext cx="4876800" cy="4953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3AFD1B6-8E95-48D3-A84F-8CFEAE679062}"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4"/>
          <p:cNvSpPr txBox="1">
            <a:spLocks/>
          </p:cNvSpPr>
          <p:nvPr/>
        </p:nvSpPr>
        <p:spPr>
          <a:xfrm>
            <a:off x="1524000" y="304800"/>
            <a:ext cx="6019800" cy="566738"/>
          </a:xfrm>
          <a:prstGeom prst="rect">
            <a:avLst/>
          </a:prstGeom>
        </p:spPr>
        <p:txBody>
          <a:bodyPr/>
          <a:lstStyle/>
          <a:p>
            <a:pPr algn="ctr" rtl="0" fontAlgn="auto">
              <a:spcBef>
                <a:spcPts val="0"/>
              </a:spcBef>
              <a:spcAft>
                <a:spcPts val="0"/>
              </a:spcAft>
              <a:defRPr/>
            </a:pPr>
            <a:r>
              <a:rPr lang="en-US" sz="4000" i="1" kern="0" dirty="0">
                <a:solidFill>
                  <a:srgbClr val="0070C0"/>
                </a:solidFill>
                <a:latin typeface="Cambria" pitchFamily="18" charset="0"/>
                <a:ea typeface="+mj-ea"/>
                <a:cs typeface="+mj-cs"/>
              </a:rPr>
              <a:t>CSF Formation</a:t>
            </a:r>
            <a:endParaRPr lang="ar-SA" sz="4000" i="1" kern="0" dirty="0">
              <a:solidFill>
                <a:srgbClr val="0070C0"/>
              </a:solidFill>
              <a:latin typeface="Cambria" pitchFamily="18" charset="0"/>
              <a:ea typeface="+mj-ea"/>
              <a:cs typeface="+mj-cs"/>
            </a:endParaRPr>
          </a:p>
        </p:txBody>
      </p:sp>
      <p:sp>
        <p:nvSpPr>
          <p:cNvPr id="4099" name="Rectangle 6"/>
          <p:cNvSpPr>
            <a:spLocks noChangeArrowheads="1"/>
          </p:cNvSpPr>
          <p:nvPr/>
        </p:nvSpPr>
        <p:spPr bwMode="auto">
          <a:xfrm>
            <a:off x="152400" y="1371600"/>
            <a:ext cx="8610600" cy="1016000"/>
          </a:xfrm>
          <a:prstGeom prst="rect">
            <a:avLst/>
          </a:prstGeom>
          <a:noFill/>
          <a:ln w="9525">
            <a:noFill/>
            <a:miter lim="800000"/>
            <a:headEnd/>
            <a:tailEnd/>
          </a:ln>
        </p:spPr>
        <p:txBody>
          <a:bodyPr>
            <a:spAutoFit/>
          </a:bodyPr>
          <a:lstStyle/>
          <a:p>
            <a:pPr algn="ctr" rtl="0"/>
            <a:r>
              <a:rPr lang="en-US" sz="2000">
                <a:latin typeface="Cambria" pitchFamily="18" charset="0"/>
              </a:rPr>
              <a:t>It is produced in the brain by modified ependymal cells  in the choroid plexus (approx. 50-70%), and the remainder is formed around blood vessels and along ventricular walls. </a:t>
            </a:r>
            <a:endParaRPr lang="ar-SA" sz="2000">
              <a:latin typeface="Cambria" pitchFamily="18" charset="0"/>
            </a:endParaRPr>
          </a:p>
        </p:txBody>
      </p:sp>
      <p:pic>
        <p:nvPicPr>
          <p:cNvPr id="4100" name="Picture 7" descr="C:\Documents and Settings\Administrator\Desktop\Shaun ppt\cerebrospinal\5.bmp"/>
          <p:cNvPicPr>
            <a:picLocks noChangeAspect="1" noChangeArrowheads="1"/>
          </p:cNvPicPr>
          <p:nvPr/>
        </p:nvPicPr>
        <p:blipFill>
          <a:blip r:embed="rId2" cstate="print"/>
          <a:srcRect/>
          <a:stretch>
            <a:fillRect/>
          </a:stretch>
        </p:blipFill>
        <p:spPr bwMode="auto">
          <a:xfrm>
            <a:off x="1066800" y="2362200"/>
            <a:ext cx="6934200" cy="3324225"/>
          </a:xfrm>
          <a:prstGeom prst="rect">
            <a:avLst/>
          </a:prstGeom>
          <a:noFill/>
          <a:ln w="9525">
            <a:noFill/>
            <a:miter lim="800000"/>
            <a:headEnd/>
            <a:tailEnd/>
          </a:ln>
        </p:spPr>
      </p:pic>
      <p:sp>
        <p:nvSpPr>
          <p:cNvPr id="4101" name="Rectangle 9"/>
          <p:cNvSpPr>
            <a:spLocks noChangeArrowheads="1"/>
          </p:cNvSpPr>
          <p:nvPr/>
        </p:nvSpPr>
        <p:spPr bwMode="auto">
          <a:xfrm>
            <a:off x="304800" y="5878513"/>
            <a:ext cx="8229600" cy="646112"/>
          </a:xfrm>
          <a:prstGeom prst="rect">
            <a:avLst/>
          </a:prstGeom>
          <a:noFill/>
          <a:ln w="9525">
            <a:noFill/>
            <a:miter lim="800000"/>
            <a:headEnd/>
            <a:tailEnd/>
          </a:ln>
        </p:spPr>
        <p:txBody>
          <a:bodyPr>
            <a:spAutoFit/>
          </a:bodyPr>
          <a:lstStyle/>
          <a:p>
            <a:pPr algn="ctr" rtl="0"/>
            <a:r>
              <a:rPr lang="en-US">
                <a:solidFill>
                  <a:srgbClr val="002060"/>
                </a:solidFill>
                <a:latin typeface="Calibri" pitchFamily="34" charset="0"/>
              </a:rPr>
              <a:t>  </a:t>
            </a:r>
            <a:r>
              <a:rPr lang="en-US">
                <a:latin typeface="Cambria" pitchFamily="18" charset="0"/>
              </a:rPr>
              <a:t>Choroid plexus consists of tufts of capillaries with thin fenestrated endothelial cells.</a:t>
            </a:r>
            <a:endParaRPr lang="ar-SA">
              <a:latin typeface="Cambria" pitchFamily="18" charset="0"/>
            </a:endParaRPr>
          </a:p>
        </p:txBody>
      </p:sp>
      <p:sp>
        <p:nvSpPr>
          <p:cNvPr id="6" name="Slide Number Placeholder 5"/>
          <p:cNvSpPr>
            <a:spLocks noGrp="1"/>
          </p:cNvSpPr>
          <p:nvPr>
            <p:ph type="sldNum" sz="quarter" idx="12"/>
          </p:nvPr>
        </p:nvSpPr>
        <p:spPr/>
        <p:txBody>
          <a:bodyPr/>
          <a:lstStyle/>
          <a:p>
            <a:fld id="{43AFD1B6-8E95-48D3-A84F-8CFEAE679062}"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143000" y="304800"/>
            <a:ext cx="6400800" cy="566738"/>
          </a:xfrm>
          <a:prstGeom prst="rect">
            <a:avLst/>
          </a:prstGeom>
        </p:spPr>
        <p:txBody>
          <a:bodyPr/>
          <a:lstStyle/>
          <a:p>
            <a:pPr algn="ctr" rtl="0" fontAlgn="auto">
              <a:spcBef>
                <a:spcPts val="0"/>
              </a:spcBef>
              <a:spcAft>
                <a:spcPts val="0"/>
              </a:spcAft>
              <a:defRPr/>
            </a:pPr>
            <a:r>
              <a:rPr lang="en-US" sz="4000" i="1" dirty="0">
                <a:solidFill>
                  <a:srgbClr val="0070C0"/>
                </a:solidFill>
                <a:latin typeface="Cambria" pitchFamily="18" charset="0"/>
                <a:cs typeface="+mn-cs"/>
              </a:rPr>
              <a:t>Amount</a:t>
            </a:r>
            <a:endParaRPr lang="ar-SA" sz="4000" i="1" kern="0" dirty="0">
              <a:solidFill>
                <a:srgbClr val="0070C0"/>
              </a:solidFill>
              <a:latin typeface="Cambria" pitchFamily="18" charset="0"/>
              <a:ea typeface="+mj-ea"/>
              <a:cs typeface="+mj-cs"/>
            </a:endParaRPr>
          </a:p>
        </p:txBody>
      </p:sp>
      <p:sp>
        <p:nvSpPr>
          <p:cNvPr id="5123" name="Rectangle 5"/>
          <p:cNvSpPr>
            <a:spLocks noChangeArrowheads="1"/>
          </p:cNvSpPr>
          <p:nvPr/>
        </p:nvSpPr>
        <p:spPr bwMode="auto">
          <a:xfrm>
            <a:off x="1600200" y="1219200"/>
            <a:ext cx="5943600" cy="400050"/>
          </a:xfrm>
          <a:prstGeom prst="rect">
            <a:avLst/>
          </a:prstGeom>
          <a:noFill/>
          <a:ln w="9525">
            <a:noFill/>
            <a:miter lim="800000"/>
            <a:headEnd/>
            <a:tailEnd/>
          </a:ln>
        </p:spPr>
        <p:txBody>
          <a:bodyPr>
            <a:spAutoFit/>
          </a:bodyPr>
          <a:lstStyle/>
          <a:p>
            <a:pPr algn="ctr" rtl="0"/>
            <a:r>
              <a:rPr lang="en-US" sz="2000">
                <a:solidFill>
                  <a:srgbClr val="002060"/>
                </a:solidFill>
                <a:latin typeface="Cambria" pitchFamily="18" charset="0"/>
              </a:rPr>
              <a:t>The CSF is produced at a rate of 500 ml/day. </a:t>
            </a:r>
            <a:endParaRPr lang="ar-SA" sz="2000">
              <a:solidFill>
                <a:srgbClr val="002060"/>
              </a:solidFill>
              <a:latin typeface="Cambria" pitchFamily="18" charset="0"/>
            </a:endParaRPr>
          </a:p>
        </p:txBody>
      </p:sp>
      <p:sp>
        <p:nvSpPr>
          <p:cNvPr id="5124" name="Rectangle 6"/>
          <p:cNvSpPr>
            <a:spLocks noChangeArrowheads="1"/>
          </p:cNvSpPr>
          <p:nvPr/>
        </p:nvSpPr>
        <p:spPr bwMode="auto">
          <a:xfrm>
            <a:off x="152400" y="2459038"/>
            <a:ext cx="4267200" cy="1631950"/>
          </a:xfrm>
          <a:prstGeom prst="rect">
            <a:avLst/>
          </a:prstGeom>
          <a:noFill/>
          <a:ln w="9525">
            <a:noFill/>
            <a:miter lim="800000"/>
            <a:headEnd/>
            <a:tailEnd/>
          </a:ln>
        </p:spPr>
        <p:txBody>
          <a:bodyPr>
            <a:spAutoFit/>
          </a:bodyPr>
          <a:lstStyle/>
          <a:p>
            <a:pPr rtl="0"/>
            <a:r>
              <a:rPr lang="en-US" sz="2000" dirty="0">
                <a:latin typeface="Cambria" pitchFamily="18" charset="0"/>
              </a:rPr>
              <a:t>The brain can only contain 135-150 ml of CSF, so large amounts are drained primarily into the blood through </a:t>
            </a:r>
            <a:r>
              <a:rPr lang="en-US" sz="2000" dirty="0" err="1">
                <a:latin typeface="Cambria" pitchFamily="18" charset="0"/>
              </a:rPr>
              <a:t>arachnoid</a:t>
            </a:r>
            <a:r>
              <a:rPr lang="en-US" sz="2000" dirty="0">
                <a:latin typeface="Cambria" pitchFamily="18" charset="0"/>
              </a:rPr>
              <a:t> granulations in the superior </a:t>
            </a:r>
            <a:r>
              <a:rPr lang="en-US" sz="2000" dirty="0" err="1">
                <a:latin typeface="Cambria" pitchFamily="18" charset="0"/>
              </a:rPr>
              <a:t>sagittal</a:t>
            </a:r>
            <a:r>
              <a:rPr lang="en-US" sz="2000" dirty="0">
                <a:latin typeface="Cambria" pitchFamily="18" charset="0"/>
              </a:rPr>
              <a:t> sinus.</a:t>
            </a:r>
            <a:endParaRPr lang="ar-SA" sz="2000" dirty="0">
              <a:latin typeface="Cambria" pitchFamily="18" charset="0"/>
            </a:endParaRPr>
          </a:p>
        </p:txBody>
      </p:sp>
      <p:sp>
        <p:nvSpPr>
          <p:cNvPr id="5125" name="Rectangle 8"/>
          <p:cNvSpPr>
            <a:spLocks noChangeArrowheads="1"/>
          </p:cNvSpPr>
          <p:nvPr/>
        </p:nvSpPr>
        <p:spPr bwMode="auto">
          <a:xfrm>
            <a:off x="228600" y="4495800"/>
            <a:ext cx="4343400" cy="708025"/>
          </a:xfrm>
          <a:prstGeom prst="rect">
            <a:avLst/>
          </a:prstGeom>
          <a:noFill/>
          <a:ln w="9525">
            <a:noFill/>
            <a:miter lim="800000"/>
            <a:headEnd/>
            <a:tailEnd/>
          </a:ln>
        </p:spPr>
        <p:txBody>
          <a:bodyPr>
            <a:spAutoFit/>
          </a:bodyPr>
          <a:lstStyle/>
          <a:p>
            <a:pPr rtl="0"/>
            <a:r>
              <a:rPr lang="en-US" sz="2000">
                <a:latin typeface="Cambria" pitchFamily="18" charset="0"/>
              </a:rPr>
              <a:t>Thus the CSF turns over about 3.7 times a day.</a:t>
            </a:r>
            <a:endParaRPr lang="ar-SA" sz="2000">
              <a:latin typeface="Cambria" pitchFamily="18" charset="0"/>
            </a:endParaRPr>
          </a:p>
        </p:txBody>
      </p:sp>
      <p:pic>
        <p:nvPicPr>
          <p:cNvPr id="5126" name="Picture 7" descr="C:\Documents and Settings\Administrator\Desktop\Shaun ppt\cerebrospinal\7.bmp"/>
          <p:cNvPicPr>
            <a:picLocks noChangeAspect="1" noChangeArrowheads="1"/>
          </p:cNvPicPr>
          <p:nvPr/>
        </p:nvPicPr>
        <p:blipFill>
          <a:blip r:embed="rId2" cstate="print"/>
          <a:srcRect/>
          <a:stretch>
            <a:fillRect/>
          </a:stretch>
        </p:blipFill>
        <p:spPr bwMode="auto">
          <a:xfrm>
            <a:off x="4495800" y="2057400"/>
            <a:ext cx="4371975" cy="4495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3AFD1B6-8E95-48D3-A84F-8CFEAE67906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143000" y="304800"/>
            <a:ext cx="6400800" cy="566738"/>
          </a:xfrm>
          <a:prstGeom prst="rect">
            <a:avLst/>
          </a:prstGeom>
        </p:spPr>
        <p:txBody>
          <a:bodyPr/>
          <a:lstStyle/>
          <a:p>
            <a:pPr algn="ctr" fontAlgn="auto">
              <a:spcBef>
                <a:spcPts val="0"/>
              </a:spcBef>
              <a:spcAft>
                <a:spcPts val="0"/>
              </a:spcAft>
              <a:defRPr/>
            </a:pPr>
            <a:r>
              <a:rPr lang="en-US" sz="4000" i="1" dirty="0">
                <a:solidFill>
                  <a:srgbClr val="0070C0"/>
                </a:solidFill>
                <a:latin typeface="Cambria" pitchFamily="18" charset="0"/>
                <a:cs typeface="+mn-cs"/>
              </a:rPr>
              <a:t>Composition</a:t>
            </a:r>
            <a:endParaRPr lang="ar-SA" sz="4000" i="1" kern="0" dirty="0">
              <a:solidFill>
                <a:srgbClr val="0070C0"/>
              </a:solidFill>
              <a:latin typeface="Cambria" pitchFamily="18" charset="0"/>
              <a:ea typeface="+mj-ea"/>
              <a:cs typeface="+mj-cs"/>
            </a:endParaRPr>
          </a:p>
        </p:txBody>
      </p:sp>
      <p:sp>
        <p:nvSpPr>
          <p:cNvPr id="6147" name="Rectangle 5"/>
          <p:cNvSpPr>
            <a:spLocks noChangeArrowheads="1"/>
          </p:cNvSpPr>
          <p:nvPr/>
        </p:nvSpPr>
        <p:spPr bwMode="auto">
          <a:xfrm>
            <a:off x="152400" y="1263650"/>
            <a:ext cx="8534400" cy="400050"/>
          </a:xfrm>
          <a:prstGeom prst="rect">
            <a:avLst/>
          </a:prstGeom>
          <a:noFill/>
          <a:ln w="9525">
            <a:noFill/>
            <a:miter lim="800000"/>
            <a:headEnd/>
            <a:tailEnd/>
          </a:ln>
        </p:spPr>
        <p:txBody>
          <a:bodyPr>
            <a:spAutoFit/>
          </a:bodyPr>
          <a:lstStyle/>
          <a:p>
            <a:pPr algn="ctr" rtl="0"/>
            <a:r>
              <a:rPr lang="en-US" sz="2000">
                <a:solidFill>
                  <a:srgbClr val="993300"/>
                </a:solidFill>
                <a:latin typeface="Cambria" pitchFamily="18" charset="0"/>
              </a:rPr>
              <a:t>CSF is a clear , colorless , nearly acellular with low protein concentration.</a:t>
            </a:r>
            <a:endParaRPr lang="ar-SA" sz="2000">
              <a:solidFill>
                <a:srgbClr val="993300"/>
              </a:solidFill>
              <a:latin typeface="Cambria" pitchFamily="18" charset="0"/>
            </a:endParaRPr>
          </a:p>
        </p:txBody>
      </p:sp>
      <p:sp>
        <p:nvSpPr>
          <p:cNvPr id="7172" name="Rectangle 6"/>
          <p:cNvSpPr>
            <a:spLocks noChangeArrowheads="1"/>
          </p:cNvSpPr>
          <p:nvPr/>
        </p:nvSpPr>
        <p:spPr bwMode="auto">
          <a:xfrm>
            <a:off x="152400" y="1905000"/>
            <a:ext cx="3429000" cy="3970338"/>
          </a:xfrm>
          <a:prstGeom prst="rect">
            <a:avLst/>
          </a:prstGeom>
          <a:noFill/>
          <a:ln w="9525">
            <a:noFill/>
            <a:miter lim="800000"/>
            <a:headEnd/>
            <a:tailEnd/>
          </a:ln>
        </p:spPr>
        <p:txBody>
          <a:bodyPr>
            <a:spAutoFit/>
          </a:bodyPr>
          <a:lstStyle/>
          <a:p>
            <a:pPr marL="342900" indent="-342900" rtl="0" fontAlgn="auto">
              <a:spcBef>
                <a:spcPts val="0"/>
              </a:spcBef>
              <a:spcAft>
                <a:spcPts val="0"/>
              </a:spcAft>
              <a:buFont typeface="+mj-lt"/>
              <a:buAutoNum type="arabicPeriod"/>
              <a:defRPr/>
            </a:pPr>
            <a:r>
              <a:rPr lang="en-US" dirty="0">
                <a:latin typeface="Cambria" pitchFamily="18" charset="0"/>
                <a:cs typeface="+mn-cs"/>
              </a:rPr>
              <a:t>Normal range for total nuclear cell count (TNCC) in CSF is 0-2 cells/µl</a:t>
            </a:r>
          </a:p>
          <a:p>
            <a:pPr marL="342900" indent="-342900" rtl="0" fontAlgn="auto">
              <a:spcBef>
                <a:spcPts val="0"/>
              </a:spcBef>
              <a:spcAft>
                <a:spcPts val="0"/>
              </a:spcAft>
              <a:buFont typeface="+mj-lt"/>
              <a:buAutoNum type="arabicPeriod"/>
              <a:defRPr/>
            </a:pPr>
            <a:r>
              <a:rPr lang="en-US" dirty="0">
                <a:latin typeface="Cambria" pitchFamily="18" charset="0"/>
                <a:cs typeface="+mn-cs"/>
              </a:rPr>
              <a:t>Total protein concentration ranges from 10-15mg/dl. Albumin is the main protein</a:t>
            </a:r>
          </a:p>
          <a:p>
            <a:pPr marL="342900" indent="-342900" rtl="0" fontAlgn="auto">
              <a:spcBef>
                <a:spcPts val="0"/>
              </a:spcBef>
              <a:spcAft>
                <a:spcPts val="0"/>
              </a:spcAft>
              <a:buFont typeface="+mj-lt"/>
              <a:buAutoNum type="arabicPeriod"/>
              <a:defRPr/>
            </a:pPr>
            <a:r>
              <a:rPr lang="en-US" dirty="0">
                <a:latin typeface="Cambria" pitchFamily="18" charset="0"/>
                <a:cs typeface="+mn-cs"/>
              </a:rPr>
              <a:t>Glucose concentration: 60% of blood glucose concentration.</a:t>
            </a:r>
          </a:p>
          <a:p>
            <a:pPr marL="342900" indent="-342900" rtl="0" fontAlgn="auto">
              <a:spcBef>
                <a:spcPts val="0"/>
              </a:spcBef>
              <a:spcAft>
                <a:spcPts val="0"/>
              </a:spcAft>
              <a:buFont typeface="+mj-lt"/>
              <a:buAutoNum type="arabicPeriod"/>
              <a:defRPr/>
            </a:pPr>
            <a:r>
              <a:rPr lang="en-US" dirty="0">
                <a:latin typeface="Cambria" pitchFamily="18" charset="0"/>
                <a:cs typeface="+mn-cs"/>
              </a:rPr>
              <a:t>Ions</a:t>
            </a:r>
          </a:p>
          <a:p>
            <a:pPr rtl="0" fontAlgn="auto">
              <a:spcBef>
                <a:spcPts val="0"/>
              </a:spcBef>
              <a:spcAft>
                <a:spcPts val="0"/>
              </a:spcAft>
              <a:defRPr/>
            </a:pPr>
            <a:endParaRPr lang="en-US" dirty="0">
              <a:latin typeface="Cambria" pitchFamily="18" charset="0"/>
              <a:cs typeface="+mn-cs"/>
            </a:endParaRPr>
          </a:p>
          <a:p>
            <a:pPr rtl="0" fontAlgn="auto">
              <a:spcBef>
                <a:spcPts val="0"/>
              </a:spcBef>
              <a:spcAft>
                <a:spcPts val="0"/>
              </a:spcAft>
              <a:defRPr/>
            </a:pPr>
            <a:r>
              <a:rPr lang="en-US" dirty="0">
                <a:latin typeface="Cambria" pitchFamily="18" charset="0"/>
                <a:cs typeface="+mn-cs"/>
              </a:rPr>
              <a:t>Sodium</a:t>
            </a:r>
            <a:r>
              <a:rPr lang="en-US">
                <a:latin typeface="Cambria" pitchFamily="18" charset="0"/>
                <a:cs typeface="+mn-cs"/>
              </a:rPr>
              <a:t>: 150mmol/L</a:t>
            </a:r>
            <a:endParaRPr lang="en-US" dirty="0">
              <a:latin typeface="Cambria" pitchFamily="18" charset="0"/>
              <a:cs typeface="+mn-cs"/>
            </a:endParaRPr>
          </a:p>
          <a:p>
            <a:pPr rtl="0" fontAlgn="auto">
              <a:spcBef>
                <a:spcPts val="0"/>
              </a:spcBef>
              <a:spcAft>
                <a:spcPts val="0"/>
              </a:spcAft>
              <a:defRPr/>
            </a:pPr>
            <a:r>
              <a:rPr lang="en-US" dirty="0">
                <a:latin typeface="Cambria" pitchFamily="18" charset="0"/>
                <a:cs typeface="+mn-cs"/>
              </a:rPr>
              <a:t>Potassium:3mmol/L</a:t>
            </a:r>
          </a:p>
          <a:p>
            <a:pPr rtl="0" fontAlgn="auto">
              <a:spcBef>
                <a:spcPts val="0"/>
              </a:spcBef>
              <a:spcAft>
                <a:spcPts val="0"/>
              </a:spcAft>
              <a:defRPr/>
            </a:pPr>
            <a:r>
              <a:rPr lang="en-US" dirty="0">
                <a:latin typeface="Cambria" pitchFamily="18" charset="0"/>
                <a:cs typeface="+mn-cs"/>
              </a:rPr>
              <a:t>Calcium:2mmol/L</a:t>
            </a:r>
            <a:endParaRPr lang="ar-SA" dirty="0">
              <a:latin typeface="Cambria" pitchFamily="18" charset="0"/>
              <a:cs typeface="+mn-cs"/>
            </a:endParaRPr>
          </a:p>
        </p:txBody>
      </p:sp>
      <p:pic>
        <p:nvPicPr>
          <p:cNvPr id="6149" name="Picture 5" descr="C:\Documents and Settings\Administrator\Desktop\Shaun ppt\cerebrospinal\8.bmp"/>
          <p:cNvPicPr>
            <a:picLocks noChangeAspect="1" noChangeArrowheads="1"/>
          </p:cNvPicPr>
          <p:nvPr/>
        </p:nvPicPr>
        <p:blipFill>
          <a:blip r:embed="rId2" cstate="print"/>
          <a:srcRect/>
          <a:stretch>
            <a:fillRect/>
          </a:stretch>
        </p:blipFill>
        <p:spPr bwMode="auto">
          <a:xfrm>
            <a:off x="3886200" y="1752600"/>
            <a:ext cx="5029200" cy="3124200"/>
          </a:xfrm>
          <a:prstGeom prst="rect">
            <a:avLst/>
          </a:prstGeom>
          <a:noFill/>
          <a:ln w="9525">
            <a:noFill/>
            <a:miter lim="800000"/>
            <a:headEnd/>
            <a:tailEnd/>
          </a:ln>
        </p:spPr>
      </p:pic>
      <p:sp>
        <p:nvSpPr>
          <p:cNvPr id="8" name="Rectangle 7"/>
          <p:cNvSpPr/>
          <p:nvPr/>
        </p:nvSpPr>
        <p:spPr>
          <a:xfrm>
            <a:off x="3352800" y="4953000"/>
            <a:ext cx="5562600" cy="1938338"/>
          </a:xfrm>
          <a:prstGeom prst="rect">
            <a:avLst/>
          </a:prstGeom>
        </p:spPr>
        <p:txBody>
          <a:bodyPr>
            <a:spAutoFit/>
          </a:bodyPr>
          <a:lstStyle/>
          <a:p>
            <a:pPr rtl="0" fontAlgn="auto">
              <a:spcBef>
                <a:spcPts val="0"/>
              </a:spcBef>
              <a:spcAft>
                <a:spcPts val="0"/>
              </a:spcAft>
              <a:defRPr/>
            </a:pPr>
            <a:r>
              <a:rPr lang="en-US" sz="2000" dirty="0">
                <a:solidFill>
                  <a:srgbClr val="0070C0"/>
                </a:solidFill>
                <a:latin typeface="Cambria" pitchFamily="18" charset="0"/>
                <a:cs typeface="+mn-cs"/>
              </a:rPr>
              <a:t>Enzymes:</a:t>
            </a:r>
            <a:r>
              <a:rPr lang="en-US" sz="2000" dirty="0">
                <a:latin typeface="Cambria" pitchFamily="18" charset="0"/>
                <a:cs typeface="+mn-cs"/>
              </a:rPr>
              <a:t> Creatine Kinase(CK), Aspartate transaminase (AST)  &amp; Lactate dehydrogenase (LDH)</a:t>
            </a:r>
          </a:p>
          <a:p>
            <a:pPr rtl="0" fontAlgn="auto">
              <a:spcBef>
                <a:spcPts val="0"/>
              </a:spcBef>
              <a:spcAft>
                <a:spcPts val="0"/>
              </a:spcAft>
              <a:defRPr/>
            </a:pPr>
            <a:r>
              <a:rPr lang="en-US" sz="2000" dirty="0">
                <a:solidFill>
                  <a:srgbClr val="0070C0"/>
                </a:solidFill>
                <a:latin typeface="Cambria" pitchFamily="18" charset="0"/>
                <a:cs typeface="+mn-cs"/>
              </a:rPr>
              <a:t>Neurotransmitters: </a:t>
            </a:r>
            <a:r>
              <a:rPr lang="en-US" sz="2000" dirty="0">
                <a:latin typeface="Cambria" pitchFamily="18" charset="0"/>
                <a:cs typeface="+mn-cs"/>
              </a:rPr>
              <a:t>Glutamate (GLU) and Gamma amino –butyric acid (GABA).</a:t>
            </a:r>
          </a:p>
          <a:p>
            <a:pPr algn="r" fontAlgn="auto">
              <a:spcBef>
                <a:spcPts val="0"/>
              </a:spcBef>
              <a:spcAft>
                <a:spcPts val="0"/>
              </a:spcAft>
              <a:defRPr/>
            </a:pPr>
            <a:endParaRPr lang="ar-SA" sz="2000" dirty="0">
              <a:solidFill>
                <a:schemeClr val="accent4">
                  <a:lumMod val="95000"/>
                  <a:lumOff val="5000"/>
                </a:schemeClr>
              </a:solidFill>
              <a:latin typeface="+mn-lt"/>
              <a:cs typeface="+mn-cs"/>
            </a:endParaRPr>
          </a:p>
        </p:txBody>
      </p:sp>
      <p:sp>
        <p:nvSpPr>
          <p:cNvPr id="7" name="Slide Number Placeholder 6"/>
          <p:cNvSpPr>
            <a:spLocks noGrp="1"/>
          </p:cNvSpPr>
          <p:nvPr>
            <p:ph type="sldNum" sz="quarter" idx="12"/>
          </p:nvPr>
        </p:nvSpPr>
        <p:spPr/>
        <p:txBody>
          <a:bodyPr/>
          <a:lstStyle/>
          <a:p>
            <a:fld id="{43AFD1B6-8E95-48D3-A84F-8CFEAE67906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143000" y="304800"/>
            <a:ext cx="6400800" cy="566738"/>
          </a:xfrm>
          <a:prstGeom prst="rect">
            <a:avLst/>
          </a:prstGeom>
        </p:spPr>
        <p:txBody>
          <a:bodyPr/>
          <a:lstStyle/>
          <a:p>
            <a:pPr algn="ctr" fontAlgn="auto">
              <a:spcBef>
                <a:spcPts val="0"/>
              </a:spcBef>
              <a:spcAft>
                <a:spcPts val="0"/>
              </a:spcAft>
              <a:defRPr/>
            </a:pPr>
            <a:r>
              <a:rPr lang="en-US" sz="4000" i="1" dirty="0">
                <a:solidFill>
                  <a:srgbClr val="0070C0"/>
                </a:solidFill>
                <a:latin typeface="Cambria" pitchFamily="18" charset="0"/>
                <a:cs typeface="+mn-cs"/>
              </a:rPr>
              <a:t>Functions</a:t>
            </a:r>
            <a:endParaRPr lang="ar-SA" sz="4000" i="1" kern="0" dirty="0">
              <a:solidFill>
                <a:srgbClr val="0070C0"/>
              </a:solidFill>
              <a:latin typeface="Cambria" pitchFamily="18" charset="0"/>
              <a:ea typeface="+mj-ea"/>
              <a:cs typeface="+mj-cs"/>
            </a:endParaRPr>
          </a:p>
        </p:txBody>
      </p:sp>
      <p:sp>
        <p:nvSpPr>
          <p:cNvPr id="8195" name="Rectangle 5"/>
          <p:cNvSpPr>
            <a:spLocks noChangeArrowheads="1"/>
          </p:cNvSpPr>
          <p:nvPr/>
        </p:nvSpPr>
        <p:spPr bwMode="auto">
          <a:xfrm>
            <a:off x="304800" y="838200"/>
            <a:ext cx="2590800" cy="5386388"/>
          </a:xfrm>
          <a:prstGeom prst="rect">
            <a:avLst/>
          </a:prstGeom>
          <a:noFill/>
          <a:ln w="9525">
            <a:noFill/>
            <a:miter lim="800000"/>
            <a:headEnd/>
            <a:tailEnd/>
          </a:ln>
        </p:spPr>
        <p:txBody>
          <a:bodyPr>
            <a:spAutoFit/>
          </a:bodyPr>
          <a:lstStyle/>
          <a:p>
            <a:pPr marL="342900" indent="-342900" rtl="0" fontAlgn="auto">
              <a:spcBef>
                <a:spcPts val="0"/>
              </a:spcBef>
              <a:spcAft>
                <a:spcPts val="0"/>
              </a:spcAft>
              <a:buFont typeface="+mj-lt"/>
              <a:buAutoNum type="arabicPeriod"/>
              <a:defRPr/>
            </a:pPr>
            <a:r>
              <a:rPr lang="en-US" dirty="0">
                <a:latin typeface="Cambria" pitchFamily="18" charset="0"/>
                <a:cs typeface="+mn-cs"/>
              </a:rPr>
              <a:t>Mechanical protection of the brain</a:t>
            </a:r>
          </a:p>
          <a:p>
            <a:pPr marL="342900" indent="-342900" rtl="0" fontAlgn="auto">
              <a:spcBef>
                <a:spcPts val="0"/>
              </a:spcBef>
              <a:spcAft>
                <a:spcPts val="0"/>
              </a:spcAft>
              <a:buFont typeface="+mj-lt"/>
              <a:buAutoNum type="arabicPeriod"/>
              <a:defRPr/>
            </a:pPr>
            <a:r>
              <a:rPr lang="en-US" dirty="0">
                <a:latin typeface="Cambria" pitchFamily="18" charset="0"/>
                <a:cs typeface="+mn-cs"/>
              </a:rPr>
              <a:t>Distribution of </a:t>
            </a:r>
            <a:r>
              <a:rPr lang="en-US" dirty="0" err="1">
                <a:latin typeface="Cambria" pitchFamily="18" charset="0"/>
                <a:cs typeface="+mn-cs"/>
              </a:rPr>
              <a:t>neuroendocrine</a:t>
            </a:r>
            <a:r>
              <a:rPr lang="en-US" dirty="0">
                <a:latin typeface="Cambria" pitchFamily="18" charset="0"/>
                <a:cs typeface="+mn-cs"/>
              </a:rPr>
              <a:t> factors</a:t>
            </a:r>
          </a:p>
          <a:p>
            <a:pPr marL="342900" indent="-342900" rtl="0" fontAlgn="auto">
              <a:spcBef>
                <a:spcPts val="0"/>
              </a:spcBef>
              <a:spcAft>
                <a:spcPts val="0"/>
              </a:spcAft>
              <a:buFont typeface="+mj-lt"/>
              <a:buAutoNum type="arabicPeriod"/>
              <a:defRPr/>
            </a:pPr>
            <a:r>
              <a:rPr lang="en-US" dirty="0">
                <a:latin typeface="Cambria" pitchFamily="18" charset="0"/>
                <a:cs typeface="+mn-cs"/>
              </a:rPr>
              <a:t>Prevention of brain ischemia. The prevention of brain ischemia is made by decreasing the amount of CSF in the limited space inside the skull which decreases total intracranial pressure and facilitates blood perfusion.</a:t>
            </a:r>
          </a:p>
          <a:p>
            <a:pPr algn="r" fontAlgn="auto">
              <a:spcBef>
                <a:spcPts val="0"/>
              </a:spcBef>
              <a:spcAft>
                <a:spcPts val="0"/>
              </a:spcAft>
              <a:defRPr/>
            </a:pPr>
            <a:endParaRPr lang="en-US" sz="2000" dirty="0">
              <a:solidFill>
                <a:srgbClr val="993300"/>
              </a:solidFill>
              <a:latin typeface="+mn-lt"/>
              <a:cs typeface="+mn-cs"/>
            </a:endParaRPr>
          </a:p>
        </p:txBody>
      </p:sp>
      <p:pic>
        <p:nvPicPr>
          <p:cNvPr id="8196" name="Picture 5" descr="C:\Documents and Settings\Administrator\Desktop\Shaun ppt\cerebrospinal\9.bmp"/>
          <p:cNvPicPr>
            <a:picLocks noChangeAspect="1" noChangeArrowheads="1"/>
          </p:cNvPicPr>
          <p:nvPr/>
        </p:nvPicPr>
        <p:blipFill>
          <a:blip r:embed="rId2" cstate="print"/>
          <a:srcRect/>
          <a:stretch>
            <a:fillRect/>
          </a:stretch>
        </p:blipFill>
        <p:spPr bwMode="auto">
          <a:xfrm>
            <a:off x="3352800" y="1219200"/>
            <a:ext cx="5334000" cy="51435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43AFD1B6-8E95-48D3-A84F-8CFEAE679062}"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143000" y="304800"/>
            <a:ext cx="6400800" cy="566738"/>
          </a:xfrm>
          <a:prstGeom prst="rect">
            <a:avLst/>
          </a:prstGeom>
        </p:spPr>
        <p:txBody>
          <a:bodyPr/>
          <a:lstStyle/>
          <a:p>
            <a:pPr algn="ctr" rtl="0" fontAlgn="auto">
              <a:spcBef>
                <a:spcPts val="0"/>
              </a:spcBef>
              <a:spcAft>
                <a:spcPts val="0"/>
              </a:spcAft>
              <a:defRPr/>
            </a:pPr>
            <a:r>
              <a:rPr lang="en-US" sz="4000" i="1" dirty="0">
                <a:solidFill>
                  <a:srgbClr val="0070C0"/>
                </a:solidFill>
                <a:latin typeface="Cambria" pitchFamily="18" charset="0"/>
                <a:cs typeface="+mn-cs"/>
              </a:rPr>
              <a:t>Proteins in CSF</a:t>
            </a:r>
            <a:endParaRPr lang="ar-SA" sz="4000" i="1" kern="0" dirty="0">
              <a:solidFill>
                <a:srgbClr val="0070C0"/>
              </a:solidFill>
              <a:latin typeface="Cambria" pitchFamily="18" charset="0"/>
              <a:ea typeface="+mj-ea"/>
              <a:cs typeface="+mj-cs"/>
            </a:endParaRPr>
          </a:p>
        </p:txBody>
      </p:sp>
      <p:sp>
        <p:nvSpPr>
          <p:cNvPr id="8195" name="Rectangle 5"/>
          <p:cNvSpPr>
            <a:spLocks noChangeArrowheads="1"/>
          </p:cNvSpPr>
          <p:nvPr/>
        </p:nvSpPr>
        <p:spPr bwMode="auto">
          <a:xfrm>
            <a:off x="304800" y="1295400"/>
            <a:ext cx="8534400" cy="708025"/>
          </a:xfrm>
          <a:prstGeom prst="rect">
            <a:avLst/>
          </a:prstGeom>
          <a:noFill/>
          <a:ln w="9525">
            <a:noFill/>
            <a:miter lim="800000"/>
            <a:headEnd/>
            <a:tailEnd/>
          </a:ln>
        </p:spPr>
        <p:txBody>
          <a:bodyPr>
            <a:spAutoFit/>
          </a:bodyPr>
          <a:lstStyle/>
          <a:p>
            <a:pPr algn="ctr" rtl="0"/>
            <a:r>
              <a:rPr lang="en-US" sz="2000">
                <a:solidFill>
                  <a:srgbClr val="002060"/>
                </a:solidFill>
                <a:latin typeface="Cambria" pitchFamily="18" charset="0"/>
              </a:rPr>
              <a:t>Total protein concentration ranges from 10-15mg/dl. Albumin is the main protein</a:t>
            </a:r>
            <a:endParaRPr lang="ar-SA" sz="2000">
              <a:solidFill>
                <a:srgbClr val="002060"/>
              </a:solidFill>
              <a:latin typeface="Calibri" pitchFamily="34" charset="0"/>
            </a:endParaRPr>
          </a:p>
        </p:txBody>
      </p:sp>
      <p:pic>
        <p:nvPicPr>
          <p:cNvPr id="9220" name="Picture 6" descr="C:\Documents and Settings\Administrator\Desktop\Shaun ppt\cerebrospinal\10.bmp"/>
          <p:cNvPicPr>
            <a:picLocks noChangeAspect="1" noChangeArrowheads="1"/>
          </p:cNvPicPr>
          <p:nvPr/>
        </p:nvPicPr>
        <p:blipFill>
          <a:blip r:embed="rId2" cstate="print"/>
          <a:srcRect/>
          <a:stretch>
            <a:fillRect/>
          </a:stretch>
        </p:blipFill>
        <p:spPr bwMode="auto">
          <a:xfrm>
            <a:off x="457200" y="2057400"/>
            <a:ext cx="3429000" cy="2057400"/>
          </a:xfrm>
          <a:prstGeom prst="rect">
            <a:avLst/>
          </a:prstGeom>
          <a:ln>
            <a:noFill/>
          </a:ln>
          <a:effectLst>
            <a:softEdge rad="112500"/>
          </a:effectLst>
        </p:spPr>
      </p:pic>
      <p:sp>
        <p:nvSpPr>
          <p:cNvPr id="8197" name="Rectangle 7"/>
          <p:cNvSpPr>
            <a:spLocks noChangeArrowheads="1"/>
          </p:cNvSpPr>
          <p:nvPr/>
        </p:nvSpPr>
        <p:spPr bwMode="auto">
          <a:xfrm>
            <a:off x="6019800" y="4114800"/>
            <a:ext cx="1905000" cy="400050"/>
          </a:xfrm>
          <a:prstGeom prst="rect">
            <a:avLst/>
          </a:prstGeom>
          <a:noFill/>
          <a:ln w="9525">
            <a:noFill/>
            <a:miter lim="800000"/>
            <a:headEnd/>
            <a:tailEnd/>
          </a:ln>
        </p:spPr>
        <p:txBody>
          <a:bodyPr>
            <a:spAutoFit/>
          </a:bodyPr>
          <a:lstStyle/>
          <a:p>
            <a:pPr algn="ctr" rtl="0"/>
            <a:r>
              <a:rPr lang="en-US" sz="2000">
                <a:latin typeface="Cambria" pitchFamily="18" charset="0"/>
              </a:rPr>
              <a:t>Globulin</a:t>
            </a:r>
            <a:endParaRPr lang="ar-SA" sz="2000">
              <a:latin typeface="Cambria" pitchFamily="18" charset="0"/>
            </a:endParaRPr>
          </a:p>
        </p:txBody>
      </p:sp>
      <p:pic>
        <p:nvPicPr>
          <p:cNvPr id="8198" name="Picture 7" descr="C:\Documents and Settings\Administrator\Desktop\Shaun ppt\cerebrospinal\11.bmp"/>
          <p:cNvPicPr>
            <a:picLocks noChangeAspect="1" noChangeArrowheads="1"/>
          </p:cNvPicPr>
          <p:nvPr/>
        </p:nvPicPr>
        <p:blipFill>
          <a:blip r:embed="rId3" cstate="print"/>
          <a:srcRect/>
          <a:stretch>
            <a:fillRect/>
          </a:stretch>
        </p:blipFill>
        <p:spPr bwMode="auto">
          <a:xfrm>
            <a:off x="5257800" y="1981200"/>
            <a:ext cx="2971800" cy="1905000"/>
          </a:xfrm>
          <a:prstGeom prst="rect">
            <a:avLst/>
          </a:prstGeom>
          <a:noFill/>
          <a:ln w="9525">
            <a:noFill/>
            <a:miter lim="800000"/>
            <a:headEnd/>
            <a:tailEnd/>
          </a:ln>
        </p:spPr>
      </p:pic>
      <p:sp>
        <p:nvSpPr>
          <p:cNvPr id="8199" name="Rectangle 9"/>
          <p:cNvSpPr>
            <a:spLocks noChangeArrowheads="1"/>
          </p:cNvSpPr>
          <p:nvPr/>
        </p:nvSpPr>
        <p:spPr bwMode="auto">
          <a:xfrm>
            <a:off x="1219200" y="4191000"/>
            <a:ext cx="1905000" cy="400050"/>
          </a:xfrm>
          <a:prstGeom prst="rect">
            <a:avLst/>
          </a:prstGeom>
          <a:noFill/>
          <a:ln w="9525">
            <a:noFill/>
            <a:miter lim="800000"/>
            <a:headEnd/>
            <a:tailEnd/>
          </a:ln>
        </p:spPr>
        <p:txBody>
          <a:bodyPr>
            <a:spAutoFit/>
          </a:bodyPr>
          <a:lstStyle/>
          <a:p>
            <a:pPr algn="ctr" rtl="0"/>
            <a:r>
              <a:rPr lang="en-US" sz="2000">
                <a:solidFill>
                  <a:srgbClr val="002060"/>
                </a:solidFill>
                <a:latin typeface="Cambria" pitchFamily="18" charset="0"/>
              </a:rPr>
              <a:t>Albumin</a:t>
            </a:r>
            <a:endParaRPr lang="ar-SA" sz="2000">
              <a:solidFill>
                <a:srgbClr val="002060"/>
              </a:solidFill>
              <a:latin typeface="Cambria" pitchFamily="18" charset="0"/>
            </a:endParaRPr>
          </a:p>
        </p:txBody>
      </p:sp>
      <p:sp>
        <p:nvSpPr>
          <p:cNvPr id="8200" name="Rectangle 10"/>
          <p:cNvSpPr>
            <a:spLocks noChangeArrowheads="1"/>
          </p:cNvSpPr>
          <p:nvPr/>
        </p:nvSpPr>
        <p:spPr bwMode="auto">
          <a:xfrm>
            <a:off x="457200" y="5543550"/>
            <a:ext cx="8229600" cy="400050"/>
          </a:xfrm>
          <a:prstGeom prst="rect">
            <a:avLst/>
          </a:prstGeom>
          <a:noFill/>
          <a:ln w="9525">
            <a:noFill/>
            <a:miter lim="800000"/>
            <a:headEnd/>
            <a:tailEnd/>
          </a:ln>
        </p:spPr>
        <p:txBody>
          <a:bodyPr>
            <a:spAutoFit/>
          </a:bodyPr>
          <a:lstStyle/>
          <a:p>
            <a:pPr algn="ctr"/>
            <a:r>
              <a:rPr lang="en-US" sz="2000">
                <a:solidFill>
                  <a:srgbClr val="002060"/>
                </a:solidFill>
                <a:latin typeface="Cambria" pitchFamily="18" charset="0"/>
              </a:rPr>
              <a:t>Albumin and globulin present in the ratio of 8 to 1</a:t>
            </a:r>
            <a:endParaRPr lang="ar-SA" sz="2000">
              <a:solidFill>
                <a:srgbClr val="002060"/>
              </a:solidFill>
              <a:latin typeface="Cambria" pitchFamily="18" charset="0"/>
            </a:endParaRPr>
          </a:p>
        </p:txBody>
      </p:sp>
      <p:sp>
        <p:nvSpPr>
          <p:cNvPr id="9" name="Slide Number Placeholder 8"/>
          <p:cNvSpPr>
            <a:spLocks noGrp="1"/>
          </p:cNvSpPr>
          <p:nvPr>
            <p:ph type="sldNum" sz="quarter" idx="12"/>
          </p:nvPr>
        </p:nvSpPr>
        <p:spPr/>
        <p:txBody>
          <a:bodyPr/>
          <a:lstStyle/>
          <a:p>
            <a:fld id="{43AFD1B6-8E95-48D3-A84F-8CFEAE679062}"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1484</Words>
  <Application>Microsoft Office PowerPoint</Application>
  <PresentationFormat>On-screen Show (4:3)</PresentationFormat>
  <Paragraphs>238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Cerebrospinal Fluid ( CSF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gassim</dc:creator>
  <cp:lastModifiedBy>TOSHIBA</cp:lastModifiedBy>
  <cp:revision>20</cp:revision>
  <dcterms:created xsi:type="dcterms:W3CDTF">2012-06-22T12:58:14Z</dcterms:created>
  <dcterms:modified xsi:type="dcterms:W3CDTF">2023-05-05T16:50:40Z</dcterms:modified>
</cp:coreProperties>
</file>