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858" r:id="rId2"/>
  </p:sldMasterIdLst>
  <p:notesMasterIdLst>
    <p:notesMasterId r:id="rId36"/>
  </p:notesMasterIdLst>
  <p:handoutMasterIdLst>
    <p:handoutMasterId r:id="rId37"/>
  </p:handoutMasterIdLst>
  <p:sldIdLst>
    <p:sldId id="257" r:id="rId3"/>
    <p:sldId id="336" r:id="rId4"/>
    <p:sldId id="338" r:id="rId5"/>
    <p:sldId id="340" r:id="rId6"/>
    <p:sldId id="387" r:id="rId7"/>
    <p:sldId id="391" r:id="rId8"/>
    <p:sldId id="341" r:id="rId9"/>
    <p:sldId id="342" r:id="rId10"/>
    <p:sldId id="343" r:id="rId11"/>
    <p:sldId id="344" r:id="rId12"/>
    <p:sldId id="345" r:id="rId13"/>
    <p:sldId id="346" r:id="rId14"/>
    <p:sldId id="347" r:id="rId15"/>
    <p:sldId id="348" r:id="rId16"/>
    <p:sldId id="353" r:id="rId17"/>
    <p:sldId id="354" r:id="rId18"/>
    <p:sldId id="355" r:id="rId19"/>
    <p:sldId id="356" r:id="rId20"/>
    <p:sldId id="357" r:id="rId21"/>
    <p:sldId id="359" r:id="rId22"/>
    <p:sldId id="360" r:id="rId23"/>
    <p:sldId id="392" r:id="rId24"/>
    <p:sldId id="362" r:id="rId25"/>
    <p:sldId id="363" r:id="rId26"/>
    <p:sldId id="364" r:id="rId27"/>
    <p:sldId id="365" r:id="rId28"/>
    <p:sldId id="366" r:id="rId29"/>
    <p:sldId id="370" r:id="rId30"/>
    <p:sldId id="372" r:id="rId31"/>
    <p:sldId id="380" r:id="rId32"/>
    <p:sldId id="381" r:id="rId33"/>
    <p:sldId id="383" r:id="rId34"/>
    <p:sldId id="386" r:id="rId35"/>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walbe" initials="k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99"/>
    <a:srgbClr val="5B5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83521" autoAdjust="0"/>
  </p:normalViewPr>
  <p:slideViewPr>
    <p:cSldViewPr>
      <p:cViewPr varScale="1">
        <p:scale>
          <a:sx n="72" d="100"/>
          <a:sy n="72" d="100"/>
        </p:scale>
        <p:origin x="1762"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E7B4F1CC-2762-4A50-BFA6-AF4F471C3C68}" type="slidenum">
              <a:rPr lang="en-US"/>
              <a:pPr>
                <a:defRPr/>
              </a:pPr>
              <a:t>‹#›</a:t>
            </a:fld>
            <a:endParaRPr lang="en-US" dirty="0"/>
          </a:p>
        </p:txBody>
      </p:sp>
    </p:spTree>
    <p:extLst>
      <p:ext uri="{BB962C8B-B14F-4D97-AF65-F5344CB8AC3E}">
        <p14:creationId xmlns:p14="http://schemas.microsoft.com/office/powerpoint/2010/main" val="2665740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645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CF3EBEAF-6895-428A-8971-6FD8257AC81C}" type="slidenum">
              <a:rPr lang="en-US"/>
              <a:pPr>
                <a:defRPr/>
              </a:pPr>
              <a:t>‹#›</a:t>
            </a:fld>
            <a:endParaRPr lang="en-US" dirty="0"/>
          </a:p>
        </p:txBody>
      </p:sp>
    </p:spTree>
    <p:extLst>
      <p:ext uri="{BB962C8B-B14F-4D97-AF65-F5344CB8AC3E}">
        <p14:creationId xmlns:p14="http://schemas.microsoft.com/office/powerpoint/2010/main" val="27817955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pPr eaLnBrk="1" hangingPunct="1"/>
            <a:endParaRPr lang="en-US" dirty="0"/>
          </a:p>
        </p:txBody>
      </p:sp>
      <p:sp>
        <p:nvSpPr>
          <p:cNvPr id="65540" name="Slide Number Placeholder 3"/>
          <p:cNvSpPr>
            <a:spLocks noGrp="1"/>
          </p:cNvSpPr>
          <p:nvPr>
            <p:ph type="sldNum" sz="quarter" idx="5"/>
          </p:nvPr>
        </p:nvSpPr>
        <p:spPr>
          <a:noFill/>
        </p:spPr>
        <p:txBody>
          <a:bodyPr/>
          <a:lstStyle/>
          <a:p>
            <a:fld id="{DF486078-1A2C-484F-8A15-D073A54781C8}"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F3EBEAF-6895-428A-8971-6FD8257AC81C}" type="slidenum">
              <a:rPr lang="en-US" smtClean="0"/>
              <a:pPr>
                <a:defRPr/>
              </a:pPr>
              <a:t>8</a:t>
            </a:fld>
            <a:endParaRPr lang="en-US" dirty="0"/>
          </a:p>
        </p:txBody>
      </p:sp>
    </p:spTree>
    <p:extLst>
      <p:ext uri="{BB962C8B-B14F-4D97-AF65-F5344CB8AC3E}">
        <p14:creationId xmlns:p14="http://schemas.microsoft.com/office/powerpoint/2010/main" val="1300785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0" dirty="0">
                <a:solidFill>
                  <a:srgbClr val="3F3F3F"/>
                </a:solidFill>
                <a:effectLst/>
                <a:latin typeface="Cordale"/>
              </a:rPr>
              <a:t>For example, a WBS item might be “Study report.” The project team must understand what the item means before team members can make schedule-related decisions. How long should the report be? Does it require a survey or extensive research to produce? What skill level does the report writer need to have? Further defining the task will help the project team determine how long it will take to do and who should do it.</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CF3EBEAF-6895-428A-8971-6FD8257AC81C}" type="slidenum">
              <a:rPr lang="en-US" smtClean="0"/>
              <a:pPr>
                <a:defRPr/>
              </a:pPr>
              <a:t>9</a:t>
            </a:fld>
            <a:endParaRPr lang="en-US" dirty="0"/>
          </a:p>
        </p:txBody>
      </p:sp>
    </p:spTree>
    <p:extLst>
      <p:ext uri="{BB962C8B-B14F-4D97-AF65-F5344CB8AC3E}">
        <p14:creationId xmlns:p14="http://schemas.microsoft.com/office/powerpoint/2010/main" val="2270318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0F4D64B7-11BE-4AAB-A1A2-20471B7113C1}" type="slidenum">
              <a:rPr lang="en-US" smtClean="0"/>
              <a:pPr/>
              <a:t>13</a:t>
            </a:fld>
            <a:endParaRPr lang="en-US" dirty="0"/>
          </a:p>
        </p:txBody>
      </p:sp>
      <p:sp>
        <p:nvSpPr>
          <p:cNvPr id="66563" name="Rectangle 2"/>
          <p:cNvSpPr>
            <a:spLocks noGrp="1" noRot="1" noChangeAspect="1" noChangeArrowheads="1" noTextEdit="1"/>
          </p:cNvSpPr>
          <p:nvPr>
            <p:ph type="sldImg"/>
          </p:nvPr>
        </p:nvSpPr>
        <p:spPr>
          <a:solidFill>
            <a:srgbClr val="FFFFFF"/>
          </a:solidFill>
          <a:ln/>
        </p:spPr>
      </p:sp>
      <p:sp>
        <p:nvSpPr>
          <p:cNvPr id="66564" name="Rectangle 3"/>
          <p:cNvSpPr>
            <a:spLocks noGrp="1" noChangeArrowheads="1"/>
          </p:cNvSpPr>
          <p:nvPr>
            <p:ph type="body" idx="1"/>
          </p:nvPr>
        </p:nvSpPr>
        <p:spPr>
          <a:solidFill>
            <a:srgbClr val="FFFFFF"/>
          </a:solidFill>
          <a:ln>
            <a:solidFill>
              <a:srgbClr val="000000"/>
            </a:solidFill>
          </a:ln>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DFEA177-C202-48BA-AF4D-2645A8CF6F9F}"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F89822F-469C-4E72-8161-9668E37E21A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9F2EC78-DC8E-458A-B3A2-8620E36F414E}"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grpSp>
        <p:nvGrpSpPr>
          <p:cNvPr id="2"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129213C3-25F8-4CC4-AF1E-FFB11A2B0C96}"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21"/>
          <p:cNvSpPr txBox="1">
            <a:spLocks/>
          </p:cNvSpPr>
          <p:nvPr/>
        </p:nvSpPr>
        <p:spPr>
          <a:xfrm>
            <a:off x="5486400" y="6492875"/>
            <a:ext cx="1600200" cy="365125"/>
          </a:xfrm>
          <a:prstGeom prst="rect">
            <a:avLst/>
          </a:prstGeom>
        </p:spPr>
        <p:txBody>
          <a:bodyPr anchor="b"/>
          <a:lstStyle>
            <a:lvl1pPr algn="l">
              <a:buFontTx/>
              <a:buNone/>
              <a:defRPr smtClean="0"/>
            </a:lvl1pPr>
          </a:lstStyle>
          <a:p>
            <a:pPr>
              <a:defRPr/>
            </a:pPr>
            <a:r>
              <a:rPr lang="en-US" sz="1200" dirty="0">
                <a:latin typeface="+mn-lt"/>
              </a:rPr>
              <a:t>Copyright 2014</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rtlCol="0"/>
          <a:lstStyle/>
          <a:p>
            <a:r>
              <a:rPr lang="en-US"/>
              <a:t>Click to edit Master title style</a:t>
            </a:r>
            <a:endParaRPr lang="en-US" dirty="0"/>
          </a:p>
        </p:txBody>
      </p:sp>
      <p:sp>
        <p:nvSpPr>
          <p:cNvPr id="6" name="Slide Number Placeholder 17"/>
          <p:cNvSpPr>
            <a:spLocks noGrp="1"/>
          </p:cNvSpPr>
          <p:nvPr>
            <p:ph type="sldNum" sz="quarter" idx="11"/>
          </p:nvPr>
        </p:nvSpPr>
        <p:spPr>
          <a:xfrm>
            <a:off x="8588375" y="6492875"/>
            <a:ext cx="555625" cy="365125"/>
          </a:xfrm>
        </p:spPr>
        <p:txBody>
          <a:bodyPr/>
          <a:lstStyle>
            <a:lvl1pPr>
              <a:buFontTx/>
              <a:buNone/>
              <a:defRPr sz="1200">
                <a:latin typeface="+mn-lt"/>
              </a:defRPr>
            </a:lvl1pPr>
          </a:lstStyle>
          <a:p>
            <a:pPr>
              <a:defRPr/>
            </a:pPr>
            <a:fld id="{DC5EDC1C-DD06-4243-A0F6-5A02A43274AD}" type="slidenum">
              <a:rPr lang="en-US" smtClean="0"/>
              <a:pPr>
                <a:defRPr/>
              </a:pPr>
              <a:t>‹#›</a:t>
            </a:fld>
            <a:endParaRPr lang="en-US" dirty="0"/>
          </a:p>
        </p:txBody>
      </p:sp>
      <p:sp>
        <p:nvSpPr>
          <p:cNvPr id="9" name="Footer Placeholder 6"/>
          <p:cNvSpPr txBox="1">
            <a:spLocks/>
          </p:cNvSpPr>
          <p:nvPr userDrawn="1"/>
        </p:nvSpPr>
        <p:spPr bwMode="auto">
          <a:xfrm>
            <a:off x="0" y="6492875"/>
            <a:ext cx="2590800" cy="365125"/>
          </a:xfrm>
          <a:prstGeom prst="rect">
            <a:avLst/>
          </a:prstGeom>
          <a:noFill/>
          <a:ln>
            <a:miter lim="800000"/>
            <a:headEnd/>
            <a:tailEnd/>
          </a:ln>
        </p:spPr>
        <p:txBody>
          <a:bodyPr vert="horz" anchor="b"/>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Arial" charset="0"/>
                <a:ea typeface="+mn-ea"/>
                <a:cs typeface="+mn-cs"/>
              </a:rPr>
              <a:t>Information Technology Project Management, Seventh Edition</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dirty="0"/>
          </a:p>
        </p:txBody>
      </p:sp>
      <p:sp>
        <p:nvSpPr>
          <p:cNvPr id="7" name="Footer Placeholder 4"/>
          <p:cNvSpPr>
            <a:spLocks noGrp="1"/>
          </p:cNvSpPr>
          <p:nvPr>
            <p:ph type="ftr" sz="quarter" idx="11"/>
          </p:nvPr>
        </p:nvSpPr>
        <p:spPr/>
        <p:txBody>
          <a:bodyPr/>
          <a:lstStyle>
            <a:lvl1pPr>
              <a:defRPr/>
            </a:lvl1pPr>
            <a:extLst/>
          </a:lstStyle>
          <a:p>
            <a:pPr>
              <a:defRPr/>
            </a:pP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65C8C67B-79E0-4B03-B548-F16276F862A2}"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97BB675E-CD20-4C54-8399-39A650F866BA}"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D4748EE6-6B0B-4557-BE05-F13259545733}"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p:cNvSpPr>
            <a:spLocks noGrp="1"/>
          </p:cNvSpPr>
          <p:nvPr>
            <p:ph type="dt" sz="half" idx="10"/>
          </p:nvPr>
        </p:nvSpPr>
        <p:spPr/>
        <p:txBody>
          <a:bodyPr/>
          <a:lstStyle>
            <a:lvl1pPr>
              <a:defRPr/>
            </a:lvl1pPr>
            <a:extLst/>
          </a:lstStyle>
          <a:p>
            <a:pPr>
              <a:defRPr/>
            </a:pPr>
            <a:endParaRPr lang="en-US" dirty="0"/>
          </a:p>
        </p:txBody>
      </p:sp>
      <p:sp>
        <p:nvSpPr>
          <p:cNvPr id="4" name="Footer Placeholder 3"/>
          <p:cNvSpPr>
            <a:spLocks noGrp="1"/>
          </p:cNvSpPr>
          <p:nvPr>
            <p:ph type="ftr" sz="quarter" idx="11"/>
          </p:nvPr>
        </p:nvSpPr>
        <p:spPr/>
        <p:txBody>
          <a:bodyPr/>
          <a:lstStyle>
            <a:lvl1pPr>
              <a:defRPr/>
            </a:lvl1pPr>
            <a:extLst/>
          </a:lstStyle>
          <a:p>
            <a:pPr>
              <a:defRPr/>
            </a:pP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8F8CC0BE-5FF1-4C81-A1E4-B20E45CD56ED}"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66D02AE8-0F98-4760-A7D3-E3FB9149980D}" type="slidenum">
              <a:rPr lang="en-US" smtClean="0"/>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B105FC69-1F0D-4295-BEAF-FB708C736AC1}"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C9C870F-4AB0-48EA-9ACA-4E0C1250B965}"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a:t>Click icon to add picture</a:t>
            </a: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601E5F35-7DC0-482B-828C-42B387541D4D}"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28A6C5CD-ACCB-4EFC-BFDB-1031EBD9A9AB}" type="slidenum">
              <a:rPr lang="en-US" smtClean="0"/>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C7A9624F-B5B9-4CA5-BE26-992B54613FF3}"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4B66BDA-B7BA-440B-BF34-F6DF8DFF61F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A491FBB-05A9-4CEA-9627-761E2FCF9D8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1EC25135-0D65-4FDE-A603-3A297B6B403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486EC8A9-E05A-438D-BA48-FA908318F65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C63C376F-9D73-4343-8401-E824D78AA17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7DFFDD6-B46B-48EF-A55E-B5A0FBF6044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91D75B6-C890-4F77-8E54-C3ED368CAA6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nSpc>
                <a:spcPct val="90000"/>
              </a:lnSpc>
              <a:spcBef>
                <a:spcPct val="20000"/>
              </a:spcBef>
              <a:buFontTx/>
              <a:buChar char="•"/>
              <a:defRPr sz="1200">
                <a:solidFill>
                  <a:srgbClr val="898989"/>
                </a:solidFill>
                <a:latin typeface="Times New Roman" pitchFamily="18" charset="0"/>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lnSpc>
                <a:spcPct val="90000"/>
              </a:lnSpc>
              <a:spcBef>
                <a:spcPct val="20000"/>
              </a:spcBef>
              <a:buFontTx/>
              <a:buChar char="•"/>
              <a:defRPr sz="1200">
                <a:solidFill>
                  <a:srgbClr val="898989"/>
                </a:solidFill>
                <a:latin typeface="Times New Roman" pitchFamily="18" charset="0"/>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lnSpc>
                <a:spcPct val="90000"/>
              </a:lnSpc>
              <a:spcBef>
                <a:spcPct val="20000"/>
              </a:spcBef>
              <a:buFontTx/>
              <a:buChar char="•"/>
              <a:defRPr sz="1200">
                <a:solidFill>
                  <a:schemeClr val="tx1">
                    <a:tint val="75000"/>
                  </a:schemeClr>
                </a:solidFill>
                <a:latin typeface="Times New Roman" pitchFamily="18" charset="0"/>
              </a:defRPr>
            </a:lvl1pPr>
          </a:lstStyle>
          <a:p>
            <a:pPr>
              <a:defRPr/>
            </a:pPr>
            <a:fld id="{C880B4BE-BFE4-4577-A30B-8926328F733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C880B4BE-BFE4-4577-A30B-8926328F7334}"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hf hdr="0" ft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447800"/>
            <a:ext cx="8077200" cy="1349375"/>
          </a:xfrm>
        </p:spPr>
        <p:txBody>
          <a:bodyPr>
            <a:noAutofit/>
          </a:bodyPr>
          <a:lstStyle/>
          <a:p>
            <a:pPr eaLnBrk="1" fontAlgn="auto" hangingPunct="1">
              <a:spcAft>
                <a:spcPts val="0"/>
              </a:spcAft>
              <a:defRPr/>
            </a:pPr>
            <a:r>
              <a:rPr>
                <a:effectLst>
                  <a:outerShdw blurRad="38100" dist="38100" dir="2700000" algn="tl">
                    <a:srgbClr val="FFFFFF"/>
                  </a:outerShdw>
                </a:effectLst>
                <a:latin typeface="Arial Rounded MT Bold" pitchFamily="34" charset="0"/>
              </a:rPr>
              <a:t>Chapter 6:</a:t>
            </a:r>
            <a:br>
              <a:rPr>
                <a:effectLst>
                  <a:outerShdw blurRad="38100" dist="38100" dir="2700000" algn="tl">
                    <a:srgbClr val="FFFFFF"/>
                  </a:outerShdw>
                </a:effectLst>
                <a:latin typeface="Arial Rounded MT Bold" pitchFamily="34" charset="0"/>
              </a:rPr>
            </a:br>
            <a:r>
              <a:rPr>
                <a:effectLst>
                  <a:outerShdw blurRad="38100" dist="38100" dir="2700000" algn="tl">
                    <a:srgbClr val="FFFFFF"/>
                  </a:outerShdw>
                </a:effectLst>
                <a:latin typeface="Arial Rounded MT Bold" pitchFamily="34" charset="0"/>
              </a:rPr>
              <a:t>Project Time Management</a:t>
            </a:r>
          </a:p>
        </p:txBody>
      </p:sp>
      <p:sp>
        <p:nvSpPr>
          <p:cNvPr id="5" name="Rectangle 3"/>
          <p:cNvSpPr>
            <a:spLocks noChangeArrowheads="1"/>
          </p:cNvSpPr>
          <p:nvPr/>
        </p:nvSpPr>
        <p:spPr bwMode="auto">
          <a:xfrm>
            <a:off x="152400" y="3657600"/>
            <a:ext cx="5791200" cy="1349375"/>
          </a:xfrm>
          <a:prstGeom prst="rect">
            <a:avLst/>
          </a:prstGeom>
          <a:noFill/>
          <a:ln w="9525">
            <a:noFill/>
            <a:miter lim="800000"/>
            <a:headEnd/>
            <a:tailEnd/>
          </a:ln>
          <a:effectLst/>
        </p:spPr>
        <p:txBody>
          <a:bodyPr/>
          <a:lstStyle/>
          <a:p>
            <a:pPr>
              <a:defRPr/>
            </a:pPr>
            <a:r>
              <a:rPr lang="en-US" sz="2800" b="1" dirty="0">
                <a:solidFill>
                  <a:schemeClr val="tx2"/>
                </a:solidFill>
                <a:effectLst>
                  <a:outerShdw blurRad="38100" dist="38100" dir="2700000" algn="tl">
                    <a:srgbClr val="FFFFFF"/>
                  </a:outerShdw>
                </a:effectLst>
                <a:latin typeface="Arial Rounded MT Bold" pitchFamily="34" charset="0"/>
                <a:ea typeface="+mj-ea"/>
                <a:cs typeface="+mj-cs"/>
              </a:rPr>
              <a:t>Information Technology Project Management, Seventh Edition</a:t>
            </a:r>
          </a:p>
        </p:txBody>
      </p:sp>
      <p:pic>
        <p:nvPicPr>
          <p:cNvPr id="8" name="Picture 5" descr="Information Technology Project Manage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0153" y="3034843"/>
            <a:ext cx="2971800" cy="297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228600" y="1295400"/>
            <a:ext cx="8186738" cy="4791075"/>
          </a:xfrm>
        </p:spPr>
        <p:txBody>
          <a:bodyPr/>
          <a:lstStyle/>
          <a:p>
            <a:r>
              <a:rPr lang="en-US" dirty="0"/>
              <a:t>Involves reviewing activities and determining dependencies</a:t>
            </a:r>
          </a:p>
          <a:p>
            <a:r>
              <a:rPr lang="en-US" dirty="0"/>
              <a:t>A </a:t>
            </a:r>
            <a:r>
              <a:rPr lang="en-US" b="1" dirty="0"/>
              <a:t>dependency</a:t>
            </a:r>
            <a:r>
              <a:rPr lang="en-US" dirty="0"/>
              <a:t> or </a:t>
            </a:r>
            <a:r>
              <a:rPr lang="en-US" b="1" dirty="0"/>
              <a:t>relationship</a:t>
            </a:r>
            <a:r>
              <a:rPr lang="en-US" dirty="0"/>
              <a:t> is the sequencing of project activities or tasks	</a:t>
            </a:r>
          </a:p>
          <a:p>
            <a:r>
              <a:rPr lang="en-US" dirty="0"/>
              <a:t>You </a:t>
            </a:r>
            <a:r>
              <a:rPr lang="en-US" i="1" dirty="0"/>
              <a:t>must</a:t>
            </a:r>
            <a:r>
              <a:rPr lang="en-US" dirty="0"/>
              <a:t> determine dependencies in order to use critical path analysis</a:t>
            </a:r>
          </a:p>
        </p:txBody>
      </p:sp>
      <p:sp>
        <p:nvSpPr>
          <p:cNvPr id="20482" name="Rectangle 2"/>
          <p:cNvSpPr>
            <a:spLocks noGrp="1" noChangeArrowheads="1"/>
          </p:cNvSpPr>
          <p:nvPr>
            <p:ph type="title"/>
          </p:nvPr>
        </p:nvSpPr>
        <p:spPr>
          <a:xfrm>
            <a:off x="228600" y="304800"/>
            <a:ext cx="8229600" cy="762000"/>
          </a:xfrm>
        </p:spPr>
        <p:txBody>
          <a:bodyPr/>
          <a:lstStyle/>
          <a:p>
            <a:r>
              <a:rPr lang="en-US" dirty="0"/>
              <a:t>3. Sequencing Activities</a:t>
            </a:r>
          </a:p>
        </p:txBody>
      </p:sp>
      <p:sp>
        <p:nvSpPr>
          <p:cNvPr id="6" name="Slide Number Placeholder 5"/>
          <p:cNvSpPr>
            <a:spLocks noGrp="1"/>
          </p:cNvSpPr>
          <p:nvPr>
            <p:ph type="sldNum" sz="quarter" idx="11"/>
          </p:nvPr>
        </p:nvSpPr>
        <p:spPr/>
        <p:txBody>
          <a:bodyPr/>
          <a:lstStyle/>
          <a:p>
            <a:pPr>
              <a:defRPr/>
            </a:pPr>
            <a:fld id="{1C907678-8CC1-460A-BA5A-131F8F1087B4}"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381000" y="1524000"/>
            <a:ext cx="8305800" cy="4572000"/>
          </a:xfrm>
        </p:spPr>
        <p:txBody>
          <a:bodyPr/>
          <a:lstStyle/>
          <a:p>
            <a:pPr>
              <a:lnSpc>
                <a:spcPct val="90000"/>
              </a:lnSpc>
            </a:pPr>
            <a:r>
              <a:rPr lang="en-US" b="1" dirty="0"/>
              <a:t>Mandatory dependencies:</a:t>
            </a:r>
            <a:r>
              <a:rPr lang="en-US" dirty="0"/>
              <a:t> inherent in the nature of the work being performed on a project, (ex. You cannot test a code until a code is written)</a:t>
            </a:r>
            <a:endParaRPr lang="en-US" b="1" dirty="0"/>
          </a:p>
          <a:p>
            <a:pPr>
              <a:lnSpc>
                <a:spcPct val="90000"/>
              </a:lnSpc>
            </a:pPr>
            <a:r>
              <a:rPr lang="en-US" b="1" dirty="0"/>
              <a:t>Discretionary dependencies: </a:t>
            </a:r>
            <a:r>
              <a:rPr lang="en-US" dirty="0"/>
              <a:t>defined by the project team.,  sometimes referred to as soft logic and should be used with care since they may limit later scheduling options (ex. Don’t start design until we get a user sign off all the analysis work)</a:t>
            </a:r>
            <a:endParaRPr lang="en-US" b="1" dirty="0"/>
          </a:p>
          <a:p>
            <a:pPr>
              <a:lnSpc>
                <a:spcPct val="90000"/>
              </a:lnSpc>
            </a:pPr>
            <a:r>
              <a:rPr lang="en-US" b="1" dirty="0"/>
              <a:t>External dependencies:</a:t>
            </a:r>
            <a:r>
              <a:rPr lang="en-US" dirty="0"/>
              <a:t> involve relationships between project and non-project activities ( ex installation of new software depend on the delivery of new hardware)</a:t>
            </a:r>
          </a:p>
        </p:txBody>
      </p:sp>
      <p:sp>
        <p:nvSpPr>
          <p:cNvPr id="21506" name="Rectangle 2"/>
          <p:cNvSpPr>
            <a:spLocks noGrp="1" noChangeArrowheads="1"/>
          </p:cNvSpPr>
          <p:nvPr>
            <p:ph type="title"/>
          </p:nvPr>
        </p:nvSpPr>
        <p:spPr/>
        <p:txBody>
          <a:bodyPr>
            <a:normAutofit fontScale="90000"/>
          </a:bodyPr>
          <a:lstStyle/>
          <a:p>
            <a:r>
              <a:rPr lang="en-US" dirty="0"/>
              <a:t>3.1 Three types of Dependencies</a:t>
            </a:r>
          </a:p>
        </p:txBody>
      </p:sp>
      <p:sp>
        <p:nvSpPr>
          <p:cNvPr id="6" name="Slide Number Placeholder 5"/>
          <p:cNvSpPr>
            <a:spLocks noGrp="1"/>
          </p:cNvSpPr>
          <p:nvPr>
            <p:ph type="sldNum" sz="quarter" idx="11"/>
          </p:nvPr>
        </p:nvSpPr>
        <p:spPr/>
        <p:txBody>
          <a:bodyPr/>
          <a:lstStyle/>
          <a:p>
            <a:pPr>
              <a:defRPr/>
            </a:pPr>
            <a:fld id="{5B8BBAD3-A968-47CC-BC42-F5C3CCDA5555}"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lstStyle/>
          <a:p>
            <a:r>
              <a:rPr lang="en-US" dirty="0"/>
              <a:t>Network diagrams are the preferred technique for showing activity sequencing</a:t>
            </a:r>
          </a:p>
          <a:p>
            <a:r>
              <a:rPr lang="en-US" dirty="0"/>
              <a:t>A </a:t>
            </a:r>
            <a:r>
              <a:rPr lang="en-US" b="1" dirty="0"/>
              <a:t>network diagram</a:t>
            </a:r>
            <a:r>
              <a:rPr lang="en-US" dirty="0"/>
              <a:t> is a schematic display of the logical relationships among, or sequencing of, project activities</a:t>
            </a:r>
          </a:p>
        </p:txBody>
      </p:sp>
      <p:sp>
        <p:nvSpPr>
          <p:cNvPr id="22530" name="Rectangle 2"/>
          <p:cNvSpPr>
            <a:spLocks noGrp="1" noChangeArrowheads="1"/>
          </p:cNvSpPr>
          <p:nvPr>
            <p:ph type="title"/>
          </p:nvPr>
        </p:nvSpPr>
        <p:spPr>
          <a:xfrm>
            <a:off x="381000" y="274638"/>
            <a:ext cx="8305800" cy="868362"/>
          </a:xfrm>
        </p:spPr>
        <p:txBody>
          <a:bodyPr/>
          <a:lstStyle/>
          <a:p>
            <a:r>
              <a:rPr lang="en-US" dirty="0"/>
              <a:t>3.2 Network Diagrams</a:t>
            </a:r>
          </a:p>
        </p:txBody>
      </p:sp>
      <p:sp>
        <p:nvSpPr>
          <p:cNvPr id="6" name="Slide Number Placeholder 5"/>
          <p:cNvSpPr>
            <a:spLocks noGrp="1"/>
          </p:cNvSpPr>
          <p:nvPr>
            <p:ph type="sldNum" sz="quarter" idx="11"/>
          </p:nvPr>
        </p:nvSpPr>
        <p:spPr/>
        <p:txBody>
          <a:bodyPr/>
          <a:lstStyle/>
          <a:p>
            <a:pPr>
              <a:defRPr/>
            </a:pPr>
            <a:fld id="{F9398F04-7328-4D9A-BC8C-7399E9F9A343}"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r>
              <a:rPr lang="en-US" sz="3600" dirty="0"/>
              <a:t>Figure 6-2. Network Diagram for Project X</a:t>
            </a:r>
            <a:endParaRPr lang="en-US" dirty="0"/>
          </a:p>
        </p:txBody>
      </p:sp>
      <p:sp>
        <p:nvSpPr>
          <p:cNvPr id="6" name="Slide Number Placeholder 5"/>
          <p:cNvSpPr>
            <a:spLocks noGrp="1"/>
          </p:cNvSpPr>
          <p:nvPr>
            <p:ph type="sldNum" sz="quarter" idx="11"/>
          </p:nvPr>
        </p:nvSpPr>
        <p:spPr/>
        <p:txBody>
          <a:bodyPr/>
          <a:lstStyle/>
          <a:p>
            <a:pPr>
              <a:buFontTx/>
              <a:buNone/>
              <a:defRPr/>
            </a:pPr>
            <a:fld id="{C3B026E8-5638-45B3-992F-6E806CDE3B8E}" type="slidenum">
              <a:rPr lang="en-US" smtClean="0"/>
              <a:pPr>
                <a:buFontTx/>
                <a:buNone/>
                <a:defRPr/>
              </a:pPr>
              <a:t>13</a:t>
            </a:fld>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04" y="1447800"/>
            <a:ext cx="9132571" cy="4577729"/>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p:txBody>
          <a:bodyPr/>
          <a:lstStyle/>
          <a:p>
            <a:r>
              <a:rPr lang="en-US" dirty="0"/>
              <a:t>Also called activity-on-arrow (AOA) network diagrams</a:t>
            </a:r>
          </a:p>
          <a:p>
            <a:r>
              <a:rPr lang="en-US" dirty="0"/>
              <a:t>Activities are represented by arrows</a:t>
            </a:r>
          </a:p>
          <a:p>
            <a:r>
              <a:rPr lang="en-US" dirty="0"/>
              <a:t>Nodes or circles are the starting and ending points of activities</a:t>
            </a:r>
          </a:p>
          <a:p>
            <a:r>
              <a:rPr lang="en-US" dirty="0"/>
              <a:t>Can only show finish-to-start dependencies</a:t>
            </a:r>
          </a:p>
        </p:txBody>
      </p:sp>
      <p:sp>
        <p:nvSpPr>
          <p:cNvPr id="24578" name="Rectangle 2"/>
          <p:cNvSpPr>
            <a:spLocks noGrp="1" noChangeArrowheads="1"/>
          </p:cNvSpPr>
          <p:nvPr>
            <p:ph type="title"/>
          </p:nvPr>
        </p:nvSpPr>
        <p:spPr/>
        <p:txBody>
          <a:bodyPr>
            <a:normAutofit fontScale="90000"/>
          </a:bodyPr>
          <a:lstStyle/>
          <a:p>
            <a:r>
              <a:rPr lang="en-US" dirty="0"/>
              <a:t>3.2 Arrow Diagramming Method (ADM)</a:t>
            </a:r>
          </a:p>
        </p:txBody>
      </p:sp>
      <p:sp>
        <p:nvSpPr>
          <p:cNvPr id="6" name="Slide Number Placeholder 5"/>
          <p:cNvSpPr>
            <a:spLocks noGrp="1"/>
          </p:cNvSpPr>
          <p:nvPr>
            <p:ph type="sldNum" sz="quarter" idx="11"/>
          </p:nvPr>
        </p:nvSpPr>
        <p:spPr/>
        <p:txBody>
          <a:bodyPr/>
          <a:lstStyle/>
          <a:p>
            <a:pPr>
              <a:defRPr/>
            </a:pPr>
            <a:fld id="{A4C98BB9-3C19-4BD6-9A5F-7F1B5FE7A47F}"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381000" y="1066800"/>
            <a:ext cx="8305800" cy="4572000"/>
          </a:xfrm>
        </p:spPr>
        <p:txBody>
          <a:bodyPr/>
          <a:lstStyle/>
          <a:p>
            <a:r>
              <a:rPr lang="en-US" dirty="0"/>
              <a:t>Before estimating activity durations, you must have a good idea of the quantity and type of resources that will be assigned to each activity; </a:t>
            </a:r>
            <a:r>
              <a:rPr lang="en-US" b="1" dirty="0"/>
              <a:t>resources</a:t>
            </a:r>
            <a:r>
              <a:rPr lang="en-US" dirty="0"/>
              <a:t> are people, equipment, and materials</a:t>
            </a:r>
          </a:p>
          <a:p>
            <a:pPr>
              <a:lnSpc>
                <a:spcPct val="90000"/>
              </a:lnSpc>
            </a:pPr>
            <a:r>
              <a:rPr lang="en-US" dirty="0"/>
              <a:t>Consider important issues in estimating resources</a:t>
            </a:r>
          </a:p>
          <a:p>
            <a:pPr lvl="1">
              <a:lnSpc>
                <a:spcPct val="90000"/>
              </a:lnSpc>
            </a:pPr>
            <a:r>
              <a:rPr lang="en-US" dirty="0"/>
              <a:t>How difficult will it be to do specific activities on this project?</a:t>
            </a:r>
          </a:p>
          <a:p>
            <a:pPr lvl="1">
              <a:lnSpc>
                <a:spcPct val="90000"/>
              </a:lnSpc>
            </a:pPr>
            <a:r>
              <a:rPr lang="en-US" dirty="0"/>
              <a:t>What is the organization’s history in doing similar activities?</a:t>
            </a:r>
          </a:p>
          <a:p>
            <a:pPr lvl="1">
              <a:lnSpc>
                <a:spcPct val="90000"/>
              </a:lnSpc>
            </a:pPr>
            <a:r>
              <a:rPr lang="en-US" dirty="0"/>
              <a:t>Are the required resources available?</a:t>
            </a:r>
          </a:p>
          <a:p>
            <a:pPr>
              <a:lnSpc>
                <a:spcPct val="90000"/>
              </a:lnSpc>
            </a:pPr>
            <a:r>
              <a:rPr lang="en-US" dirty="0"/>
              <a:t>A </a:t>
            </a:r>
            <a:r>
              <a:rPr lang="en-US" b="1" dirty="0"/>
              <a:t>resource breakdown structure </a:t>
            </a:r>
            <a:r>
              <a:rPr lang="en-US" dirty="0"/>
              <a:t>is a hierarchical structure that identifies the project’s resources by category and type</a:t>
            </a:r>
          </a:p>
        </p:txBody>
      </p:sp>
      <p:sp>
        <p:nvSpPr>
          <p:cNvPr id="29698" name="Rectangle 2"/>
          <p:cNvSpPr>
            <a:spLocks noGrp="1" noChangeArrowheads="1"/>
          </p:cNvSpPr>
          <p:nvPr>
            <p:ph type="title"/>
          </p:nvPr>
        </p:nvSpPr>
        <p:spPr>
          <a:xfrm>
            <a:off x="381000" y="274638"/>
            <a:ext cx="8305800" cy="639762"/>
          </a:xfrm>
        </p:spPr>
        <p:txBody>
          <a:bodyPr>
            <a:normAutofit fontScale="90000"/>
          </a:bodyPr>
          <a:lstStyle/>
          <a:p>
            <a:r>
              <a:rPr lang="en-US" dirty="0"/>
              <a:t>4.Estimating Activity Resources</a:t>
            </a:r>
          </a:p>
        </p:txBody>
      </p:sp>
      <p:sp>
        <p:nvSpPr>
          <p:cNvPr id="6" name="Slide Number Placeholder 5"/>
          <p:cNvSpPr>
            <a:spLocks noGrp="1"/>
          </p:cNvSpPr>
          <p:nvPr>
            <p:ph type="sldNum" sz="quarter" idx="11"/>
          </p:nvPr>
        </p:nvSpPr>
        <p:spPr/>
        <p:txBody>
          <a:bodyPr/>
          <a:lstStyle/>
          <a:p>
            <a:pPr>
              <a:defRPr/>
            </a:pPr>
            <a:fld id="{9A288B24-D97E-41B0-8DB0-789651200C06}"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457200" y="1066800"/>
            <a:ext cx="8186738" cy="4791075"/>
          </a:xfrm>
        </p:spPr>
        <p:txBody>
          <a:bodyPr/>
          <a:lstStyle/>
          <a:p>
            <a:r>
              <a:rPr lang="en-US" b="1" dirty="0"/>
              <a:t>Duration</a:t>
            </a:r>
            <a:r>
              <a:rPr lang="en-US" dirty="0"/>
              <a:t> includes the actual amount of time worked on an activity </a:t>
            </a:r>
            <a:r>
              <a:rPr lang="en-US" i="1" dirty="0"/>
              <a:t>plus</a:t>
            </a:r>
            <a:r>
              <a:rPr lang="en-US" dirty="0"/>
              <a:t> elapsed time</a:t>
            </a:r>
          </a:p>
          <a:p>
            <a:r>
              <a:rPr lang="en-US" b="1" dirty="0"/>
              <a:t>Effort</a:t>
            </a:r>
            <a:r>
              <a:rPr lang="en-US" dirty="0"/>
              <a:t> is the number of workdays or work hours required to complete a task</a:t>
            </a:r>
          </a:p>
          <a:p>
            <a:r>
              <a:rPr lang="en-US" dirty="0"/>
              <a:t>Effort does not normally equal duration</a:t>
            </a:r>
          </a:p>
          <a:p>
            <a:r>
              <a:rPr lang="en-US" b="0" i="0" dirty="0">
                <a:solidFill>
                  <a:srgbClr val="3F3F3F"/>
                </a:solidFill>
                <a:effectLst/>
                <a:latin typeface="Cordale"/>
              </a:rPr>
              <a:t>Duration relates to the time estimate on a calendar, not the effort estimate.</a:t>
            </a:r>
            <a:endParaRPr lang="en-US" dirty="0"/>
          </a:p>
          <a:p>
            <a:r>
              <a:rPr lang="en-US" dirty="0"/>
              <a:t>People doing the work should help create estimates, and an expert should review them</a:t>
            </a:r>
          </a:p>
        </p:txBody>
      </p:sp>
      <p:sp>
        <p:nvSpPr>
          <p:cNvPr id="30722" name="Rectangle 2"/>
          <p:cNvSpPr>
            <a:spLocks noGrp="1" noChangeArrowheads="1"/>
          </p:cNvSpPr>
          <p:nvPr>
            <p:ph type="title"/>
          </p:nvPr>
        </p:nvSpPr>
        <p:spPr>
          <a:xfrm>
            <a:off x="914400" y="0"/>
            <a:ext cx="8229600" cy="1066800"/>
          </a:xfrm>
        </p:spPr>
        <p:txBody>
          <a:bodyPr/>
          <a:lstStyle/>
          <a:p>
            <a:r>
              <a:rPr lang="en-US" dirty="0"/>
              <a:t>5. Activity Duration Estimating</a:t>
            </a:r>
          </a:p>
        </p:txBody>
      </p:sp>
      <p:sp>
        <p:nvSpPr>
          <p:cNvPr id="6" name="Slide Number Placeholder 5"/>
          <p:cNvSpPr>
            <a:spLocks noGrp="1"/>
          </p:cNvSpPr>
          <p:nvPr>
            <p:ph type="sldNum" sz="quarter" idx="11"/>
          </p:nvPr>
        </p:nvSpPr>
        <p:spPr/>
        <p:txBody>
          <a:bodyPr/>
          <a:lstStyle/>
          <a:p>
            <a:pPr>
              <a:defRPr/>
            </a:pPr>
            <a:fld id="{3FF7902D-2E9A-4368-BC8F-780B390E78C2}"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lstStyle/>
          <a:p>
            <a:r>
              <a:rPr lang="en-US" dirty="0"/>
              <a:t>Instead of providing activity estimates as a discrete number, such as four weeks, it’s often helpful to create a </a:t>
            </a:r>
            <a:r>
              <a:rPr lang="en-US" b="1" dirty="0"/>
              <a:t>three-point estimate</a:t>
            </a:r>
          </a:p>
          <a:p>
            <a:pPr lvl="1"/>
            <a:r>
              <a:rPr lang="en-US" dirty="0"/>
              <a:t>an estimate that includes an optimistic, most likely, and pessimistic estimate, such as three weeks for the optimistic, four weeks for the most likely, and five weeks for the pessimistic estimate</a:t>
            </a:r>
          </a:p>
        </p:txBody>
      </p:sp>
      <p:sp>
        <p:nvSpPr>
          <p:cNvPr id="31746" name="Rectangle 2"/>
          <p:cNvSpPr>
            <a:spLocks noGrp="1" noChangeArrowheads="1"/>
          </p:cNvSpPr>
          <p:nvPr>
            <p:ph type="title"/>
          </p:nvPr>
        </p:nvSpPr>
        <p:spPr/>
        <p:txBody>
          <a:bodyPr/>
          <a:lstStyle/>
          <a:p>
            <a:r>
              <a:rPr lang="en-US" dirty="0"/>
              <a:t>5.1 Three-Point Estimates</a:t>
            </a:r>
          </a:p>
        </p:txBody>
      </p:sp>
      <p:sp>
        <p:nvSpPr>
          <p:cNvPr id="6" name="Slide Number Placeholder 5"/>
          <p:cNvSpPr>
            <a:spLocks noGrp="1"/>
          </p:cNvSpPr>
          <p:nvPr>
            <p:ph type="sldNum" sz="quarter" idx="11"/>
          </p:nvPr>
        </p:nvSpPr>
        <p:spPr/>
        <p:txBody>
          <a:bodyPr/>
          <a:lstStyle/>
          <a:p>
            <a:pPr>
              <a:defRPr/>
            </a:pPr>
            <a:fld id="{AD458F38-7F74-4F04-A54C-61AF37FECED0}"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381000" y="1143000"/>
            <a:ext cx="8186738" cy="4791075"/>
          </a:xfrm>
        </p:spPr>
        <p:txBody>
          <a:bodyPr/>
          <a:lstStyle/>
          <a:p>
            <a:pPr>
              <a:lnSpc>
                <a:spcPct val="90000"/>
              </a:lnSpc>
            </a:pPr>
            <a:r>
              <a:rPr lang="en-US" dirty="0"/>
              <a:t>Uses results of the other time management processes to determine the start and end date of the project</a:t>
            </a:r>
          </a:p>
          <a:p>
            <a:pPr>
              <a:lnSpc>
                <a:spcPct val="90000"/>
              </a:lnSpc>
            </a:pPr>
            <a:r>
              <a:rPr lang="en-US" dirty="0"/>
              <a:t>Ultimate goal is to create a realistic project schedule that provides a basis for monitoring project progress for the time dimension of the project</a:t>
            </a:r>
          </a:p>
          <a:p>
            <a:pPr>
              <a:lnSpc>
                <a:spcPct val="90000"/>
              </a:lnSpc>
            </a:pPr>
            <a:r>
              <a:rPr lang="en-US" dirty="0"/>
              <a:t>Important tools and techniques include Gantt charts, critical path analysis, and critical chain scheduling, and PERT analysis</a:t>
            </a:r>
          </a:p>
        </p:txBody>
      </p:sp>
      <p:sp>
        <p:nvSpPr>
          <p:cNvPr id="32770" name="Rectangle 2"/>
          <p:cNvSpPr>
            <a:spLocks noGrp="1" noChangeArrowheads="1"/>
          </p:cNvSpPr>
          <p:nvPr>
            <p:ph type="title"/>
          </p:nvPr>
        </p:nvSpPr>
        <p:spPr>
          <a:xfrm>
            <a:off x="914400" y="0"/>
            <a:ext cx="8229600" cy="1066800"/>
          </a:xfrm>
        </p:spPr>
        <p:txBody>
          <a:bodyPr>
            <a:normAutofit/>
          </a:bodyPr>
          <a:lstStyle/>
          <a:p>
            <a:r>
              <a:rPr lang="en-US" dirty="0"/>
              <a:t>6.Developing the Schedule</a:t>
            </a:r>
          </a:p>
        </p:txBody>
      </p:sp>
      <p:sp>
        <p:nvSpPr>
          <p:cNvPr id="6" name="Slide Number Placeholder 5"/>
          <p:cNvSpPr>
            <a:spLocks noGrp="1"/>
          </p:cNvSpPr>
          <p:nvPr>
            <p:ph type="sldNum" sz="quarter" idx="11"/>
          </p:nvPr>
        </p:nvSpPr>
        <p:spPr/>
        <p:txBody>
          <a:bodyPr/>
          <a:lstStyle/>
          <a:p>
            <a:pPr>
              <a:defRPr/>
            </a:pPr>
            <a:fld id="{EEF0914C-B560-4916-A481-53F2E5D7B739}"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381000" y="1143000"/>
            <a:ext cx="8186738" cy="4791075"/>
          </a:xfrm>
        </p:spPr>
        <p:txBody>
          <a:bodyPr/>
          <a:lstStyle/>
          <a:p>
            <a:pPr>
              <a:lnSpc>
                <a:spcPct val="90000"/>
              </a:lnSpc>
            </a:pPr>
            <a:r>
              <a:rPr lang="en-US" b="1" dirty="0"/>
              <a:t>Gantt charts</a:t>
            </a:r>
            <a:r>
              <a:rPr lang="en-US" dirty="0"/>
              <a:t> provide a standard format for displaying project schedule information by listing project activities and their corresponding start and finish dates in a calendar format</a:t>
            </a:r>
          </a:p>
          <a:p>
            <a:pPr>
              <a:lnSpc>
                <a:spcPct val="90000"/>
              </a:lnSpc>
            </a:pPr>
            <a:r>
              <a:rPr lang="en-US" dirty="0"/>
              <a:t>Symbols include:</a:t>
            </a:r>
          </a:p>
          <a:p>
            <a:pPr lvl="1">
              <a:lnSpc>
                <a:spcPct val="90000"/>
              </a:lnSpc>
            </a:pPr>
            <a:r>
              <a:rPr lang="en-US" dirty="0"/>
              <a:t>A black diamond: a milestones </a:t>
            </a:r>
          </a:p>
          <a:p>
            <a:pPr lvl="1">
              <a:lnSpc>
                <a:spcPct val="90000"/>
              </a:lnSpc>
            </a:pPr>
            <a:r>
              <a:rPr lang="en-US" dirty="0"/>
              <a:t>Thick black bars: summary tasks</a:t>
            </a:r>
          </a:p>
          <a:p>
            <a:pPr lvl="1">
              <a:lnSpc>
                <a:spcPct val="90000"/>
              </a:lnSpc>
            </a:pPr>
            <a:r>
              <a:rPr lang="en-US" dirty="0"/>
              <a:t>Lighter horizontal bars: durations of tasks</a:t>
            </a:r>
          </a:p>
          <a:p>
            <a:pPr lvl="1">
              <a:lnSpc>
                <a:spcPct val="90000"/>
              </a:lnSpc>
            </a:pPr>
            <a:r>
              <a:rPr lang="en-US" dirty="0"/>
              <a:t>Arrows: dependencies between tasks</a:t>
            </a:r>
          </a:p>
          <a:p>
            <a:pPr>
              <a:lnSpc>
                <a:spcPct val="90000"/>
              </a:lnSpc>
            </a:pPr>
            <a:endParaRPr lang="en-US" dirty="0"/>
          </a:p>
        </p:txBody>
      </p:sp>
      <p:sp>
        <p:nvSpPr>
          <p:cNvPr id="33794" name="Rectangle 2"/>
          <p:cNvSpPr>
            <a:spLocks noGrp="1" noChangeArrowheads="1"/>
          </p:cNvSpPr>
          <p:nvPr>
            <p:ph type="title"/>
          </p:nvPr>
        </p:nvSpPr>
        <p:spPr>
          <a:xfrm>
            <a:off x="304800" y="228600"/>
            <a:ext cx="8229600" cy="838200"/>
          </a:xfrm>
        </p:spPr>
        <p:txBody>
          <a:bodyPr/>
          <a:lstStyle/>
          <a:p>
            <a:r>
              <a:rPr lang="en-US" dirty="0"/>
              <a:t>6.1 Gantt Charts</a:t>
            </a:r>
          </a:p>
        </p:txBody>
      </p:sp>
      <p:sp>
        <p:nvSpPr>
          <p:cNvPr id="6" name="Slide Number Placeholder 5"/>
          <p:cNvSpPr>
            <a:spLocks noGrp="1"/>
          </p:cNvSpPr>
          <p:nvPr>
            <p:ph type="sldNum" sz="quarter" idx="11"/>
          </p:nvPr>
        </p:nvSpPr>
        <p:spPr/>
        <p:txBody>
          <a:bodyPr/>
          <a:lstStyle/>
          <a:p>
            <a:pPr>
              <a:defRPr/>
            </a:pPr>
            <a:fld id="{1FDE96D3-A52F-45D5-B2AF-E5E47A603FE7}"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304800" y="914400"/>
            <a:ext cx="8458200" cy="5334000"/>
          </a:xfrm>
        </p:spPr>
        <p:txBody>
          <a:bodyPr/>
          <a:lstStyle/>
          <a:p>
            <a:r>
              <a:rPr lang="en-US" dirty="0"/>
              <a:t>Managers often cite delivering projects on time as one of their biggest challenges</a:t>
            </a:r>
          </a:p>
          <a:p>
            <a:r>
              <a:rPr lang="en-US" dirty="0"/>
              <a:t>Time has the least amount of flexibility; it passes no matter what happens on a project</a:t>
            </a:r>
          </a:p>
          <a:p>
            <a:r>
              <a:rPr lang="en-US" dirty="0"/>
              <a:t>Schedule issues are the main reason for conflicts on projects, especially during the second half of projects</a:t>
            </a:r>
          </a:p>
        </p:txBody>
      </p:sp>
      <p:sp>
        <p:nvSpPr>
          <p:cNvPr id="11266" name="Rectangle 2"/>
          <p:cNvSpPr>
            <a:spLocks noGrp="1" noChangeArrowheads="1"/>
          </p:cNvSpPr>
          <p:nvPr>
            <p:ph type="title"/>
          </p:nvPr>
        </p:nvSpPr>
        <p:spPr>
          <a:xfrm>
            <a:off x="228600" y="0"/>
            <a:ext cx="8915400" cy="898525"/>
          </a:xfrm>
        </p:spPr>
        <p:txBody>
          <a:bodyPr/>
          <a:lstStyle/>
          <a:p>
            <a:r>
              <a:rPr lang="en-US" dirty="0"/>
              <a:t>Importance of Project Schedules</a:t>
            </a:r>
          </a:p>
        </p:txBody>
      </p:sp>
      <p:sp>
        <p:nvSpPr>
          <p:cNvPr id="6" name="Slide Number Placeholder 5"/>
          <p:cNvSpPr>
            <a:spLocks noGrp="1"/>
          </p:cNvSpPr>
          <p:nvPr>
            <p:ph type="sldNum" sz="quarter" idx="11"/>
          </p:nvPr>
        </p:nvSpPr>
        <p:spPr/>
        <p:txBody>
          <a:bodyPr/>
          <a:lstStyle/>
          <a:p>
            <a:pPr>
              <a:defRPr/>
            </a:pPr>
            <a:fld id="{EB2DCDCB-BB36-45DB-B937-73A12411FF58}"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0"/>
            <a:ext cx="8229600" cy="685800"/>
          </a:xfrm>
        </p:spPr>
        <p:txBody>
          <a:bodyPr>
            <a:normAutofit/>
          </a:bodyPr>
          <a:lstStyle/>
          <a:p>
            <a:r>
              <a:rPr lang="en-US" sz="2400" dirty="0"/>
              <a:t>Figure 6-6. Gantt Chart for Software Launch Project</a:t>
            </a:r>
            <a:endParaRPr lang="en-US" sz="3200" dirty="0"/>
          </a:p>
        </p:txBody>
      </p:sp>
      <p:sp>
        <p:nvSpPr>
          <p:cNvPr id="6" name="Slide Number Placeholder 5"/>
          <p:cNvSpPr>
            <a:spLocks noGrp="1"/>
          </p:cNvSpPr>
          <p:nvPr>
            <p:ph type="sldNum" sz="quarter" idx="11"/>
          </p:nvPr>
        </p:nvSpPr>
        <p:spPr/>
        <p:txBody>
          <a:bodyPr/>
          <a:lstStyle/>
          <a:p>
            <a:pPr>
              <a:buFontTx/>
              <a:buNone/>
              <a:defRPr/>
            </a:pPr>
            <a:fld id="{B9A2A0F0-42CA-4FF4-8D02-0516D9A5FAB1}" type="slidenum">
              <a:rPr lang="en-US" smtClean="0"/>
              <a:pPr>
                <a:buFontTx/>
                <a:buNone/>
                <a:defRPr/>
              </a:pPr>
              <a:t>20</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6790" y="762000"/>
            <a:ext cx="6888010" cy="5641794"/>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p:txBody>
          <a:bodyPr/>
          <a:lstStyle/>
          <a:p>
            <a:r>
              <a:rPr lang="en-US" dirty="0"/>
              <a:t>Many people like to focus on meeting milestones, especially for large projects</a:t>
            </a:r>
          </a:p>
          <a:p>
            <a:r>
              <a:rPr lang="en-US" dirty="0"/>
              <a:t>Milestones emphasize important events or accomplishments on projects</a:t>
            </a:r>
          </a:p>
          <a:p>
            <a:r>
              <a:rPr lang="en-US" dirty="0"/>
              <a:t>Normally create milestone by entering tasks with a zero duration, or you can mark any task as a milestone</a:t>
            </a:r>
          </a:p>
          <a:p>
            <a:pPr lvl="1"/>
            <a:endParaRPr lang="en-US" dirty="0"/>
          </a:p>
        </p:txBody>
      </p:sp>
      <p:sp>
        <p:nvSpPr>
          <p:cNvPr id="36866" name="Rectangle 2"/>
          <p:cNvSpPr>
            <a:spLocks noGrp="1" noChangeArrowheads="1"/>
          </p:cNvSpPr>
          <p:nvPr>
            <p:ph type="title"/>
          </p:nvPr>
        </p:nvSpPr>
        <p:spPr>
          <a:xfrm>
            <a:off x="381000" y="274638"/>
            <a:ext cx="8305800" cy="868362"/>
          </a:xfrm>
        </p:spPr>
        <p:txBody>
          <a:bodyPr>
            <a:normAutofit fontScale="90000"/>
          </a:bodyPr>
          <a:lstStyle/>
          <a:p>
            <a:r>
              <a:rPr lang="en-US" dirty="0"/>
              <a:t>Adding Milestones to Gantt Charts</a:t>
            </a:r>
          </a:p>
        </p:txBody>
      </p:sp>
      <p:sp>
        <p:nvSpPr>
          <p:cNvPr id="6" name="Slide Number Placeholder 5"/>
          <p:cNvSpPr>
            <a:spLocks noGrp="1"/>
          </p:cNvSpPr>
          <p:nvPr>
            <p:ph type="sldNum" sz="quarter" idx="11"/>
          </p:nvPr>
        </p:nvSpPr>
        <p:spPr/>
        <p:txBody>
          <a:bodyPr/>
          <a:lstStyle/>
          <a:p>
            <a:pPr>
              <a:defRPr/>
            </a:pPr>
            <a:fld id="{2C850C89-3CD0-4104-9DBD-5E8728FD873E}" type="slidenum">
              <a:rPr lang="en-US" smtClean="0"/>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A01315-74CF-479B-9102-4AF1457D6826}"/>
              </a:ext>
            </a:extLst>
          </p:cNvPr>
          <p:cNvSpPr>
            <a:spLocks noGrp="1"/>
          </p:cNvSpPr>
          <p:nvPr>
            <p:ph idx="1"/>
          </p:nvPr>
        </p:nvSpPr>
        <p:spPr/>
        <p:txBody>
          <a:bodyPr/>
          <a:lstStyle/>
          <a:p>
            <a:r>
              <a:rPr lang="en-US" b="0" i="0" dirty="0">
                <a:solidFill>
                  <a:srgbClr val="3F3F3F"/>
                </a:solidFill>
                <a:effectLst/>
                <a:latin typeface="Cordale"/>
              </a:rPr>
              <a:t>You can use a special form of a Gantt chart to evaluate progress on a project by showing actual schedule information. </a:t>
            </a:r>
            <a:r>
              <a:rPr lang="en-US" b="1" i="0" dirty="0">
                <a:solidFill>
                  <a:srgbClr val="575757"/>
                </a:solidFill>
                <a:effectLst/>
                <a:latin typeface="Open-sans"/>
              </a:rPr>
              <a:t>Figure 6-7</a:t>
            </a:r>
            <a:r>
              <a:rPr lang="en-US" b="0" i="0" dirty="0">
                <a:solidFill>
                  <a:srgbClr val="3F3F3F"/>
                </a:solidFill>
                <a:effectLst/>
                <a:latin typeface="Cordale"/>
              </a:rPr>
              <a:t> shows a </a:t>
            </a:r>
            <a:r>
              <a:rPr lang="en-US" b="1" i="0" dirty="0">
                <a:solidFill>
                  <a:srgbClr val="006298"/>
                </a:solidFill>
                <a:effectLst/>
                <a:latin typeface="Cordale"/>
              </a:rPr>
              <a:t>Tracking Gantt chart</a:t>
            </a:r>
            <a:r>
              <a:rPr lang="en-US" b="0" i="0" dirty="0">
                <a:solidFill>
                  <a:srgbClr val="3F3F3F"/>
                </a:solidFill>
                <a:effectLst/>
                <a:latin typeface="Cordale"/>
              </a:rPr>
              <a:t>—a Gantt chart that compares planned and actual project schedule information. </a:t>
            </a:r>
            <a:endParaRPr lang="en-US" dirty="0"/>
          </a:p>
        </p:txBody>
      </p:sp>
      <p:sp>
        <p:nvSpPr>
          <p:cNvPr id="3" name="Title 2">
            <a:extLst>
              <a:ext uri="{FF2B5EF4-FFF2-40B4-BE49-F238E27FC236}">
                <a16:creationId xmlns:a16="http://schemas.microsoft.com/office/drawing/2014/main" id="{A5E8942D-0F15-40A1-B413-4DD0AEB8C28B}"/>
              </a:ext>
            </a:extLst>
          </p:cNvPr>
          <p:cNvSpPr>
            <a:spLocks noGrp="1"/>
          </p:cNvSpPr>
          <p:nvPr>
            <p:ph type="title"/>
          </p:nvPr>
        </p:nvSpPr>
        <p:spPr/>
        <p:txBody>
          <a:bodyPr/>
          <a:lstStyle/>
          <a:p>
            <a:r>
              <a:rPr lang="en-US" dirty="0"/>
              <a:t>6.2 tracking Gantt Chart</a:t>
            </a:r>
          </a:p>
        </p:txBody>
      </p:sp>
      <p:sp>
        <p:nvSpPr>
          <p:cNvPr id="4" name="Slide Number Placeholder 3">
            <a:extLst>
              <a:ext uri="{FF2B5EF4-FFF2-40B4-BE49-F238E27FC236}">
                <a16:creationId xmlns:a16="http://schemas.microsoft.com/office/drawing/2014/main" id="{3D2CDD8E-5EFF-4E8A-96ED-05ACC73649E0}"/>
              </a:ext>
            </a:extLst>
          </p:cNvPr>
          <p:cNvSpPr>
            <a:spLocks noGrp="1"/>
          </p:cNvSpPr>
          <p:nvPr>
            <p:ph type="sldNum" sz="quarter" idx="11"/>
          </p:nvPr>
        </p:nvSpPr>
        <p:spPr/>
        <p:txBody>
          <a:bodyPr/>
          <a:lstStyle/>
          <a:p>
            <a:pPr>
              <a:defRPr/>
            </a:pPr>
            <a:fld id="{DC5EDC1C-DD06-4243-A0F6-5A02A43274AD}" type="slidenum">
              <a:rPr lang="en-US" smtClean="0"/>
              <a:pPr>
                <a:defRPr/>
              </a:pPr>
              <a:t>22</a:t>
            </a:fld>
            <a:endParaRPr lang="en-US" dirty="0"/>
          </a:p>
        </p:txBody>
      </p:sp>
    </p:spTree>
    <p:extLst>
      <p:ext uri="{BB962C8B-B14F-4D97-AF65-F5344CB8AC3E}">
        <p14:creationId xmlns:p14="http://schemas.microsoft.com/office/powerpoint/2010/main" val="948910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0"/>
            <a:ext cx="8229600" cy="1143000"/>
          </a:xfrm>
        </p:spPr>
        <p:txBody>
          <a:bodyPr>
            <a:normAutofit fontScale="90000"/>
          </a:bodyPr>
          <a:lstStyle/>
          <a:p>
            <a:r>
              <a:rPr lang="en-US" sz="3600" dirty="0"/>
              <a:t>Figure 6-7. Sample Tracking Gantt Chart</a:t>
            </a:r>
            <a:endParaRPr lang="en-US" sz="4400" dirty="0"/>
          </a:p>
        </p:txBody>
      </p:sp>
      <p:sp>
        <p:nvSpPr>
          <p:cNvPr id="6" name="Slide Number Placeholder 5"/>
          <p:cNvSpPr>
            <a:spLocks noGrp="1"/>
          </p:cNvSpPr>
          <p:nvPr>
            <p:ph type="sldNum" sz="quarter" idx="11"/>
          </p:nvPr>
        </p:nvSpPr>
        <p:spPr/>
        <p:txBody>
          <a:bodyPr/>
          <a:lstStyle/>
          <a:p>
            <a:pPr>
              <a:buFontTx/>
              <a:buNone/>
              <a:defRPr/>
            </a:pPr>
            <a:fld id="{AFC8D2FF-D138-478B-A589-5C463DE2B723}" type="slidenum">
              <a:rPr lang="en-US" smtClean="0"/>
              <a:pPr>
                <a:buFontTx/>
                <a:buNone/>
                <a:defRPr/>
              </a:pPr>
              <a:t>23</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957255"/>
            <a:ext cx="8610599" cy="4987627"/>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381000" y="1143000"/>
            <a:ext cx="8186738" cy="4791075"/>
          </a:xfrm>
        </p:spPr>
        <p:txBody>
          <a:bodyPr/>
          <a:lstStyle/>
          <a:p>
            <a:pPr>
              <a:lnSpc>
                <a:spcPct val="90000"/>
              </a:lnSpc>
            </a:pPr>
            <a:r>
              <a:rPr lang="en-US" b="1" dirty="0"/>
              <a:t>CPM</a:t>
            </a:r>
            <a:r>
              <a:rPr lang="en-US" dirty="0"/>
              <a:t> is a network diagramming technique used to predict total project duration</a:t>
            </a:r>
          </a:p>
          <a:p>
            <a:pPr>
              <a:lnSpc>
                <a:spcPct val="90000"/>
              </a:lnSpc>
            </a:pPr>
            <a:r>
              <a:rPr lang="en-US" dirty="0"/>
              <a:t>A </a:t>
            </a:r>
            <a:r>
              <a:rPr lang="en-US" b="1" dirty="0"/>
              <a:t>critical path</a:t>
            </a:r>
            <a:r>
              <a:rPr lang="en-US" dirty="0"/>
              <a:t> for a project is the series of activities that determines the </a:t>
            </a:r>
            <a:r>
              <a:rPr lang="en-US" i="1" dirty="0"/>
              <a:t>earliest time</a:t>
            </a:r>
            <a:r>
              <a:rPr lang="en-US" dirty="0"/>
              <a:t> by which the project can be completed</a:t>
            </a:r>
          </a:p>
          <a:p>
            <a:pPr>
              <a:lnSpc>
                <a:spcPct val="90000"/>
              </a:lnSpc>
            </a:pPr>
            <a:r>
              <a:rPr lang="en-US" dirty="0"/>
              <a:t>The critical path is the </a:t>
            </a:r>
            <a:r>
              <a:rPr lang="en-US" i="1" dirty="0"/>
              <a:t>longest path</a:t>
            </a:r>
            <a:r>
              <a:rPr lang="en-US" dirty="0"/>
              <a:t> through the network diagram and has the least amount of</a:t>
            </a:r>
            <a:r>
              <a:rPr lang="en-US" b="1" dirty="0"/>
              <a:t> </a:t>
            </a:r>
            <a:r>
              <a:rPr lang="en-US" dirty="0"/>
              <a:t>slack or float</a:t>
            </a:r>
          </a:p>
          <a:p>
            <a:pPr>
              <a:lnSpc>
                <a:spcPct val="90000"/>
              </a:lnSpc>
            </a:pPr>
            <a:r>
              <a:rPr lang="en-US" b="1" dirty="0"/>
              <a:t>Slack </a:t>
            </a:r>
            <a:r>
              <a:rPr lang="en-US" dirty="0"/>
              <a:t>or</a:t>
            </a:r>
            <a:r>
              <a:rPr lang="en-US" b="1" dirty="0"/>
              <a:t> float</a:t>
            </a:r>
            <a:r>
              <a:rPr lang="en-US" dirty="0"/>
              <a:t> is</a:t>
            </a:r>
            <a:r>
              <a:rPr lang="en-US" b="1" dirty="0"/>
              <a:t> </a:t>
            </a:r>
            <a:r>
              <a:rPr lang="en-US" dirty="0"/>
              <a:t>the amount of time an activity may be delayed without delaying a succeeding activity or the project finish date</a:t>
            </a:r>
          </a:p>
        </p:txBody>
      </p:sp>
      <p:sp>
        <p:nvSpPr>
          <p:cNvPr id="40962" name="Rectangle 2"/>
          <p:cNvSpPr>
            <a:spLocks noGrp="1" noChangeArrowheads="1"/>
          </p:cNvSpPr>
          <p:nvPr>
            <p:ph type="title"/>
          </p:nvPr>
        </p:nvSpPr>
        <p:spPr>
          <a:xfrm>
            <a:off x="381000" y="274638"/>
            <a:ext cx="8305800" cy="715962"/>
          </a:xfrm>
        </p:spPr>
        <p:txBody>
          <a:bodyPr>
            <a:normAutofit fontScale="90000"/>
          </a:bodyPr>
          <a:lstStyle/>
          <a:p>
            <a:r>
              <a:rPr lang="en-US" dirty="0"/>
              <a:t>6.3 Critical Path Method (CPM)</a:t>
            </a:r>
          </a:p>
        </p:txBody>
      </p:sp>
      <p:sp>
        <p:nvSpPr>
          <p:cNvPr id="6" name="Slide Number Placeholder 5"/>
          <p:cNvSpPr>
            <a:spLocks noGrp="1"/>
          </p:cNvSpPr>
          <p:nvPr>
            <p:ph type="sldNum" sz="quarter" idx="11"/>
          </p:nvPr>
        </p:nvSpPr>
        <p:spPr/>
        <p:txBody>
          <a:bodyPr/>
          <a:lstStyle/>
          <a:p>
            <a:pPr>
              <a:defRPr/>
            </a:pPr>
            <a:fld id="{EBA1AB2D-5DFB-4950-AF7C-9D232B8F5198}"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p:txBody>
          <a:bodyPr/>
          <a:lstStyle/>
          <a:p>
            <a:r>
              <a:rPr lang="en-US" dirty="0"/>
              <a:t>First develop a good network diagram</a:t>
            </a:r>
          </a:p>
          <a:p>
            <a:r>
              <a:rPr lang="en-US" dirty="0"/>
              <a:t>Add the duration estimates for all activities on each path through the network diagram</a:t>
            </a:r>
          </a:p>
          <a:p>
            <a:r>
              <a:rPr lang="en-US" dirty="0"/>
              <a:t>The longest path is the critical path</a:t>
            </a:r>
          </a:p>
          <a:p>
            <a:r>
              <a:rPr lang="en-US" dirty="0"/>
              <a:t>If one or more of the activities on the critical path takes longer than planned, the whole project schedule will slip </a:t>
            </a:r>
            <a:r>
              <a:rPr lang="en-US" i="1" dirty="0"/>
              <a:t>unless</a:t>
            </a:r>
            <a:r>
              <a:rPr lang="en-US" dirty="0"/>
              <a:t> the project manager takes corrective action</a:t>
            </a:r>
          </a:p>
        </p:txBody>
      </p:sp>
      <p:sp>
        <p:nvSpPr>
          <p:cNvPr id="41986" name="Rectangle 2"/>
          <p:cNvSpPr>
            <a:spLocks noGrp="1" noChangeArrowheads="1"/>
          </p:cNvSpPr>
          <p:nvPr>
            <p:ph type="title"/>
          </p:nvPr>
        </p:nvSpPr>
        <p:spPr/>
        <p:txBody>
          <a:bodyPr/>
          <a:lstStyle/>
          <a:p>
            <a:r>
              <a:rPr lang="en-US" dirty="0"/>
              <a:t>6.3Calculating the Critical Path</a:t>
            </a:r>
          </a:p>
        </p:txBody>
      </p:sp>
      <p:sp>
        <p:nvSpPr>
          <p:cNvPr id="6" name="Slide Number Placeholder 5"/>
          <p:cNvSpPr>
            <a:spLocks noGrp="1"/>
          </p:cNvSpPr>
          <p:nvPr>
            <p:ph type="sldNum" sz="quarter" idx="11"/>
          </p:nvPr>
        </p:nvSpPr>
        <p:spPr/>
        <p:txBody>
          <a:bodyPr/>
          <a:lstStyle/>
          <a:p>
            <a:pPr>
              <a:defRPr/>
            </a:pPr>
            <a:fld id="{F82DCDDA-7202-4BF8-8035-48F69F05CA08}" type="slidenum">
              <a:rPr lang="en-US" smtClean="0"/>
              <a:pPr>
                <a:defRPr/>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52400"/>
            <a:ext cx="8229600" cy="1143000"/>
          </a:xfrm>
        </p:spPr>
        <p:txBody>
          <a:bodyPr>
            <a:normAutofit fontScale="90000"/>
          </a:bodyPr>
          <a:lstStyle/>
          <a:p>
            <a:r>
              <a:rPr lang="en-US" sz="3600" dirty="0"/>
              <a:t>Figure 6-8.  Determining the Critical Path for Project X</a:t>
            </a:r>
          </a:p>
        </p:txBody>
      </p:sp>
      <p:sp>
        <p:nvSpPr>
          <p:cNvPr id="6" name="Slide Number Placeholder 5"/>
          <p:cNvSpPr>
            <a:spLocks noGrp="1"/>
          </p:cNvSpPr>
          <p:nvPr>
            <p:ph type="sldNum" sz="quarter" idx="11"/>
          </p:nvPr>
        </p:nvSpPr>
        <p:spPr/>
        <p:txBody>
          <a:bodyPr/>
          <a:lstStyle/>
          <a:p>
            <a:pPr>
              <a:buFontTx/>
              <a:buNone/>
              <a:defRPr/>
            </a:pPr>
            <a:fld id="{EDDB1B10-3CAF-48B2-BF53-B898F606F6FD}" type="slidenum">
              <a:rPr lang="en-US" smtClean="0"/>
              <a:pPr>
                <a:buFontTx/>
                <a:buNone/>
                <a:defRPr/>
              </a:pPr>
              <a:t>26</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255594"/>
            <a:ext cx="7467600" cy="507128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381000" y="990600"/>
            <a:ext cx="8763000" cy="4791075"/>
          </a:xfrm>
        </p:spPr>
        <p:txBody>
          <a:bodyPr/>
          <a:lstStyle/>
          <a:p>
            <a:pPr>
              <a:lnSpc>
                <a:spcPct val="90000"/>
              </a:lnSpc>
            </a:pPr>
            <a:r>
              <a:rPr lang="en-US" dirty="0"/>
              <a:t>A project team at Apple computer put a stuffed gorilla on the top of the cubicle of the person currently managing critical task</a:t>
            </a:r>
          </a:p>
          <a:p>
            <a:pPr>
              <a:lnSpc>
                <a:spcPct val="90000"/>
              </a:lnSpc>
            </a:pPr>
            <a:r>
              <a:rPr lang="en-US" dirty="0"/>
              <a:t>The critical path is </a:t>
            </a:r>
            <a:r>
              <a:rPr lang="en-US" i="1" dirty="0"/>
              <a:t>not</a:t>
            </a:r>
            <a:r>
              <a:rPr lang="en-US" dirty="0"/>
              <a:t> the one with all the critical activities; it only accounts for time</a:t>
            </a:r>
          </a:p>
          <a:p>
            <a:pPr>
              <a:lnSpc>
                <a:spcPct val="90000"/>
              </a:lnSpc>
            </a:pPr>
            <a:r>
              <a:rPr lang="en-US" dirty="0"/>
              <a:t>There can be more than one critical path if the lengths of two or more paths are the same</a:t>
            </a:r>
          </a:p>
          <a:p>
            <a:pPr>
              <a:lnSpc>
                <a:spcPct val="90000"/>
              </a:lnSpc>
            </a:pPr>
            <a:r>
              <a:rPr lang="en-US" dirty="0"/>
              <a:t>The critical path can change as the project progresses</a:t>
            </a:r>
          </a:p>
        </p:txBody>
      </p:sp>
      <p:sp>
        <p:nvSpPr>
          <p:cNvPr id="44034" name="Rectangle 2"/>
          <p:cNvSpPr>
            <a:spLocks noGrp="1" noChangeArrowheads="1"/>
          </p:cNvSpPr>
          <p:nvPr>
            <p:ph type="title"/>
          </p:nvPr>
        </p:nvSpPr>
        <p:spPr>
          <a:xfrm>
            <a:off x="304800" y="304800"/>
            <a:ext cx="8229600" cy="533400"/>
          </a:xfrm>
        </p:spPr>
        <p:txBody>
          <a:bodyPr>
            <a:normAutofit fontScale="90000"/>
          </a:bodyPr>
          <a:lstStyle/>
          <a:p>
            <a:r>
              <a:rPr lang="en-US" dirty="0"/>
              <a:t>6.3More on the Critical Path</a:t>
            </a:r>
          </a:p>
        </p:txBody>
      </p:sp>
      <p:sp>
        <p:nvSpPr>
          <p:cNvPr id="6" name="Slide Number Placeholder 5"/>
          <p:cNvSpPr>
            <a:spLocks noGrp="1"/>
          </p:cNvSpPr>
          <p:nvPr>
            <p:ph type="sldNum" sz="quarter" idx="11"/>
          </p:nvPr>
        </p:nvSpPr>
        <p:spPr/>
        <p:txBody>
          <a:bodyPr/>
          <a:lstStyle/>
          <a:p>
            <a:pPr>
              <a:defRPr/>
            </a:pPr>
            <a:fld id="{327EFD98-32E8-47AF-9D63-9557A0890FDF}" type="slidenum">
              <a:rPr lang="en-US" smtClean="0"/>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p:txBody>
          <a:bodyPr/>
          <a:lstStyle/>
          <a:p>
            <a:r>
              <a:rPr lang="en-US" dirty="0"/>
              <a:t>Three main techniques for shortening schedules</a:t>
            </a:r>
          </a:p>
          <a:p>
            <a:pPr lvl="1"/>
            <a:r>
              <a:rPr lang="en-US" dirty="0"/>
              <a:t>Shortening durations of critical activities/tasks by adding more resources or changing their scope</a:t>
            </a:r>
          </a:p>
          <a:p>
            <a:pPr lvl="1"/>
            <a:r>
              <a:rPr lang="en-US" b="1" dirty="0"/>
              <a:t>Crashing</a:t>
            </a:r>
            <a:r>
              <a:rPr lang="en-US" i="1" dirty="0"/>
              <a:t> </a:t>
            </a:r>
            <a:r>
              <a:rPr lang="en-US" dirty="0"/>
              <a:t>activities by obtaining the greatest amount of schedule compression for the least incremental cost</a:t>
            </a:r>
          </a:p>
          <a:p>
            <a:pPr lvl="1"/>
            <a:r>
              <a:rPr lang="en-US" b="1" dirty="0"/>
              <a:t>Fast tracking</a:t>
            </a:r>
            <a:r>
              <a:rPr lang="en-US" dirty="0"/>
              <a:t> activities by doing them in parallel or overlapping them</a:t>
            </a:r>
          </a:p>
          <a:p>
            <a:endParaRPr lang="en-US" dirty="0"/>
          </a:p>
          <a:p>
            <a:endParaRPr lang="en-US" dirty="0"/>
          </a:p>
        </p:txBody>
      </p:sp>
      <p:sp>
        <p:nvSpPr>
          <p:cNvPr id="48130" name="Rectangle 2"/>
          <p:cNvSpPr>
            <a:spLocks noGrp="1" noChangeArrowheads="1"/>
          </p:cNvSpPr>
          <p:nvPr>
            <p:ph type="title"/>
          </p:nvPr>
        </p:nvSpPr>
        <p:spPr/>
        <p:txBody>
          <a:bodyPr>
            <a:normAutofit fontScale="90000"/>
          </a:bodyPr>
          <a:lstStyle/>
          <a:p>
            <a:r>
              <a:rPr lang="en-US" dirty="0"/>
              <a:t>6.4 Using the Critical Path to Shorten a Project Schedule</a:t>
            </a:r>
          </a:p>
        </p:txBody>
      </p:sp>
      <p:sp>
        <p:nvSpPr>
          <p:cNvPr id="6" name="Slide Number Placeholder 5"/>
          <p:cNvSpPr>
            <a:spLocks noGrp="1"/>
          </p:cNvSpPr>
          <p:nvPr>
            <p:ph type="sldNum" sz="quarter" idx="11"/>
          </p:nvPr>
        </p:nvSpPr>
        <p:spPr/>
        <p:txBody>
          <a:bodyPr/>
          <a:lstStyle/>
          <a:p>
            <a:pPr>
              <a:defRPr/>
            </a:pPr>
            <a:fld id="{8FB92340-8DA1-4F9E-B053-57523ECD5E2C}" type="slidenum">
              <a:rPr lang="en-US" smtClean="0"/>
              <a:pPr>
                <a:defRPr/>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p:txBody>
          <a:bodyPr/>
          <a:lstStyle/>
          <a:p>
            <a:r>
              <a:rPr lang="en-US" dirty="0"/>
              <a:t>It is important to update project schedule information to meet time goals for a project</a:t>
            </a:r>
          </a:p>
          <a:p>
            <a:r>
              <a:rPr lang="en-US" dirty="0"/>
              <a:t>The critical path may change as you enter actual start and finish dates</a:t>
            </a:r>
          </a:p>
          <a:p>
            <a:r>
              <a:rPr lang="en-US" dirty="0"/>
              <a:t>If you know the project completion date will slip, negotiate with the project sponsor</a:t>
            </a:r>
          </a:p>
        </p:txBody>
      </p:sp>
      <p:sp>
        <p:nvSpPr>
          <p:cNvPr id="49154" name="Rectangle 2"/>
          <p:cNvSpPr>
            <a:spLocks noGrp="1" noChangeArrowheads="1"/>
          </p:cNvSpPr>
          <p:nvPr>
            <p:ph type="title"/>
          </p:nvPr>
        </p:nvSpPr>
        <p:spPr>
          <a:xfrm>
            <a:off x="457200" y="274638"/>
            <a:ext cx="8229600" cy="715962"/>
          </a:xfrm>
        </p:spPr>
        <p:txBody>
          <a:bodyPr>
            <a:noAutofit/>
          </a:bodyPr>
          <a:lstStyle/>
          <a:p>
            <a:r>
              <a:rPr lang="en-US" sz="3200" dirty="0"/>
              <a:t>6.5Importance of Updating Critical Path Data</a:t>
            </a:r>
          </a:p>
        </p:txBody>
      </p:sp>
      <p:sp>
        <p:nvSpPr>
          <p:cNvPr id="6" name="Slide Number Placeholder 5"/>
          <p:cNvSpPr>
            <a:spLocks noGrp="1"/>
          </p:cNvSpPr>
          <p:nvPr>
            <p:ph type="sldNum" sz="quarter" idx="11"/>
          </p:nvPr>
        </p:nvSpPr>
        <p:spPr/>
        <p:txBody>
          <a:bodyPr/>
          <a:lstStyle/>
          <a:p>
            <a:pPr>
              <a:defRPr/>
            </a:pPr>
            <a:fld id="{0DF7383D-7075-4AAF-B0A1-A58EB85DF292}" type="slidenum">
              <a:rPr lang="en-US" smtClean="0"/>
              <a:pPr>
                <a:defRPr/>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457200" y="1219200"/>
            <a:ext cx="8229600" cy="4525962"/>
          </a:xfrm>
        </p:spPr>
        <p:txBody>
          <a:bodyPr/>
          <a:lstStyle/>
          <a:p>
            <a:r>
              <a:rPr lang="en-US" dirty="0"/>
              <a:t>Some people prefer to follow schedules and meet deadlines while others do not  </a:t>
            </a:r>
          </a:p>
          <a:p>
            <a:r>
              <a:rPr lang="en-US" dirty="0"/>
              <a:t>Difference cultures and even entire countries have different attitudes about schedules</a:t>
            </a:r>
          </a:p>
        </p:txBody>
      </p:sp>
      <p:sp>
        <p:nvSpPr>
          <p:cNvPr id="12290" name="Rectangle 2"/>
          <p:cNvSpPr>
            <a:spLocks noGrp="1" noChangeArrowheads="1"/>
          </p:cNvSpPr>
          <p:nvPr>
            <p:ph type="title"/>
          </p:nvPr>
        </p:nvSpPr>
        <p:spPr>
          <a:xfrm>
            <a:off x="457200" y="274638"/>
            <a:ext cx="8229600" cy="792162"/>
          </a:xfrm>
        </p:spPr>
        <p:txBody>
          <a:bodyPr>
            <a:normAutofit fontScale="90000"/>
          </a:bodyPr>
          <a:lstStyle/>
          <a:p>
            <a:r>
              <a:rPr lang="en-US" sz="2400" dirty="0"/>
              <a:t>Individual Work Styles and Cultural Differences Cause Schedule Conflicts</a:t>
            </a:r>
          </a:p>
        </p:txBody>
      </p:sp>
      <p:sp>
        <p:nvSpPr>
          <p:cNvPr id="6" name="Slide Number Placeholder 5"/>
          <p:cNvSpPr>
            <a:spLocks noGrp="1"/>
          </p:cNvSpPr>
          <p:nvPr>
            <p:ph type="sldNum" sz="quarter" idx="11"/>
          </p:nvPr>
        </p:nvSpPr>
        <p:spPr/>
        <p:txBody>
          <a:bodyPr/>
          <a:lstStyle/>
          <a:p>
            <a:pPr>
              <a:defRPr/>
            </a:pPr>
            <a:fld id="{A4070769-5A29-47E1-8BEF-12E5F45AE728}" type="slidenum">
              <a:rPr lang="en-US" smtClean="0"/>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152400" y="1295400"/>
            <a:ext cx="8763000" cy="4572000"/>
          </a:xfrm>
        </p:spPr>
        <p:txBody>
          <a:bodyPr/>
          <a:lstStyle/>
          <a:p>
            <a:pPr>
              <a:lnSpc>
                <a:spcPct val="90000"/>
              </a:lnSpc>
            </a:pPr>
            <a:r>
              <a:rPr lang="en-US" dirty="0"/>
              <a:t>Goals are to know the status of the schedule, influence factors that cause schedule changes, determine that the schedule has changed, and manage changes when they occur</a:t>
            </a:r>
          </a:p>
          <a:p>
            <a:pPr>
              <a:lnSpc>
                <a:spcPct val="90000"/>
              </a:lnSpc>
            </a:pPr>
            <a:r>
              <a:rPr lang="en-US" dirty="0"/>
              <a:t>Tools and techniques include</a:t>
            </a:r>
          </a:p>
          <a:p>
            <a:pPr lvl="1">
              <a:lnSpc>
                <a:spcPct val="90000"/>
              </a:lnSpc>
            </a:pPr>
            <a:r>
              <a:rPr lang="en-US" dirty="0"/>
              <a:t>Progress reports</a:t>
            </a:r>
          </a:p>
          <a:p>
            <a:pPr lvl="1">
              <a:lnSpc>
                <a:spcPct val="90000"/>
              </a:lnSpc>
            </a:pPr>
            <a:r>
              <a:rPr lang="en-US" dirty="0"/>
              <a:t>A schedule change control system</a:t>
            </a:r>
          </a:p>
          <a:p>
            <a:pPr lvl="1">
              <a:lnSpc>
                <a:spcPct val="90000"/>
              </a:lnSpc>
            </a:pPr>
            <a:r>
              <a:rPr lang="en-US" dirty="0"/>
              <a:t>Project management software, including schedule comparison charts like the tracking Gantt chart</a:t>
            </a:r>
          </a:p>
          <a:p>
            <a:pPr lvl="1">
              <a:lnSpc>
                <a:spcPct val="90000"/>
              </a:lnSpc>
            </a:pPr>
            <a:r>
              <a:rPr lang="en-US" dirty="0"/>
              <a:t>Variance analysis, such as analyzing float or slack</a:t>
            </a:r>
          </a:p>
          <a:p>
            <a:pPr lvl="1">
              <a:lnSpc>
                <a:spcPct val="90000"/>
              </a:lnSpc>
            </a:pPr>
            <a:endParaRPr lang="en-US" dirty="0"/>
          </a:p>
          <a:p>
            <a:pPr>
              <a:lnSpc>
                <a:spcPct val="90000"/>
              </a:lnSpc>
            </a:pPr>
            <a:endParaRPr lang="en-US" dirty="0"/>
          </a:p>
        </p:txBody>
      </p:sp>
      <p:sp>
        <p:nvSpPr>
          <p:cNvPr id="57346" name="Rectangle 2"/>
          <p:cNvSpPr>
            <a:spLocks noGrp="1" noChangeArrowheads="1"/>
          </p:cNvSpPr>
          <p:nvPr>
            <p:ph type="title"/>
          </p:nvPr>
        </p:nvSpPr>
        <p:spPr/>
        <p:txBody>
          <a:bodyPr>
            <a:normAutofit/>
          </a:bodyPr>
          <a:lstStyle/>
          <a:p>
            <a:r>
              <a:rPr lang="en-US"/>
              <a:t>7. Controlling </a:t>
            </a:r>
            <a:r>
              <a:rPr lang="en-US" dirty="0"/>
              <a:t>the Schedule</a:t>
            </a:r>
          </a:p>
        </p:txBody>
      </p:sp>
      <p:sp>
        <p:nvSpPr>
          <p:cNvPr id="6" name="Slide Number Placeholder 5"/>
          <p:cNvSpPr>
            <a:spLocks noGrp="1"/>
          </p:cNvSpPr>
          <p:nvPr>
            <p:ph type="sldNum" sz="quarter" idx="11"/>
          </p:nvPr>
        </p:nvSpPr>
        <p:spPr/>
        <p:txBody>
          <a:bodyPr/>
          <a:lstStyle/>
          <a:p>
            <a:pPr>
              <a:defRPr/>
            </a:pPr>
            <a:fld id="{B0240E2E-B66C-4064-B91E-500EEA5DF79B}" type="slidenum">
              <a:rPr lang="en-US" smtClean="0"/>
              <a:pPr>
                <a:defRPr/>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p:txBody>
          <a:bodyPr/>
          <a:lstStyle/>
          <a:p>
            <a:r>
              <a:rPr lang="en-US" sz="2400" dirty="0"/>
              <a:t>First review the draft schedule or estimated completion date in the project charter</a:t>
            </a:r>
          </a:p>
          <a:p>
            <a:r>
              <a:rPr lang="en-US" sz="2400" dirty="0"/>
              <a:t>Prepare a more detailed schedule with the project team</a:t>
            </a:r>
          </a:p>
          <a:p>
            <a:r>
              <a:rPr lang="en-US" sz="2400" dirty="0"/>
              <a:t>Get stakeholders approval</a:t>
            </a:r>
          </a:p>
          <a:p>
            <a:r>
              <a:rPr lang="en-US" sz="2400" b="0" i="0" dirty="0">
                <a:solidFill>
                  <a:srgbClr val="3F3F3F"/>
                </a:solidFill>
                <a:effectLst/>
                <a:latin typeface="Cordale"/>
              </a:rPr>
              <a:t>To establish the schedule, it is critical to get involvement and commitment from all project team members, top management, the customer, and other key stakeholders.</a:t>
            </a:r>
            <a:endParaRPr lang="en-US" sz="2400" dirty="0"/>
          </a:p>
          <a:p>
            <a:r>
              <a:rPr lang="en-US" sz="2400" dirty="0"/>
              <a:t>Make sure the schedule is realistic and followed</a:t>
            </a:r>
          </a:p>
          <a:p>
            <a:r>
              <a:rPr lang="en-US" sz="2400" dirty="0"/>
              <a:t>Alert top management well in advance if there are schedule problems</a:t>
            </a:r>
          </a:p>
        </p:txBody>
      </p:sp>
      <p:sp>
        <p:nvSpPr>
          <p:cNvPr id="58370" name="Rectangle 2"/>
          <p:cNvSpPr>
            <a:spLocks noGrp="1" noChangeArrowheads="1"/>
          </p:cNvSpPr>
          <p:nvPr>
            <p:ph type="title"/>
          </p:nvPr>
        </p:nvSpPr>
        <p:spPr/>
        <p:txBody>
          <a:bodyPr/>
          <a:lstStyle/>
          <a:p>
            <a:r>
              <a:rPr lang="en-US" dirty="0"/>
              <a:t>Reality Checks on Scheduling</a:t>
            </a:r>
          </a:p>
        </p:txBody>
      </p:sp>
      <p:sp>
        <p:nvSpPr>
          <p:cNvPr id="6" name="Slide Number Placeholder 5"/>
          <p:cNvSpPr>
            <a:spLocks noGrp="1"/>
          </p:cNvSpPr>
          <p:nvPr>
            <p:ph type="sldNum" sz="quarter" idx="11"/>
          </p:nvPr>
        </p:nvSpPr>
        <p:spPr/>
        <p:txBody>
          <a:bodyPr/>
          <a:lstStyle/>
          <a:p>
            <a:pPr>
              <a:defRPr/>
            </a:pPr>
            <a:fld id="{64C3512C-5BED-469D-A505-6CEF29DE3E0E}" type="slidenum">
              <a:rPr lang="en-US" smtClean="0"/>
              <a:pPr>
                <a:defRPr/>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p:txBody>
          <a:bodyPr/>
          <a:lstStyle/>
          <a:p>
            <a:r>
              <a:rPr lang="en-US" dirty="0"/>
              <a:t>Software for facilitating communications helps people exchange schedule-related information</a:t>
            </a:r>
          </a:p>
          <a:p>
            <a:r>
              <a:rPr lang="en-US" dirty="0"/>
              <a:t>Decision support models help analyze trade-offs that can be made</a:t>
            </a:r>
          </a:p>
          <a:p>
            <a:r>
              <a:rPr lang="en-US" dirty="0"/>
              <a:t>Project management software can help in various time management areas </a:t>
            </a:r>
          </a:p>
        </p:txBody>
      </p:sp>
      <p:sp>
        <p:nvSpPr>
          <p:cNvPr id="61442" name="Rectangle 2"/>
          <p:cNvSpPr>
            <a:spLocks noGrp="1" noChangeArrowheads="1"/>
          </p:cNvSpPr>
          <p:nvPr>
            <p:ph type="title"/>
          </p:nvPr>
        </p:nvSpPr>
        <p:spPr/>
        <p:txBody>
          <a:bodyPr>
            <a:normAutofit fontScale="90000"/>
          </a:bodyPr>
          <a:lstStyle/>
          <a:p>
            <a:r>
              <a:rPr lang="en-US" dirty="0"/>
              <a:t>Using Software to Assist in Time Management</a:t>
            </a:r>
          </a:p>
        </p:txBody>
      </p:sp>
      <p:sp>
        <p:nvSpPr>
          <p:cNvPr id="6" name="Slide Number Placeholder 5"/>
          <p:cNvSpPr>
            <a:spLocks noGrp="1"/>
          </p:cNvSpPr>
          <p:nvPr>
            <p:ph type="sldNum" sz="quarter" idx="11"/>
          </p:nvPr>
        </p:nvSpPr>
        <p:spPr/>
        <p:txBody>
          <a:bodyPr/>
          <a:lstStyle/>
          <a:p>
            <a:pPr>
              <a:defRPr/>
            </a:pPr>
            <a:fld id="{0ACA02B0-268A-4C9E-AA5E-90C112666B9C}" type="slidenum">
              <a:rPr lang="en-US" smtClean="0"/>
              <a:pPr>
                <a:defRPr/>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idx="1"/>
          </p:nvPr>
        </p:nvSpPr>
        <p:spPr>
          <a:xfrm>
            <a:off x="381000" y="1371600"/>
            <a:ext cx="8458200" cy="4876800"/>
          </a:xfrm>
        </p:spPr>
        <p:txBody>
          <a:bodyPr/>
          <a:lstStyle/>
          <a:p>
            <a:pPr>
              <a:lnSpc>
                <a:spcPct val="90000"/>
              </a:lnSpc>
            </a:pPr>
            <a:r>
              <a:rPr lang="en-US" dirty="0"/>
              <a:t>Project time management is often cited as the main source of conflict on projects, and most IT projects exceed time estimates</a:t>
            </a:r>
          </a:p>
          <a:p>
            <a:pPr>
              <a:lnSpc>
                <a:spcPct val="90000"/>
              </a:lnSpc>
            </a:pPr>
            <a:r>
              <a:rPr lang="en-US" dirty="0"/>
              <a:t>Main processes include</a:t>
            </a:r>
          </a:p>
          <a:p>
            <a:pPr lvl="1">
              <a:lnSpc>
                <a:spcPct val="90000"/>
              </a:lnSpc>
            </a:pPr>
            <a:r>
              <a:rPr lang="en-US" dirty="0"/>
              <a:t>Plan </a:t>
            </a:r>
            <a:r>
              <a:rPr lang="en-US"/>
              <a:t>schedule management</a:t>
            </a:r>
          </a:p>
          <a:p>
            <a:pPr lvl="1">
              <a:lnSpc>
                <a:spcPct val="90000"/>
              </a:lnSpc>
            </a:pPr>
            <a:r>
              <a:rPr lang="en-US"/>
              <a:t>Define </a:t>
            </a:r>
            <a:r>
              <a:rPr lang="en-US" dirty="0"/>
              <a:t>activities</a:t>
            </a:r>
          </a:p>
          <a:p>
            <a:pPr lvl="1">
              <a:lnSpc>
                <a:spcPct val="90000"/>
              </a:lnSpc>
            </a:pPr>
            <a:r>
              <a:rPr lang="en-US" dirty="0"/>
              <a:t>Sequence activities</a:t>
            </a:r>
          </a:p>
          <a:p>
            <a:pPr lvl="1">
              <a:lnSpc>
                <a:spcPct val="90000"/>
              </a:lnSpc>
            </a:pPr>
            <a:r>
              <a:rPr lang="en-US" dirty="0"/>
              <a:t>Estimate activity resources</a:t>
            </a:r>
          </a:p>
          <a:p>
            <a:pPr lvl="1">
              <a:lnSpc>
                <a:spcPct val="90000"/>
              </a:lnSpc>
            </a:pPr>
            <a:r>
              <a:rPr lang="en-US" dirty="0"/>
              <a:t>Estimate activity durations</a:t>
            </a:r>
          </a:p>
          <a:p>
            <a:pPr lvl="1">
              <a:lnSpc>
                <a:spcPct val="90000"/>
              </a:lnSpc>
            </a:pPr>
            <a:r>
              <a:rPr lang="en-US" dirty="0"/>
              <a:t>Develop schedule</a:t>
            </a:r>
          </a:p>
          <a:p>
            <a:pPr lvl="1">
              <a:lnSpc>
                <a:spcPct val="90000"/>
              </a:lnSpc>
            </a:pPr>
            <a:r>
              <a:rPr lang="en-US" dirty="0"/>
              <a:t>Control schedule</a:t>
            </a:r>
          </a:p>
        </p:txBody>
      </p:sp>
      <p:sp>
        <p:nvSpPr>
          <p:cNvPr id="63490" name="Rectangle 2"/>
          <p:cNvSpPr>
            <a:spLocks noGrp="1" noChangeArrowheads="1"/>
          </p:cNvSpPr>
          <p:nvPr>
            <p:ph type="title"/>
          </p:nvPr>
        </p:nvSpPr>
        <p:spPr>
          <a:xfrm>
            <a:off x="381000" y="274638"/>
            <a:ext cx="8305800" cy="792162"/>
          </a:xfrm>
        </p:spPr>
        <p:txBody>
          <a:bodyPr/>
          <a:lstStyle/>
          <a:p>
            <a:r>
              <a:rPr lang="en-US" dirty="0"/>
              <a:t>Chapter Summary</a:t>
            </a:r>
          </a:p>
        </p:txBody>
      </p:sp>
      <p:sp>
        <p:nvSpPr>
          <p:cNvPr id="6" name="Slide Number Placeholder 5"/>
          <p:cNvSpPr>
            <a:spLocks noGrp="1"/>
          </p:cNvSpPr>
          <p:nvPr>
            <p:ph type="sldNum" sz="quarter" idx="11"/>
          </p:nvPr>
        </p:nvSpPr>
        <p:spPr/>
        <p:txBody>
          <a:bodyPr/>
          <a:lstStyle/>
          <a:p>
            <a:pPr>
              <a:defRPr/>
            </a:pPr>
            <a:fld id="{169144F6-8D6B-43D0-ACD9-CBCF47EB473B}" type="slidenum">
              <a:rPr lang="en-US" smtClean="0"/>
              <a:pPr>
                <a:defRPr/>
              </a:pPr>
              <a:t>33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152400" y="914400"/>
            <a:ext cx="8686800" cy="4953000"/>
          </a:xfrm>
        </p:spPr>
        <p:txBody>
          <a:bodyPr/>
          <a:lstStyle/>
          <a:p>
            <a:r>
              <a:rPr lang="en-US" sz="2000" b="1" dirty="0"/>
              <a:t>Planning schedule management: </a:t>
            </a:r>
            <a:r>
              <a:rPr lang="en-US" sz="2000" dirty="0"/>
              <a:t>determining the policies, procedures, and documentation that will be used for planning, executing, and controlling the project schedule</a:t>
            </a:r>
          </a:p>
          <a:p>
            <a:r>
              <a:rPr lang="en-US" sz="2000" b="1" dirty="0"/>
              <a:t>Defining activities: </a:t>
            </a:r>
            <a:r>
              <a:rPr lang="en-US" sz="2000" dirty="0"/>
              <a:t>identifying the specific activities that the project team members and stakeholders must perform to produce the project deliverables</a:t>
            </a:r>
            <a:endParaRPr lang="en-US" sz="2000" b="1" dirty="0"/>
          </a:p>
          <a:p>
            <a:pPr>
              <a:lnSpc>
                <a:spcPct val="80000"/>
              </a:lnSpc>
            </a:pPr>
            <a:r>
              <a:rPr lang="en-US" sz="2000" b="1" dirty="0"/>
              <a:t>Sequencing activities:</a:t>
            </a:r>
            <a:r>
              <a:rPr lang="en-US" sz="2000" dirty="0"/>
              <a:t> identifying and documenting the relationships between project activities</a:t>
            </a:r>
          </a:p>
          <a:p>
            <a:pPr>
              <a:lnSpc>
                <a:spcPct val="80000"/>
              </a:lnSpc>
            </a:pPr>
            <a:r>
              <a:rPr lang="en-US" sz="2000" b="1" dirty="0"/>
              <a:t>Estimating activity resources: </a:t>
            </a:r>
            <a:r>
              <a:rPr lang="en-US" sz="2000" dirty="0"/>
              <a:t>estimating how many </a:t>
            </a:r>
            <a:r>
              <a:rPr lang="en-US" sz="2000" b="1" dirty="0"/>
              <a:t>resources </a:t>
            </a:r>
            <a:r>
              <a:rPr lang="en-US" sz="2000" dirty="0"/>
              <a:t>a project team should use to perform project activities</a:t>
            </a:r>
          </a:p>
          <a:p>
            <a:pPr>
              <a:lnSpc>
                <a:spcPct val="80000"/>
              </a:lnSpc>
            </a:pPr>
            <a:r>
              <a:rPr lang="en-US" sz="2000" b="1" dirty="0"/>
              <a:t>Estimating activity durations: </a:t>
            </a:r>
            <a:r>
              <a:rPr lang="en-US" sz="2000" dirty="0"/>
              <a:t>estimating the number of work periods that are needed to complete individual activities</a:t>
            </a:r>
          </a:p>
          <a:p>
            <a:pPr>
              <a:lnSpc>
                <a:spcPct val="80000"/>
              </a:lnSpc>
            </a:pPr>
            <a:r>
              <a:rPr lang="en-US" sz="2000" b="1" dirty="0"/>
              <a:t>Developing the schedule: </a:t>
            </a:r>
            <a:r>
              <a:rPr lang="en-US" sz="2000" dirty="0"/>
              <a:t>analyzing activity sequences, activity resource estimates, and activity duration estimates to create the project schedule</a:t>
            </a:r>
          </a:p>
          <a:p>
            <a:pPr>
              <a:lnSpc>
                <a:spcPct val="80000"/>
              </a:lnSpc>
            </a:pPr>
            <a:r>
              <a:rPr lang="en-US" sz="2000" b="1" dirty="0"/>
              <a:t>Controlling the schedule:</a:t>
            </a:r>
            <a:r>
              <a:rPr lang="en-US" sz="2000" dirty="0"/>
              <a:t> controlling and managing changes to the project schedule</a:t>
            </a:r>
          </a:p>
        </p:txBody>
      </p:sp>
      <p:sp>
        <p:nvSpPr>
          <p:cNvPr id="14338" name="Rectangle 2"/>
          <p:cNvSpPr>
            <a:spLocks noGrp="1" noChangeArrowheads="1"/>
          </p:cNvSpPr>
          <p:nvPr>
            <p:ph type="title"/>
          </p:nvPr>
        </p:nvSpPr>
        <p:spPr>
          <a:xfrm>
            <a:off x="228600" y="274638"/>
            <a:ext cx="8686800" cy="563562"/>
          </a:xfrm>
        </p:spPr>
        <p:txBody>
          <a:bodyPr>
            <a:normAutofit fontScale="90000"/>
          </a:bodyPr>
          <a:lstStyle/>
          <a:p>
            <a:r>
              <a:rPr lang="en-US" dirty="0"/>
              <a:t>Project Time Management Processes</a:t>
            </a:r>
          </a:p>
        </p:txBody>
      </p:sp>
      <p:sp>
        <p:nvSpPr>
          <p:cNvPr id="6" name="Slide Number Placeholder 5"/>
          <p:cNvSpPr>
            <a:spLocks noGrp="1"/>
          </p:cNvSpPr>
          <p:nvPr>
            <p:ph type="sldNum" sz="quarter" idx="11"/>
          </p:nvPr>
        </p:nvSpPr>
        <p:spPr/>
        <p:txBody>
          <a:bodyPr/>
          <a:lstStyle/>
          <a:p>
            <a:pPr>
              <a:defRPr/>
            </a:pPr>
            <a:fld id="{1C7BEF57-3FAF-45F7-A64B-4A03589D8F34}"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81000" y="76200"/>
            <a:ext cx="8305800" cy="609600"/>
          </a:xfrm>
        </p:spPr>
        <p:txBody>
          <a:bodyPr>
            <a:noAutofit/>
          </a:bodyPr>
          <a:lstStyle/>
          <a:p>
            <a:r>
              <a:rPr lang="en-US" sz="2800" dirty="0"/>
              <a:t>Figure 6-1. Project Time Management Summary</a:t>
            </a:r>
          </a:p>
        </p:txBody>
      </p:sp>
      <p:sp>
        <p:nvSpPr>
          <p:cNvPr id="5" name="Slide Number Placeholder 4"/>
          <p:cNvSpPr>
            <a:spLocks noGrp="1"/>
          </p:cNvSpPr>
          <p:nvPr>
            <p:ph type="sldNum" sz="quarter" idx="11"/>
          </p:nvPr>
        </p:nvSpPr>
        <p:spPr/>
        <p:txBody>
          <a:bodyPr/>
          <a:lstStyle/>
          <a:p>
            <a:pPr>
              <a:defRPr/>
            </a:pPr>
            <a:fld id="{AEDE0555-12AE-4560-B223-B50328FFE016}" type="slidenum">
              <a:rPr lang="en-US" smtClean="0"/>
              <a:pPr>
                <a:defRPr/>
              </a:pPr>
              <a:t>5</a:t>
            </a:fld>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873784"/>
            <a:ext cx="6629400" cy="522221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066800"/>
            <a:ext cx="8229600" cy="4525962"/>
          </a:xfrm>
        </p:spPr>
        <p:txBody>
          <a:bodyPr/>
          <a:lstStyle/>
          <a:p>
            <a:r>
              <a:rPr lang="en-US" dirty="0"/>
              <a:t>The project team uses expert judgment, analytical techniques, and meetings to develop the schedule management plan</a:t>
            </a:r>
          </a:p>
          <a:p>
            <a:r>
              <a:rPr lang="en-US" sz="2000" dirty="0"/>
              <a:t>A schedule management plan includes:</a:t>
            </a:r>
          </a:p>
          <a:p>
            <a:pPr lvl="1"/>
            <a:r>
              <a:rPr lang="en-US" sz="1800" dirty="0"/>
              <a:t>Project schedule model development: </a:t>
            </a:r>
            <a:r>
              <a:rPr lang="en-US" sz="1800" b="0" i="0" dirty="0">
                <a:solidFill>
                  <a:srgbClr val="3F3F3F"/>
                </a:solidFill>
                <a:effectLst/>
                <a:latin typeface="Cordale"/>
              </a:rPr>
              <a:t>Many projects include a schedule model, which contains project activities with estimated durations, dependencies, and other planning information that can be used to produce a project schedule.</a:t>
            </a:r>
            <a:endParaRPr lang="en-US" sz="1800" dirty="0"/>
          </a:p>
          <a:p>
            <a:pPr lvl="1"/>
            <a:r>
              <a:rPr lang="en-US" sz="1800" dirty="0"/>
              <a:t>Level of accuracy and units of measure: </a:t>
            </a:r>
            <a:r>
              <a:rPr lang="en-US" sz="1800" b="0" i="0" dirty="0">
                <a:solidFill>
                  <a:srgbClr val="3F3F3F"/>
                </a:solidFill>
                <a:effectLst/>
                <a:latin typeface="Cordale"/>
              </a:rPr>
              <a:t>This section discusses how accurate schedule estimates should be and determines whether time is measured in hours, days, or another unit.</a:t>
            </a:r>
            <a:endParaRPr lang="en-US" sz="1800" dirty="0"/>
          </a:p>
          <a:p>
            <a:pPr lvl="1"/>
            <a:r>
              <a:rPr lang="en-US" sz="1800" dirty="0"/>
              <a:t>Rules of performance measurement: </a:t>
            </a:r>
            <a:r>
              <a:rPr lang="en-US" sz="1400" b="0" i="0" dirty="0">
                <a:solidFill>
                  <a:srgbClr val="3F3F3F"/>
                </a:solidFill>
                <a:effectLst/>
                <a:latin typeface="Cordale"/>
              </a:rPr>
              <a:t>For example, if team members are expected to track the percentage of work completed, this section specifies how to determine the percentages.</a:t>
            </a:r>
            <a:endParaRPr lang="en-US" sz="1800" dirty="0"/>
          </a:p>
          <a:p>
            <a:pPr lvl="1"/>
            <a:r>
              <a:rPr lang="en-US" sz="1800" dirty="0"/>
              <a:t>Reporting formats: </a:t>
            </a:r>
            <a:r>
              <a:rPr lang="en-US" sz="1400" b="0" i="0" dirty="0">
                <a:solidFill>
                  <a:srgbClr val="3F3F3F"/>
                </a:solidFill>
                <a:effectLst/>
                <a:latin typeface="Cordale"/>
              </a:rPr>
              <a:t>This section describes the format and frequency of schedule reports required for the project.</a:t>
            </a:r>
            <a:endParaRPr lang="en-US" sz="1800" dirty="0"/>
          </a:p>
          <a:p>
            <a:pPr lvl="1"/>
            <a:r>
              <a:rPr lang="en-US" sz="1800" dirty="0"/>
              <a:t>Process descriptions: </a:t>
            </a:r>
            <a:r>
              <a:rPr lang="en-US" sz="1400" dirty="0"/>
              <a:t>how all of the schedule management processes will be performed.</a:t>
            </a:r>
            <a:endParaRPr lang="en-US" dirty="0"/>
          </a:p>
        </p:txBody>
      </p:sp>
      <p:sp>
        <p:nvSpPr>
          <p:cNvPr id="3" name="Title 2"/>
          <p:cNvSpPr>
            <a:spLocks noGrp="1"/>
          </p:cNvSpPr>
          <p:nvPr>
            <p:ph type="title"/>
          </p:nvPr>
        </p:nvSpPr>
        <p:spPr>
          <a:xfrm>
            <a:off x="457200" y="228600"/>
            <a:ext cx="8229600" cy="715962"/>
          </a:xfrm>
        </p:spPr>
        <p:txBody>
          <a:bodyPr>
            <a:normAutofit/>
          </a:bodyPr>
          <a:lstStyle/>
          <a:p>
            <a:r>
              <a:rPr lang="en-US" sz="3600" dirty="0"/>
              <a:t>1.Planning Schedule Management</a:t>
            </a:r>
          </a:p>
        </p:txBody>
      </p:sp>
      <p:sp>
        <p:nvSpPr>
          <p:cNvPr id="4" name="Slide Number Placeholder 3"/>
          <p:cNvSpPr>
            <a:spLocks noGrp="1"/>
          </p:cNvSpPr>
          <p:nvPr>
            <p:ph type="sldNum" sz="quarter" idx="11"/>
          </p:nvPr>
        </p:nvSpPr>
        <p:spPr/>
        <p:txBody>
          <a:bodyPr/>
          <a:lstStyle/>
          <a:p>
            <a:pPr>
              <a:defRPr/>
            </a:pPr>
            <a:fld id="{DC5EDC1C-DD06-4243-A0F6-5A02A43274AD}" type="slidenum">
              <a:rPr lang="en-US" smtClean="0"/>
              <a:pPr>
                <a:defRPr/>
              </a:pPr>
              <a:t>6</a:t>
            </a:fld>
            <a:endParaRPr lang="en-US" dirty="0"/>
          </a:p>
        </p:txBody>
      </p:sp>
    </p:spTree>
    <p:extLst>
      <p:ext uri="{BB962C8B-B14F-4D97-AF65-F5344CB8AC3E}">
        <p14:creationId xmlns:p14="http://schemas.microsoft.com/office/powerpoint/2010/main" val="1561433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457200" y="1371600"/>
            <a:ext cx="8262938" cy="4791075"/>
          </a:xfrm>
        </p:spPr>
        <p:txBody>
          <a:bodyPr/>
          <a:lstStyle/>
          <a:p>
            <a:r>
              <a:rPr lang="en-US" dirty="0"/>
              <a:t>An </a:t>
            </a:r>
            <a:r>
              <a:rPr lang="en-US" b="1" dirty="0"/>
              <a:t>activity</a:t>
            </a:r>
            <a:r>
              <a:rPr lang="en-US" dirty="0"/>
              <a:t> or </a:t>
            </a:r>
            <a:r>
              <a:rPr lang="en-US" b="1" dirty="0"/>
              <a:t>task</a:t>
            </a:r>
            <a:r>
              <a:rPr lang="en-US" dirty="0"/>
              <a:t> is an element of work normally found on the work breakdown structure (WBS) that has an expected duration, a cost, and resource requirements</a:t>
            </a:r>
          </a:p>
          <a:p>
            <a:pPr>
              <a:lnSpc>
                <a:spcPct val="80000"/>
              </a:lnSpc>
            </a:pPr>
            <a:r>
              <a:rPr lang="en-US" dirty="0"/>
              <a:t>Activity definition involves developing a more detailed WBS and supporting explanations to understand all the work to be done so you can develop realistic cost and duration estimates</a:t>
            </a:r>
          </a:p>
        </p:txBody>
      </p:sp>
      <p:sp>
        <p:nvSpPr>
          <p:cNvPr id="16386" name="Rectangle 2"/>
          <p:cNvSpPr>
            <a:spLocks noGrp="1" noChangeArrowheads="1"/>
          </p:cNvSpPr>
          <p:nvPr>
            <p:ph type="title"/>
          </p:nvPr>
        </p:nvSpPr>
        <p:spPr>
          <a:xfrm>
            <a:off x="381000" y="274638"/>
            <a:ext cx="8305800" cy="944562"/>
          </a:xfrm>
        </p:spPr>
        <p:txBody>
          <a:bodyPr/>
          <a:lstStyle/>
          <a:p>
            <a:r>
              <a:rPr lang="en-US" dirty="0"/>
              <a:t>2. Defining Activities</a:t>
            </a:r>
          </a:p>
        </p:txBody>
      </p:sp>
      <p:sp>
        <p:nvSpPr>
          <p:cNvPr id="6" name="Slide Number Placeholder 5"/>
          <p:cNvSpPr>
            <a:spLocks noGrp="1"/>
          </p:cNvSpPr>
          <p:nvPr>
            <p:ph type="sldNum" sz="quarter" idx="11"/>
          </p:nvPr>
        </p:nvSpPr>
        <p:spPr/>
        <p:txBody>
          <a:bodyPr/>
          <a:lstStyle/>
          <a:p>
            <a:pPr>
              <a:defRPr/>
            </a:pPr>
            <a:fld id="{E3990CB0-9CAD-47C6-98DA-F3FB6E96E082}"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p:txBody>
          <a:bodyPr/>
          <a:lstStyle/>
          <a:p>
            <a:r>
              <a:rPr lang="en-US" dirty="0"/>
              <a:t>An </a:t>
            </a:r>
            <a:r>
              <a:rPr lang="en-US" b="1" dirty="0"/>
              <a:t>activity list</a:t>
            </a:r>
            <a:r>
              <a:rPr lang="en-US" dirty="0"/>
              <a:t> is a tabulation of activities to be included on a project schedule that includes</a:t>
            </a:r>
          </a:p>
          <a:p>
            <a:pPr lvl="1"/>
            <a:r>
              <a:rPr lang="en-US" dirty="0"/>
              <a:t>the activity name</a:t>
            </a:r>
          </a:p>
          <a:p>
            <a:pPr lvl="1"/>
            <a:r>
              <a:rPr lang="en-US" dirty="0"/>
              <a:t>an activity identifier or number</a:t>
            </a:r>
          </a:p>
          <a:p>
            <a:pPr lvl="1"/>
            <a:r>
              <a:rPr lang="en-US" dirty="0"/>
              <a:t>a brief description of the activity</a:t>
            </a:r>
          </a:p>
          <a:p>
            <a:r>
              <a:rPr lang="en-US" b="1" dirty="0"/>
              <a:t>Activity attributes</a:t>
            </a:r>
            <a:r>
              <a:rPr lang="en-US" dirty="0"/>
              <a:t> provide more information such as predecessors, successors, logical relationships, leads and lags, resource requirements, constraints, imposed dates, and assumptions related to the activity</a:t>
            </a:r>
          </a:p>
          <a:p>
            <a:pPr lvl="1"/>
            <a:endParaRPr lang="en-US" dirty="0"/>
          </a:p>
        </p:txBody>
      </p:sp>
      <p:sp>
        <p:nvSpPr>
          <p:cNvPr id="17410" name="Rectangle 2"/>
          <p:cNvSpPr>
            <a:spLocks noGrp="1" noChangeArrowheads="1"/>
          </p:cNvSpPr>
          <p:nvPr>
            <p:ph type="title"/>
          </p:nvPr>
        </p:nvSpPr>
        <p:spPr>
          <a:xfrm>
            <a:off x="381000" y="274638"/>
            <a:ext cx="8305800" cy="868362"/>
          </a:xfrm>
        </p:spPr>
        <p:txBody>
          <a:bodyPr/>
          <a:lstStyle/>
          <a:p>
            <a:r>
              <a:rPr lang="en-US" dirty="0"/>
              <a:t>2.1Activity Lists and Attributes</a:t>
            </a:r>
          </a:p>
        </p:txBody>
      </p:sp>
      <p:sp>
        <p:nvSpPr>
          <p:cNvPr id="6" name="Slide Number Placeholder 5"/>
          <p:cNvSpPr>
            <a:spLocks noGrp="1"/>
          </p:cNvSpPr>
          <p:nvPr>
            <p:ph type="sldNum" sz="quarter" idx="11"/>
          </p:nvPr>
        </p:nvSpPr>
        <p:spPr/>
        <p:txBody>
          <a:bodyPr/>
          <a:lstStyle/>
          <a:p>
            <a:pPr>
              <a:defRPr/>
            </a:pPr>
            <a:fld id="{CAED0421-8ED8-4E0C-BFCB-4504FB076A03}"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p:txBody>
          <a:bodyPr/>
          <a:lstStyle/>
          <a:p>
            <a:pPr>
              <a:lnSpc>
                <a:spcPct val="90000"/>
              </a:lnSpc>
            </a:pPr>
            <a:r>
              <a:rPr lang="en-US" dirty="0"/>
              <a:t>A </a:t>
            </a:r>
            <a:r>
              <a:rPr lang="en-US" b="1" dirty="0"/>
              <a:t>milestone</a:t>
            </a:r>
            <a:r>
              <a:rPr lang="en-US" dirty="0"/>
              <a:t> is a significant event that normally has no duration</a:t>
            </a:r>
          </a:p>
          <a:p>
            <a:pPr>
              <a:lnSpc>
                <a:spcPct val="90000"/>
              </a:lnSpc>
            </a:pPr>
            <a:r>
              <a:rPr lang="en-US" dirty="0"/>
              <a:t>It often takes several activities and a lot of work to complete a milestone</a:t>
            </a:r>
          </a:p>
          <a:p>
            <a:pPr>
              <a:lnSpc>
                <a:spcPct val="90000"/>
              </a:lnSpc>
            </a:pPr>
            <a:r>
              <a:rPr lang="en-US" dirty="0"/>
              <a:t>They’re useful tools for setting schedule goals and monitoring progress</a:t>
            </a:r>
          </a:p>
          <a:p>
            <a:pPr>
              <a:lnSpc>
                <a:spcPct val="90000"/>
              </a:lnSpc>
            </a:pPr>
            <a:r>
              <a:rPr lang="en-US" dirty="0"/>
              <a:t>Examples include obtaining customer sign-off on key documents or completion of specific products</a:t>
            </a:r>
          </a:p>
          <a:p>
            <a:pPr>
              <a:lnSpc>
                <a:spcPct val="90000"/>
              </a:lnSpc>
            </a:pPr>
            <a:r>
              <a:rPr lang="en-US" b="0" i="0" dirty="0">
                <a:solidFill>
                  <a:srgbClr val="3F3F3F"/>
                </a:solidFill>
                <a:effectLst/>
                <a:latin typeface="Cordale"/>
              </a:rPr>
              <a:t>The goal of defining activities is to ensure that the project team completely understands all the work it must do as part of the project scope so they can start scheduling the work. </a:t>
            </a:r>
            <a:endParaRPr lang="en-US" dirty="0"/>
          </a:p>
          <a:p>
            <a:pPr>
              <a:lnSpc>
                <a:spcPct val="90000"/>
              </a:lnSpc>
            </a:pPr>
            <a:endParaRPr lang="en-US" dirty="0"/>
          </a:p>
        </p:txBody>
      </p:sp>
      <p:sp>
        <p:nvSpPr>
          <p:cNvPr id="18434" name="Rectangle 2"/>
          <p:cNvSpPr>
            <a:spLocks noGrp="1" noChangeArrowheads="1"/>
          </p:cNvSpPr>
          <p:nvPr>
            <p:ph type="title"/>
          </p:nvPr>
        </p:nvSpPr>
        <p:spPr/>
        <p:txBody>
          <a:bodyPr/>
          <a:lstStyle/>
          <a:p>
            <a:r>
              <a:rPr lang="en-US" dirty="0"/>
              <a:t>2.3 Milestones</a:t>
            </a:r>
          </a:p>
        </p:txBody>
      </p:sp>
      <p:sp>
        <p:nvSpPr>
          <p:cNvPr id="6" name="Slide Number Placeholder 5"/>
          <p:cNvSpPr>
            <a:spLocks noGrp="1"/>
          </p:cNvSpPr>
          <p:nvPr>
            <p:ph type="sldNum" sz="quarter" idx="11"/>
          </p:nvPr>
        </p:nvSpPr>
        <p:spPr/>
        <p:txBody>
          <a:bodyPr/>
          <a:lstStyle/>
          <a:p>
            <a:pPr>
              <a:defRPr/>
            </a:pPr>
            <a:fld id="{48412D1A-37A6-4734-A1C1-78275680573E}" type="slidenum">
              <a:rPr lang="en-US" smtClean="0"/>
              <a:pPr>
                <a:defRPr/>
              </a:pPr>
              <a:t>9</a:t>
            </a:fld>
            <a:endParaRPr lang="en-US" dirty="0"/>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1937</TotalTime>
  <Words>1954</Words>
  <Application>Microsoft Office PowerPoint</Application>
  <PresentationFormat>On-screen Show (4:3)</PresentationFormat>
  <Paragraphs>183</Paragraphs>
  <Slides>33</Slides>
  <Notes>4</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33</vt:i4>
      </vt:variant>
    </vt:vector>
  </HeadingPairs>
  <TitlesOfParts>
    <vt:vector size="45" baseType="lpstr">
      <vt:lpstr>Arial</vt:lpstr>
      <vt:lpstr>Arial Rounded MT Bold</vt:lpstr>
      <vt:lpstr>Calibri</vt:lpstr>
      <vt:lpstr>Cordale</vt:lpstr>
      <vt:lpstr>Lucida Sans Unicode</vt:lpstr>
      <vt:lpstr>Open-sans</vt:lpstr>
      <vt:lpstr>Times New Roman</vt:lpstr>
      <vt:lpstr>Verdana</vt:lpstr>
      <vt:lpstr>Wingdings 2</vt:lpstr>
      <vt:lpstr>Wingdings 3</vt:lpstr>
      <vt:lpstr>Custom Design</vt:lpstr>
      <vt:lpstr>Theme1</vt:lpstr>
      <vt:lpstr>Chapter 6: Project Time Management</vt:lpstr>
      <vt:lpstr>Importance of Project Schedules</vt:lpstr>
      <vt:lpstr>Individual Work Styles and Cultural Differences Cause Schedule Conflicts</vt:lpstr>
      <vt:lpstr>Project Time Management Processes</vt:lpstr>
      <vt:lpstr>Figure 6-1. Project Time Management Summary</vt:lpstr>
      <vt:lpstr>1.Planning Schedule Management</vt:lpstr>
      <vt:lpstr>2. Defining Activities</vt:lpstr>
      <vt:lpstr>2.1Activity Lists and Attributes</vt:lpstr>
      <vt:lpstr>2.3 Milestones</vt:lpstr>
      <vt:lpstr>3. Sequencing Activities</vt:lpstr>
      <vt:lpstr>3.1 Three types of Dependencies</vt:lpstr>
      <vt:lpstr>3.2 Network Diagrams</vt:lpstr>
      <vt:lpstr>Figure 6-2. Network Diagram for Project X</vt:lpstr>
      <vt:lpstr>3.2 Arrow Diagramming Method (ADM)</vt:lpstr>
      <vt:lpstr>4.Estimating Activity Resources</vt:lpstr>
      <vt:lpstr>5. Activity Duration Estimating</vt:lpstr>
      <vt:lpstr>5.1 Three-Point Estimates</vt:lpstr>
      <vt:lpstr>6.Developing the Schedule</vt:lpstr>
      <vt:lpstr>6.1 Gantt Charts</vt:lpstr>
      <vt:lpstr>Figure 6-6. Gantt Chart for Software Launch Project</vt:lpstr>
      <vt:lpstr>Adding Milestones to Gantt Charts</vt:lpstr>
      <vt:lpstr>6.2 tracking Gantt Chart</vt:lpstr>
      <vt:lpstr>Figure 6-7. Sample Tracking Gantt Chart</vt:lpstr>
      <vt:lpstr>6.3 Critical Path Method (CPM)</vt:lpstr>
      <vt:lpstr>6.3Calculating the Critical Path</vt:lpstr>
      <vt:lpstr>Figure 6-8.  Determining the Critical Path for Project X</vt:lpstr>
      <vt:lpstr>6.3More on the Critical Path</vt:lpstr>
      <vt:lpstr>6.4 Using the Critical Path to Shorten a Project Schedule</vt:lpstr>
      <vt:lpstr>6.5Importance of Updating Critical Path Data</vt:lpstr>
      <vt:lpstr>7. Controlling the Schedule</vt:lpstr>
      <vt:lpstr>Reality Checks on Scheduling</vt:lpstr>
      <vt:lpstr>Using Software to Assist in Time Management</vt:lpstr>
      <vt:lpstr>Chapter Summary</vt:lpstr>
    </vt:vector>
  </TitlesOfParts>
  <Company>Augsburg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Technology</dc:creator>
  <cp:lastModifiedBy>mbarrak</cp:lastModifiedBy>
  <cp:revision>169</cp:revision>
  <dcterms:created xsi:type="dcterms:W3CDTF">2001-07-05T23:10:12Z</dcterms:created>
  <dcterms:modified xsi:type="dcterms:W3CDTF">2021-10-02T15:59:42Z</dcterms:modified>
</cp:coreProperties>
</file>