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31" r:id="rId2"/>
  </p:sldMasterIdLst>
  <p:notesMasterIdLst>
    <p:notesMasterId r:id="rId41"/>
  </p:notesMasterIdLst>
  <p:handoutMasterIdLst>
    <p:handoutMasterId r:id="rId42"/>
  </p:handoutMasterIdLst>
  <p:sldIdLst>
    <p:sldId id="257" r:id="rId3"/>
    <p:sldId id="336" r:id="rId4"/>
    <p:sldId id="337" r:id="rId5"/>
    <p:sldId id="364" r:id="rId6"/>
    <p:sldId id="375" r:id="rId7"/>
    <p:sldId id="376" r:id="rId8"/>
    <p:sldId id="377" r:id="rId9"/>
    <p:sldId id="382" r:id="rId10"/>
    <p:sldId id="368" r:id="rId11"/>
    <p:sldId id="369" r:id="rId12"/>
    <p:sldId id="371" r:id="rId13"/>
    <p:sldId id="341" r:id="rId14"/>
    <p:sldId id="383" r:id="rId15"/>
    <p:sldId id="379" r:id="rId16"/>
    <p:sldId id="342" r:id="rId17"/>
    <p:sldId id="344" r:id="rId18"/>
    <p:sldId id="384" r:id="rId19"/>
    <p:sldId id="345" r:id="rId20"/>
    <p:sldId id="346" r:id="rId21"/>
    <p:sldId id="348" r:id="rId22"/>
    <p:sldId id="349" r:id="rId23"/>
    <p:sldId id="385" r:id="rId24"/>
    <p:sldId id="386" r:id="rId25"/>
    <p:sldId id="387" r:id="rId26"/>
    <p:sldId id="351" r:id="rId27"/>
    <p:sldId id="352" r:id="rId28"/>
    <p:sldId id="354" r:id="rId29"/>
    <p:sldId id="380" r:id="rId30"/>
    <p:sldId id="355" r:id="rId31"/>
    <p:sldId id="356" r:id="rId32"/>
    <p:sldId id="357" r:id="rId33"/>
    <p:sldId id="358" r:id="rId34"/>
    <p:sldId id="388" r:id="rId35"/>
    <p:sldId id="359" r:id="rId36"/>
    <p:sldId id="360" r:id="rId37"/>
    <p:sldId id="361" r:id="rId38"/>
    <p:sldId id="362" r:id="rId39"/>
    <p:sldId id="363" r:id="rId40"/>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1887" autoAdjust="0"/>
  </p:normalViewPr>
  <p:slideViewPr>
    <p:cSldViewPr>
      <p:cViewPr varScale="1">
        <p:scale>
          <a:sx n="79" d="100"/>
          <a:sy n="79" d="100"/>
        </p:scale>
        <p:origin x="1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52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C65B926E-4E70-4E7C-A492-D0CDF3C7E1CF}" type="slidenum">
              <a:rPr lang="en-US"/>
              <a:pPr>
                <a:defRPr/>
              </a:pPr>
              <a:t>‹#›</a:t>
            </a:fld>
            <a:endParaRPr lang="en-US" dirty="0"/>
          </a:p>
        </p:txBody>
      </p:sp>
    </p:spTree>
    <p:extLst>
      <p:ext uri="{BB962C8B-B14F-4D97-AF65-F5344CB8AC3E}">
        <p14:creationId xmlns:p14="http://schemas.microsoft.com/office/powerpoint/2010/main" val="3321804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dirty="0"/>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FB628D5B-A7C7-42E0-BFEE-8A6E6DE4D620}" type="slidenum">
              <a:rPr lang="en-US"/>
              <a:pPr>
                <a:defRPr/>
              </a:pPr>
              <a:t>‹#›</a:t>
            </a:fld>
            <a:endParaRPr lang="en-US" dirty="0"/>
          </a:p>
        </p:txBody>
      </p:sp>
    </p:spTree>
    <p:extLst>
      <p:ext uri="{BB962C8B-B14F-4D97-AF65-F5344CB8AC3E}">
        <p14:creationId xmlns:p14="http://schemas.microsoft.com/office/powerpoint/2010/main" val="21823003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dirty="0"/>
          </a:p>
        </p:txBody>
      </p:sp>
      <p:sp>
        <p:nvSpPr>
          <p:cNvPr id="45060" name="Slide Number Placeholder 3"/>
          <p:cNvSpPr>
            <a:spLocks noGrp="1"/>
          </p:cNvSpPr>
          <p:nvPr>
            <p:ph type="sldNum" sz="quarter" idx="5"/>
          </p:nvPr>
        </p:nvSpPr>
        <p:spPr>
          <a:noFill/>
        </p:spPr>
        <p:txBody>
          <a:bodyPr/>
          <a:lstStyle/>
          <a:p>
            <a:fld id="{135203A4-082A-4448-BDB0-5CDB74643CD1}" type="slidenum">
              <a:rPr lang="en-US" smtClean="0"/>
              <a:pPr/>
              <a:t>1</a:t>
            </a:fld>
            <a:endParaRPr lang="en-US" dirty="0"/>
          </a:p>
        </p:txBody>
      </p:sp>
    </p:spTree>
    <p:extLst>
      <p:ext uri="{BB962C8B-B14F-4D97-AF65-F5344CB8AC3E}">
        <p14:creationId xmlns:p14="http://schemas.microsoft.com/office/powerpoint/2010/main" val="2461972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BEED858-41DD-4669-ACD0-0FE909D2C42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D8AF82-58A6-4B0A-99BE-3E241868A7E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03D3F4-A0D0-405E-A767-F9A123F7238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Information Technology Project Management, Seventh Edition</a:t>
            </a:r>
            <a:endParaRPr lang="en-US" dirty="0"/>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5381041-9C54-49A7-A924-29D217AD23DC}"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2014</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rtlCol="0"/>
          <a:lstStyle/>
          <a:p>
            <a:r>
              <a:rPr lang="en-US"/>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676C0B31-47C3-49FD-8211-A1EA24F16913}"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dirty="0"/>
          </a:p>
        </p:txBody>
      </p:sp>
      <p:sp>
        <p:nvSpPr>
          <p:cNvPr id="7" name="Footer Placeholder 4"/>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8" name="Slide Number Placeholder 5"/>
          <p:cNvSpPr>
            <a:spLocks noGrp="1"/>
          </p:cNvSpPr>
          <p:nvPr>
            <p:ph type="sldNum" sz="quarter" idx="12"/>
          </p:nvPr>
        </p:nvSpPr>
        <p:spPr/>
        <p:txBody>
          <a:bodyPr/>
          <a:lstStyle>
            <a:lvl1pPr>
              <a:defRPr/>
            </a:lvl1pPr>
            <a:extLst/>
          </a:lstStyle>
          <a:p>
            <a:pPr>
              <a:defRPr/>
            </a:pPr>
            <a:fld id="{056DBD78-0C1C-4E39-B25C-2D86EF84190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F4B7A325-B10B-44F9-8D64-D11C845FEE90}"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US" dirty="0"/>
          </a:p>
        </p:txBody>
      </p:sp>
      <p:sp>
        <p:nvSpPr>
          <p:cNvPr id="8" name="Footer Placeholder 7"/>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9" name="Slide Number Placeholder 8"/>
          <p:cNvSpPr>
            <a:spLocks noGrp="1"/>
          </p:cNvSpPr>
          <p:nvPr>
            <p:ph type="sldNum" sz="quarter" idx="12"/>
          </p:nvPr>
        </p:nvSpPr>
        <p:spPr/>
        <p:txBody>
          <a:bodyPr/>
          <a:lstStyle>
            <a:lvl1pPr>
              <a:defRPr/>
            </a:lvl1pPr>
            <a:extLst/>
          </a:lstStyle>
          <a:p>
            <a:pPr>
              <a:defRPr/>
            </a:pPr>
            <a:fld id="{428A81CF-9A71-4B4A-A02C-DA98461234B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endParaRPr lang="en-US" dirty="0"/>
          </a:p>
        </p:txBody>
      </p:sp>
      <p:sp>
        <p:nvSpPr>
          <p:cNvPr id="4" name="Footer Placeholder 3"/>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2"/>
          </p:nvPr>
        </p:nvSpPr>
        <p:spPr/>
        <p:txBody>
          <a:bodyPr/>
          <a:lstStyle>
            <a:lvl1pPr>
              <a:defRPr/>
            </a:lvl1pPr>
            <a:extLst/>
          </a:lstStyle>
          <a:p>
            <a:pPr>
              <a:defRPr/>
            </a:pPr>
            <a:fld id="{07E326B0-0E99-4EB4-8F79-0134171EA74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dirty="0"/>
          </a:p>
        </p:txBody>
      </p:sp>
      <p:sp>
        <p:nvSpPr>
          <p:cNvPr id="3"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4" name="Slide Number Placeholder 17"/>
          <p:cNvSpPr>
            <a:spLocks noGrp="1"/>
          </p:cNvSpPr>
          <p:nvPr>
            <p:ph type="sldNum" sz="quarter" idx="12"/>
          </p:nvPr>
        </p:nvSpPr>
        <p:spPr/>
        <p:txBody>
          <a:bodyPr/>
          <a:lstStyle>
            <a:lvl1pPr>
              <a:defRPr/>
            </a:lvl1pPr>
          </a:lstStyle>
          <a:p>
            <a:pPr>
              <a:defRPr/>
            </a:pPr>
            <a:fld id="{15E64789-22BD-4B66-9BFC-904BA6707DB0}"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US" dirty="0"/>
          </a:p>
        </p:txBody>
      </p:sp>
      <p:sp>
        <p:nvSpPr>
          <p:cNvPr id="6" name="Footer Placeholder 5"/>
          <p:cNvSpPr>
            <a:spLocks noGrp="1"/>
          </p:cNvSpPr>
          <p:nvPr>
            <p:ph type="ftr" sz="quarter" idx="11"/>
          </p:nvPr>
        </p:nvSpPr>
        <p:spPr/>
        <p:txBody>
          <a:bodyPr/>
          <a:lstStyle>
            <a:lvl1pPr>
              <a:defRPr/>
            </a:lvl1pPr>
            <a:extLst/>
          </a:lstStyle>
          <a:p>
            <a:pPr>
              <a:defRPr/>
            </a:pPr>
            <a:r>
              <a:rPr lang="en-US"/>
              <a:t>Information Technology Project Management, Seventh Edition</a:t>
            </a: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420D16DA-79A3-43C0-A698-4D27A49B6CE6}"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D0B4DA7-581C-40A3-BCB4-1307A955BB7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a:t>Information Technology Project Management, Seventh Edition</a:t>
            </a:r>
            <a:endParaRPr lang="en-US" dirty="0"/>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14E0A1E-657D-490E-9262-79448EA4878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C5FA4337-D482-4795-909A-B265FCB8FB7E}"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dirty="0"/>
          </a:p>
        </p:txBody>
      </p:sp>
      <p:sp>
        <p:nvSpPr>
          <p:cNvPr id="5" name="Footer Placeholder 21"/>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DC3E4BF0-CDDD-45AA-8761-673D8D9691C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8358C7-1EB0-4EEF-A9D9-DA49F859DE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4E9A965-858B-487F-8735-1765BCABB59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704951A-0E7C-4F14-91E3-D33D5B465BB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F80014F-D774-4519-B844-A2F39E4FCBD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394E5C8-07BC-403D-807B-67B7EC92173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CCE72DE-727C-44FD-8C4B-6A992740AE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Information Technology Project Management, Seventh Edition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56261B2-E792-4CCC-9B27-651612F41BC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lnSpc>
                <a:spcPct val="90000"/>
              </a:lnSpc>
              <a:spcBef>
                <a:spcPct val="20000"/>
              </a:spcBef>
              <a:buFontTx/>
              <a:buChar char="•"/>
              <a:defRPr sz="1200">
                <a:solidFill>
                  <a:srgbClr val="898989"/>
                </a:solidFill>
                <a:latin typeface="Times New Roman" pitchFamily="18"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lnSpc>
                <a:spcPct val="90000"/>
              </a:lnSpc>
              <a:spcBef>
                <a:spcPct val="20000"/>
              </a:spcBef>
              <a:buFontTx/>
              <a:buChar char="•"/>
              <a:defRPr sz="1200">
                <a:solidFill>
                  <a:srgbClr val="898989"/>
                </a:solidFill>
                <a:latin typeface="Times New Roman" pitchFamily="18" charset="0"/>
              </a:defRPr>
            </a:lvl1pPr>
          </a:lstStyle>
          <a:p>
            <a:pPr>
              <a:defRPr/>
            </a:pPr>
            <a:r>
              <a:rPr lang="en-US"/>
              <a:t>Information Technology Project Management, Seventh Edition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Tx/>
              <a:buChar char="•"/>
              <a:defRPr sz="1200">
                <a:solidFill>
                  <a:schemeClr val="tx1">
                    <a:tint val="75000"/>
                  </a:schemeClr>
                </a:solidFill>
                <a:latin typeface="Times New Roman" pitchFamily="18" charset="0"/>
              </a:defRPr>
            </a:lvl1pPr>
          </a:lstStyle>
          <a:p>
            <a:pPr>
              <a:defRPr/>
            </a:pPr>
            <a:fld id="{D3329071-3EF5-4489-AD01-960B23CCFC6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a:t>Information Technology Project Management, Seventh Edition</a:t>
            </a: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3329071-3EF5-4489-AD01-960B23CCFC6D}"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295400"/>
            <a:ext cx="83058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5:</a:t>
            </a:r>
            <a:br>
              <a:rPr>
                <a:effectLst>
                  <a:outerShdw blurRad="38100" dist="38100" dir="2700000" algn="tl">
                    <a:srgbClr val="FFFFFF"/>
                  </a:outerShdw>
                </a:effectLst>
                <a:latin typeface="Arial Rounded MT Bold" pitchFamily="34" charset="0"/>
              </a:rPr>
            </a:br>
            <a:r>
              <a:rPr>
                <a:effectLst>
                  <a:outerShdw blurRad="38100" dist="38100" dir="2700000" algn="tl">
                    <a:srgbClr val="FFFFFF"/>
                  </a:outerShdw>
                </a:effectLst>
                <a:latin typeface="Arial Rounded MT Bold" pitchFamily="34" charset="0"/>
              </a:rPr>
              <a:t>Project Scope Management</a:t>
            </a: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Management, Seventh Edition</a:t>
            </a: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a:t>Note: See the text itself for full citations.</a:t>
            </a:r>
          </a:p>
        </p:txBody>
      </p:sp>
      <p:pic>
        <p:nvPicPr>
          <p:cNvPr id="8" name="Picture 5" descr="Information Technology Project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839200" cy="4525962"/>
          </a:xfrm>
        </p:spPr>
        <p:txBody>
          <a:bodyPr/>
          <a:lstStyle/>
          <a:p>
            <a:r>
              <a:rPr lang="en-US" dirty="0"/>
              <a:t>Interviewing </a:t>
            </a:r>
          </a:p>
          <a:p>
            <a:r>
              <a:rPr lang="en-US" dirty="0"/>
              <a:t>Focus groups and facilitated workshops</a:t>
            </a:r>
          </a:p>
          <a:p>
            <a:r>
              <a:rPr lang="en-US" dirty="0"/>
              <a:t>Using group creativity and decision-making techniques</a:t>
            </a:r>
          </a:p>
          <a:p>
            <a:r>
              <a:rPr lang="en-US" dirty="0"/>
              <a:t>Questionnaires and surveys </a:t>
            </a:r>
          </a:p>
          <a:p>
            <a:r>
              <a:rPr lang="en-US" dirty="0"/>
              <a:t>Observation </a:t>
            </a:r>
          </a:p>
          <a:p>
            <a:r>
              <a:rPr lang="en-US" dirty="0"/>
              <a:t>Prototyping </a:t>
            </a:r>
          </a:p>
          <a:p>
            <a:r>
              <a:rPr lang="en-US" b="1" dirty="0"/>
              <a:t>Benchmarking</a:t>
            </a:r>
            <a:r>
              <a:rPr lang="en-US" dirty="0"/>
              <a:t>, or generating ideas by comparing specific project practices or product characteristics to those of other projects or products inside or outside the performing organization, can also be used to collect requirements</a:t>
            </a:r>
          </a:p>
          <a:p>
            <a:endParaRPr lang="en-US" dirty="0"/>
          </a:p>
        </p:txBody>
      </p:sp>
      <p:sp>
        <p:nvSpPr>
          <p:cNvPr id="3" name="Title 2"/>
          <p:cNvSpPr>
            <a:spLocks noGrp="1"/>
          </p:cNvSpPr>
          <p:nvPr>
            <p:ph type="title"/>
          </p:nvPr>
        </p:nvSpPr>
        <p:spPr>
          <a:xfrm>
            <a:off x="304800" y="0"/>
            <a:ext cx="8686800" cy="1143000"/>
          </a:xfrm>
        </p:spPr>
        <p:txBody>
          <a:bodyPr>
            <a:normAutofit fontScale="90000"/>
          </a:bodyPr>
          <a:lstStyle/>
          <a:p>
            <a:r>
              <a:rPr lang="en-US" dirty="0"/>
              <a:t>2.1Methods for Collecting Requirements</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525962"/>
          </a:xfrm>
        </p:spPr>
        <p:txBody>
          <a:bodyPr/>
          <a:lstStyle/>
          <a:p>
            <a:r>
              <a:rPr lang="en-US" sz="2400" dirty="0"/>
              <a:t>A </a:t>
            </a:r>
            <a:r>
              <a:rPr lang="en-US" sz="2400" b="1" dirty="0"/>
              <a:t>requirements traceability matrix (RTM) </a:t>
            </a:r>
            <a:r>
              <a:rPr lang="en-US" sz="2400" dirty="0"/>
              <a:t>is a table that lists requirements, various attributes of each requirement, and the status of the requirements to ensure that all requirements are addressed</a:t>
            </a:r>
          </a:p>
          <a:p>
            <a:r>
              <a:rPr lang="en-US" sz="2400" dirty="0"/>
              <a:t>Table 5-1. Sample entry in an RTM</a:t>
            </a:r>
          </a:p>
          <a:p>
            <a:pPr lvl="1"/>
            <a:endParaRPr lang="en-US" dirty="0"/>
          </a:p>
          <a:p>
            <a:endParaRPr lang="en-US" dirty="0"/>
          </a:p>
        </p:txBody>
      </p:sp>
      <p:sp>
        <p:nvSpPr>
          <p:cNvPr id="3" name="Title 2"/>
          <p:cNvSpPr>
            <a:spLocks noGrp="1"/>
          </p:cNvSpPr>
          <p:nvPr>
            <p:ph type="title"/>
          </p:nvPr>
        </p:nvSpPr>
        <p:spPr>
          <a:xfrm>
            <a:off x="457200" y="0"/>
            <a:ext cx="8229600" cy="1143000"/>
          </a:xfrm>
        </p:spPr>
        <p:txBody>
          <a:bodyPr>
            <a:normAutofit fontScale="90000"/>
          </a:bodyPr>
          <a:lstStyle/>
          <a:p>
            <a:r>
              <a:rPr lang="en-US" dirty="0"/>
              <a:t>2.2Requirements Traceability Matrix</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11</a:t>
            </a:fld>
            <a:endParaRPr lang="en-US" dirty="0"/>
          </a:p>
        </p:txBody>
      </p:sp>
      <p:pic>
        <p:nvPicPr>
          <p:cNvPr id="6" name="Picture 2"/>
          <p:cNvPicPr>
            <a:picLocks noChangeAspect="1" noChangeArrowheads="1"/>
          </p:cNvPicPr>
          <p:nvPr/>
        </p:nvPicPr>
        <p:blipFill>
          <a:blip r:embed="rId2"/>
          <a:srcRect l="17500" t="39000" r="23125" b="40000"/>
          <a:stretch>
            <a:fillRect/>
          </a:stretch>
        </p:blipFill>
        <p:spPr bwMode="auto">
          <a:xfrm>
            <a:off x="285747" y="3200400"/>
            <a:ext cx="8617857" cy="1905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52400" y="1447800"/>
            <a:ext cx="8686800" cy="4343400"/>
          </a:xfrm>
        </p:spPr>
        <p:txBody>
          <a:bodyPr/>
          <a:lstStyle/>
          <a:p>
            <a:r>
              <a:rPr lang="en-US" b="1" dirty="0"/>
              <a:t>Project scope statements </a:t>
            </a:r>
            <a:r>
              <a:rPr lang="en-US" dirty="0"/>
              <a:t>should include at least a </a:t>
            </a:r>
            <a:r>
              <a:rPr lang="en-US" dirty="0">
                <a:solidFill>
                  <a:srgbClr val="FF0000"/>
                </a:solidFill>
              </a:rPr>
              <a:t>product scope description, product user acceptance criteria, and detailed information on all project deliverables</a:t>
            </a:r>
            <a:r>
              <a:rPr lang="en-US" dirty="0"/>
              <a:t>. It is also helpful to document other scope-related information, such as the project boundaries, constraints, and assumptions. The project scope statement should also reference supporting documents, such as product specifications </a:t>
            </a:r>
          </a:p>
          <a:p>
            <a:r>
              <a:rPr lang="en-US" dirty="0"/>
              <a:t>As time progresses, the scope of a project should become more clear and specific</a:t>
            </a:r>
          </a:p>
        </p:txBody>
      </p:sp>
      <p:sp>
        <p:nvSpPr>
          <p:cNvPr id="18434" name="Rectangle 2"/>
          <p:cNvSpPr>
            <a:spLocks noGrp="1" noChangeArrowheads="1"/>
          </p:cNvSpPr>
          <p:nvPr>
            <p:ph type="title"/>
          </p:nvPr>
        </p:nvSpPr>
        <p:spPr>
          <a:xfrm>
            <a:off x="533400" y="152400"/>
            <a:ext cx="8610600" cy="1311275"/>
          </a:xfrm>
        </p:spPr>
        <p:txBody>
          <a:bodyPr>
            <a:normAutofit/>
          </a:bodyPr>
          <a:lstStyle/>
          <a:p>
            <a:r>
              <a:rPr lang="en-US" dirty="0"/>
              <a:t>3. Defining Scope</a:t>
            </a:r>
          </a:p>
        </p:txBody>
      </p:sp>
      <p:sp>
        <p:nvSpPr>
          <p:cNvPr id="18436"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F1335457-D0D4-42C9-897C-5B0BA910BCFA}"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56C3DB-8701-4B11-8C08-49D8FD6BDA8E}"/>
              </a:ext>
            </a:extLst>
          </p:cNvPr>
          <p:cNvSpPr>
            <a:spLocks noGrp="1"/>
          </p:cNvSpPr>
          <p:nvPr>
            <p:ph idx="1"/>
          </p:nvPr>
        </p:nvSpPr>
        <p:spPr/>
        <p:txBody>
          <a:bodyPr/>
          <a:lstStyle/>
          <a:p>
            <a:r>
              <a:rPr lang="en-US" b="0" i="0" dirty="0">
                <a:solidFill>
                  <a:srgbClr val="3F3F3F"/>
                </a:solidFill>
                <a:effectLst/>
                <a:latin typeface="Cordale"/>
              </a:rPr>
              <a:t>Many IT projects require detailed functional and design specifications for developing software, which also should be referenced in the detailed scope statement.</a:t>
            </a:r>
          </a:p>
          <a:p>
            <a:r>
              <a:rPr lang="en-US" b="0" i="0" dirty="0">
                <a:solidFill>
                  <a:srgbClr val="3F3F3F"/>
                </a:solidFill>
                <a:effectLst/>
                <a:latin typeface="Cordale"/>
              </a:rPr>
              <a:t>An up-to-date project scope statement is an important document for developing and confirming a common understanding of the project scope.</a:t>
            </a:r>
            <a:endParaRPr lang="en-US" dirty="0"/>
          </a:p>
        </p:txBody>
      </p:sp>
      <p:sp>
        <p:nvSpPr>
          <p:cNvPr id="3" name="Title 2">
            <a:extLst>
              <a:ext uri="{FF2B5EF4-FFF2-40B4-BE49-F238E27FC236}">
                <a16:creationId xmlns:a16="http://schemas.microsoft.com/office/drawing/2014/main" id="{184B6F30-DFEA-4D03-88E8-94B03772EE71}"/>
              </a:ext>
            </a:extLst>
          </p:cNvPr>
          <p:cNvSpPr>
            <a:spLocks noGrp="1"/>
          </p:cNvSpPr>
          <p:nvPr>
            <p:ph type="title"/>
          </p:nvPr>
        </p:nvSpPr>
        <p:spPr/>
        <p:txBody>
          <a:bodyPr/>
          <a:lstStyle/>
          <a:p>
            <a:r>
              <a:rPr lang="en-US" dirty="0"/>
              <a:t>3.1 Defining Scope</a:t>
            </a:r>
          </a:p>
        </p:txBody>
      </p:sp>
      <p:sp>
        <p:nvSpPr>
          <p:cNvPr id="4" name="Footer Placeholder 3">
            <a:extLst>
              <a:ext uri="{FF2B5EF4-FFF2-40B4-BE49-F238E27FC236}">
                <a16:creationId xmlns:a16="http://schemas.microsoft.com/office/drawing/2014/main" id="{6B11D95E-3FEF-4941-8FA4-502E434404B8}"/>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D723A036-6D9B-4DC4-A49D-DB9ECFE53F09}"/>
              </a:ext>
            </a:extLst>
          </p:cNvPr>
          <p:cNvSpPr>
            <a:spLocks noGrp="1"/>
          </p:cNvSpPr>
          <p:nvPr>
            <p:ph type="sldNum" sz="quarter" idx="11"/>
          </p:nvPr>
        </p:nvSpPr>
        <p:spPr/>
        <p:txBody>
          <a:bodyPr/>
          <a:lstStyle/>
          <a:p>
            <a:pPr>
              <a:defRPr/>
            </a:pPr>
            <a:fld id="{676C0B31-47C3-49FD-8211-A1EA24F16913}" type="slidenum">
              <a:rPr lang="en-US" smtClean="0"/>
              <a:pPr>
                <a:defRPr/>
              </a:pPr>
              <a:t>13</a:t>
            </a:fld>
            <a:endParaRPr lang="en-US" dirty="0"/>
          </a:p>
        </p:txBody>
      </p:sp>
    </p:spTree>
    <p:extLst>
      <p:ext uri="{BB962C8B-B14F-4D97-AF65-F5344CB8AC3E}">
        <p14:creationId xmlns:p14="http://schemas.microsoft.com/office/powerpoint/2010/main" val="163143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lang="en-US" dirty="0"/>
              <a:t>Table 5-2. Sample Project Charter (partial)</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14</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4" y="1219200"/>
            <a:ext cx="7692671" cy="5257800"/>
          </a:xfrm>
          <a:prstGeom prst="rect">
            <a:avLst/>
          </a:prstGeom>
        </p:spPr>
      </p:pic>
    </p:spTree>
    <p:extLst>
      <p:ext uri="{BB962C8B-B14F-4D97-AF65-F5344CB8AC3E}">
        <p14:creationId xmlns:p14="http://schemas.microsoft.com/office/powerpoint/2010/main" val="1797044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0" y="0"/>
            <a:ext cx="9144000" cy="1143000"/>
          </a:xfrm>
        </p:spPr>
        <p:txBody>
          <a:bodyPr>
            <a:normAutofit/>
          </a:bodyPr>
          <a:lstStyle/>
          <a:p>
            <a:r>
              <a:rPr lang="en-US" sz="3600" dirty="0"/>
              <a:t>Table 5-3: Further Defining Project Scope</a:t>
            </a:r>
          </a:p>
        </p:txBody>
      </p:sp>
      <p:sp>
        <p:nvSpPr>
          <p:cNvPr id="19459"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buFontTx/>
              <a:buNone/>
              <a:defRPr/>
            </a:pPr>
            <a:fld id="{5408CF9A-C8EF-404E-A6D1-AAA46EE490CD}" type="slidenum">
              <a:rPr lang="en-US" smtClean="0"/>
              <a:pPr>
                <a:buFontTx/>
                <a:buNone/>
                <a:defRPr/>
              </a:pPr>
              <a:t>15</a:t>
            </a:fld>
            <a:endParaRPr lang="en-US" dirty="0"/>
          </a:p>
        </p:txBody>
      </p:sp>
      <p:pic>
        <p:nvPicPr>
          <p:cNvPr id="2050" name="Picture 2"/>
          <p:cNvPicPr>
            <a:picLocks noChangeAspect="1" noChangeArrowheads="1"/>
          </p:cNvPicPr>
          <p:nvPr/>
        </p:nvPicPr>
        <p:blipFill>
          <a:blip r:embed="rId2"/>
          <a:srcRect l="17500" t="37000" r="22500" b="17000"/>
          <a:stretch>
            <a:fillRect/>
          </a:stretch>
        </p:blipFill>
        <p:spPr bwMode="auto">
          <a:xfrm>
            <a:off x="304800" y="1371600"/>
            <a:ext cx="8428383" cy="4038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8100" y="1219200"/>
            <a:ext cx="9144000" cy="4525962"/>
          </a:xfrm>
        </p:spPr>
        <p:txBody>
          <a:bodyPr/>
          <a:lstStyle/>
          <a:p>
            <a:r>
              <a:rPr lang="en-US" dirty="0"/>
              <a:t>A </a:t>
            </a:r>
            <a:r>
              <a:rPr lang="en-US" b="1" dirty="0"/>
              <a:t>WBS</a:t>
            </a:r>
            <a:r>
              <a:rPr lang="en-US" dirty="0"/>
              <a:t> is a deliverable-oriented grouping of the work involved in a project that defines the total scope of the project</a:t>
            </a:r>
          </a:p>
          <a:p>
            <a:r>
              <a:rPr lang="en-US" dirty="0"/>
              <a:t>WBS is a foundation document that provides the basis for planning and managing project schedules, costs, resources, and changes</a:t>
            </a:r>
          </a:p>
          <a:p>
            <a:r>
              <a:rPr lang="en-US" b="1" dirty="0"/>
              <a:t>Decomposition</a:t>
            </a:r>
            <a:r>
              <a:rPr lang="en-US" dirty="0"/>
              <a:t> is subdividing project deliverables into smaller pieces</a:t>
            </a:r>
          </a:p>
          <a:p>
            <a:r>
              <a:rPr lang="en-US" dirty="0"/>
              <a:t>A </a:t>
            </a:r>
            <a:r>
              <a:rPr lang="en-US" b="1" dirty="0"/>
              <a:t>work package </a:t>
            </a:r>
            <a:r>
              <a:rPr lang="en-US" dirty="0"/>
              <a:t>is a task at the lowest level of the WBS</a:t>
            </a:r>
          </a:p>
          <a:p>
            <a:r>
              <a:rPr lang="en-US" dirty="0"/>
              <a:t>The </a:t>
            </a:r>
            <a:r>
              <a:rPr lang="en-US" b="1" dirty="0"/>
              <a:t>scope baseline </a:t>
            </a:r>
            <a:r>
              <a:rPr lang="en-US" dirty="0"/>
              <a:t>includes the approved project scope statement and its associated WBS and WBS dictionary</a:t>
            </a:r>
          </a:p>
        </p:txBody>
      </p:sp>
      <p:sp>
        <p:nvSpPr>
          <p:cNvPr id="21506" name="Rectangle 2"/>
          <p:cNvSpPr>
            <a:spLocks noGrp="1" noChangeArrowheads="1"/>
          </p:cNvSpPr>
          <p:nvPr>
            <p:ph type="title"/>
          </p:nvPr>
        </p:nvSpPr>
        <p:spPr>
          <a:xfrm>
            <a:off x="457200" y="0"/>
            <a:ext cx="8229600" cy="1143000"/>
          </a:xfrm>
        </p:spPr>
        <p:txBody>
          <a:bodyPr>
            <a:normAutofit fontScale="90000"/>
          </a:bodyPr>
          <a:lstStyle/>
          <a:p>
            <a:r>
              <a:rPr lang="en-US" dirty="0"/>
              <a:t>4. Creating the Work Breakdown Structure (WBS)</a:t>
            </a:r>
          </a:p>
        </p:txBody>
      </p:sp>
      <p:sp>
        <p:nvSpPr>
          <p:cNvPr id="21508"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4842C04C-78A8-47E1-9358-C2595DF744E9}"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53369D-297D-4777-8E0B-D9B6C35E1C75}"/>
              </a:ext>
            </a:extLst>
          </p:cNvPr>
          <p:cNvSpPr>
            <a:spLocks noGrp="1"/>
          </p:cNvSpPr>
          <p:nvPr>
            <p:ph idx="1"/>
          </p:nvPr>
        </p:nvSpPr>
        <p:spPr/>
        <p:txBody>
          <a:bodyPr/>
          <a:lstStyle/>
          <a:p>
            <a:r>
              <a:rPr lang="en-US" sz="2800" dirty="0">
                <a:solidFill>
                  <a:schemeClr val="accent4">
                    <a:lumMod val="75000"/>
                  </a:schemeClr>
                </a:solidFill>
                <a:effectLst/>
              </a:rPr>
              <a:t>Types of Organizing WBS:</a:t>
            </a:r>
            <a:br>
              <a:rPr lang="en-US" sz="2800" dirty="0">
                <a:effectLst/>
              </a:rPr>
            </a:br>
            <a:br>
              <a:rPr lang="en-US" sz="2800" dirty="0">
                <a:effectLst/>
              </a:rPr>
            </a:br>
            <a:r>
              <a:rPr lang="en-US" sz="2800" dirty="0">
                <a:effectLst/>
              </a:rPr>
              <a:t>By </a:t>
            </a:r>
            <a:r>
              <a:rPr lang="en-US" sz="2800" dirty="0">
                <a:solidFill>
                  <a:srgbClr val="C00000"/>
                </a:solidFill>
                <a:effectLst/>
              </a:rPr>
              <a:t>Product</a:t>
            </a:r>
            <a:br>
              <a:rPr lang="en-US" sz="2800" dirty="0">
                <a:effectLst/>
              </a:rPr>
            </a:br>
            <a:r>
              <a:rPr lang="en-US" sz="2800" dirty="0">
                <a:effectLst/>
              </a:rPr>
              <a:t>By </a:t>
            </a:r>
            <a:r>
              <a:rPr lang="en-US" sz="2800" dirty="0">
                <a:solidFill>
                  <a:srgbClr val="00B050"/>
                </a:solidFill>
                <a:effectLst/>
              </a:rPr>
              <a:t>Phase(Level)</a:t>
            </a:r>
            <a:br>
              <a:rPr lang="en-US" sz="2800" dirty="0">
                <a:effectLst/>
              </a:rPr>
            </a:br>
            <a:r>
              <a:rPr lang="en-US" sz="2800" dirty="0">
                <a:effectLst/>
              </a:rPr>
              <a:t>By </a:t>
            </a:r>
            <a:r>
              <a:rPr lang="en-US" sz="2800" dirty="0">
                <a:solidFill>
                  <a:srgbClr val="0070C0"/>
                </a:solidFill>
                <a:effectLst/>
              </a:rPr>
              <a:t>Project Management Process Groups</a:t>
            </a:r>
            <a:endParaRPr lang="en-US" dirty="0"/>
          </a:p>
        </p:txBody>
      </p:sp>
      <p:sp>
        <p:nvSpPr>
          <p:cNvPr id="3" name="Title 2">
            <a:extLst>
              <a:ext uri="{FF2B5EF4-FFF2-40B4-BE49-F238E27FC236}">
                <a16:creationId xmlns:a16="http://schemas.microsoft.com/office/drawing/2014/main" id="{E248700C-2B94-41F3-BA10-FAF2981C3A5A}"/>
              </a:ext>
            </a:extLst>
          </p:cNvPr>
          <p:cNvSpPr>
            <a:spLocks noGrp="1"/>
          </p:cNvSpPr>
          <p:nvPr>
            <p:ph type="title"/>
          </p:nvPr>
        </p:nvSpPr>
        <p:spPr>
          <a:xfrm>
            <a:off x="357154" y="279400"/>
            <a:ext cx="8229600" cy="1143000"/>
          </a:xfrm>
        </p:spPr>
        <p:txBody>
          <a:bodyPr>
            <a:normAutofit fontScale="90000"/>
          </a:bodyPr>
          <a:lstStyle/>
          <a:p>
            <a:r>
              <a:rPr lang="en-US" dirty="0"/>
              <a:t>4.1 Creating the Work Breakdown Structure (WBS)</a:t>
            </a:r>
          </a:p>
        </p:txBody>
      </p:sp>
      <p:sp>
        <p:nvSpPr>
          <p:cNvPr id="4" name="Footer Placeholder 3">
            <a:extLst>
              <a:ext uri="{FF2B5EF4-FFF2-40B4-BE49-F238E27FC236}">
                <a16:creationId xmlns:a16="http://schemas.microsoft.com/office/drawing/2014/main" id="{623204B2-85DF-4E29-912D-1536F0FB879F}"/>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1EDEBDCD-B8C3-43AA-AFDF-A6669EFE93D0}"/>
              </a:ext>
            </a:extLst>
          </p:cNvPr>
          <p:cNvSpPr>
            <a:spLocks noGrp="1"/>
          </p:cNvSpPr>
          <p:nvPr>
            <p:ph type="sldNum" sz="quarter" idx="11"/>
          </p:nvPr>
        </p:nvSpPr>
        <p:spPr/>
        <p:txBody>
          <a:bodyPr/>
          <a:lstStyle/>
          <a:p>
            <a:pPr>
              <a:defRPr/>
            </a:pPr>
            <a:fld id="{676C0B31-47C3-49FD-8211-A1EA24F16913}" type="slidenum">
              <a:rPr lang="en-US" smtClean="0"/>
              <a:pPr>
                <a:defRPr/>
              </a:pPr>
              <a:t>17</a:t>
            </a:fld>
            <a:endParaRPr lang="en-US" dirty="0"/>
          </a:p>
        </p:txBody>
      </p:sp>
    </p:spTree>
    <p:extLst>
      <p:ext uri="{BB962C8B-B14F-4D97-AF65-F5344CB8AC3E}">
        <p14:creationId xmlns:p14="http://schemas.microsoft.com/office/powerpoint/2010/main" val="3246094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dirty="0"/>
              <a:t>Figure 5-3. Sample Intranet WBS</a:t>
            </a:r>
            <a:br>
              <a:rPr lang="en-US" dirty="0"/>
            </a:br>
            <a:r>
              <a:rPr lang="en-US" dirty="0"/>
              <a:t>Organized by Product </a:t>
            </a:r>
          </a:p>
        </p:txBody>
      </p:sp>
      <p:sp>
        <p:nvSpPr>
          <p:cNvPr id="22532"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buFontTx/>
              <a:buNone/>
              <a:defRPr/>
            </a:pPr>
            <a:fld id="{72ACE893-EA2F-459E-9FB0-1B7C6C3FEF79}" type="slidenum">
              <a:rPr lang="en-US" smtClean="0"/>
              <a:pPr>
                <a:buFontTx/>
                <a:buNone/>
                <a:defRPr/>
              </a:pPr>
              <a:t>18</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2600"/>
            <a:ext cx="8793283" cy="33703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8534400" cy="1143000"/>
          </a:xfrm>
        </p:spPr>
        <p:txBody>
          <a:bodyPr>
            <a:normAutofit fontScale="90000"/>
          </a:bodyPr>
          <a:lstStyle/>
          <a:p>
            <a:r>
              <a:rPr lang="en-US" dirty="0"/>
              <a:t>Figure 5-4. Sample Intranet WBS</a:t>
            </a:r>
            <a:br>
              <a:rPr lang="en-US" dirty="0"/>
            </a:br>
            <a:r>
              <a:rPr lang="en-US" dirty="0"/>
              <a:t>Organized by Phase</a:t>
            </a:r>
          </a:p>
        </p:txBody>
      </p:sp>
      <p:sp>
        <p:nvSpPr>
          <p:cNvPr id="23556"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buFontTx/>
              <a:buNone/>
              <a:defRPr/>
            </a:pPr>
            <a:fld id="{4DCEA2F6-9510-4648-BF26-FB2B9CF1D7D0}" type="slidenum">
              <a:rPr lang="en-US" smtClean="0"/>
              <a:pPr>
                <a:buFontTx/>
                <a:buNone/>
                <a:defRPr/>
              </a:pPr>
              <a:t>19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248834"/>
            <a:ext cx="5343415" cy="53805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228600" y="1066800"/>
            <a:ext cx="8415338" cy="5334000"/>
          </a:xfrm>
        </p:spPr>
        <p:txBody>
          <a:bodyPr/>
          <a:lstStyle/>
          <a:p>
            <a:r>
              <a:rPr lang="en-US" b="1" dirty="0">
                <a:solidFill>
                  <a:srgbClr val="FF0000"/>
                </a:solidFill>
              </a:rPr>
              <a:t>Scope</a:t>
            </a:r>
            <a:r>
              <a:rPr lang="en-US" dirty="0">
                <a:solidFill>
                  <a:srgbClr val="FF0000"/>
                </a:solidFill>
              </a:rPr>
              <a:t> </a:t>
            </a:r>
            <a:r>
              <a:rPr lang="en-US" dirty="0"/>
              <a:t>refers to </a:t>
            </a:r>
            <a:r>
              <a:rPr lang="en-US" i="1" dirty="0"/>
              <a:t>all</a:t>
            </a:r>
            <a:r>
              <a:rPr lang="en-US" dirty="0"/>
              <a:t> the work involved in creating the products of the project and the processes used to create them</a:t>
            </a:r>
          </a:p>
          <a:p>
            <a:r>
              <a:rPr lang="en-US" dirty="0"/>
              <a:t> A </a:t>
            </a:r>
            <a:r>
              <a:rPr lang="en-US" b="1" dirty="0">
                <a:solidFill>
                  <a:srgbClr val="FF0000"/>
                </a:solidFill>
              </a:rPr>
              <a:t>deliverable</a:t>
            </a:r>
            <a:r>
              <a:rPr lang="en-US" dirty="0">
                <a:solidFill>
                  <a:srgbClr val="FF0000"/>
                </a:solidFill>
              </a:rPr>
              <a:t> </a:t>
            </a:r>
            <a:r>
              <a:rPr lang="en-US" dirty="0"/>
              <a:t>is a product produced as part of a project, such as hardware or software, planning documents, or meeting minutes</a:t>
            </a:r>
          </a:p>
          <a:p>
            <a:r>
              <a:rPr lang="en-US" dirty="0">
                <a:solidFill>
                  <a:srgbClr val="FF0000"/>
                </a:solidFill>
              </a:rPr>
              <a:t>Project scope management </a:t>
            </a:r>
            <a:r>
              <a:rPr lang="en-US" dirty="0"/>
              <a:t>includes the processes involved in defining and controlling what is or is not included in a project</a:t>
            </a:r>
          </a:p>
        </p:txBody>
      </p:sp>
      <p:sp>
        <p:nvSpPr>
          <p:cNvPr id="11266" name="Rectangle 2"/>
          <p:cNvSpPr>
            <a:spLocks noGrp="1" noChangeArrowheads="1"/>
          </p:cNvSpPr>
          <p:nvPr>
            <p:ph type="title"/>
          </p:nvPr>
        </p:nvSpPr>
        <p:spPr>
          <a:xfrm>
            <a:off x="457200" y="0"/>
            <a:ext cx="8686800" cy="914400"/>
          </a:xfrm>
        </p:spPr>
        <p:txBody>
          <a:bodyPr>
            <a:normAutofit fontScale="90000"/>
          </a:bodyPr>
          <a:lstStyle/>
          <a:p>
            <a:r>
              <a:rPr lang="en-US" dirty="0"/>
              <a:t>What is Project Scope Management?</a:t>
            </a:r>
          </a:p>
        </p:txBody>
      </p:sp>
      <p:sp>
        <p:nvSpPr>
          <p:cNvPr id="11268"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B025C1AB-8807-4B29-B4CC-E824C132B47E}"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0"/>
            <a:ext cx="8229600" cy="1143000"/>
          </a:xfrm>
        </p:spPr>
        <p:txBody>
          <a:bodyPr>
            <a:normAutofit fontScale="90000"/>
          </a:bodyPr>
          <a:lstStyle/>
          <a:p>
            <a:r>
              <a:rPr lang="en-US" sz="3600" dirty="0"/>
              <a:t>Figure 5-5. Intranet WBS and Gantt Chart in Microsoft Project</a:t>
            </a:r>
            <a:endParaRPr lang="en-US" dirty="0"/>
          </a:p>
        </p:txBody>
      </p:sp>
      <p:sp>
        <p:nvSpPr>
          <p:cNvPr id="25604" name="Footer Placeholder 7"/>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9" name="Slide Number Placeholder 8"/>
          <p:cNvSpPr>
            <a:spLocks noGrp="1"/>
          </p:cNvSpPr>
          <p:nvPr>
            <p:ph type="sldNum" sz="quarter" idx="11"/>
          </p:nvPr>
        </p:nvSpPr>
        <p:spPr/>
        <p:txBody>
          <a:bodyPr/>
          <a:lstStyle/>
          <a:p>
            <a:pPr>
              <a:buFontTx/>
              <a:buNone/>
              <a:defRPr/>
            </a:pPr>
            <a:fld id="{809ADCBE-97A5-4BA6-AFB0-CF093DB72B93}" type="slidenum">
              <a:rPr lang="en-US" smtClean="0"/>
              <a:pPr>
                <a:buFontTx/>
                <a:buNone/>
                <a:defRPr/>
              </a:pPr>
              <a:t>20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54254"/>
            <a:ext cx="8686799" cy="434949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0"/>
            <a:ext cx="8686800" cy="1143000"/>
          </a:xfrm>
        </p:spPr>
        <p:txBody>
          <a:bodyPr>
            <a:normAutofit fontScale="90000"/>
          </a:bodyPr>
          <a:lstStyle/>
          <a:p>
            <a:r>
              <a:rPr lang="en-US" sz="3600" dirty="0"/>
              <a:t>Figure 5-6.  Intranet Gantt Chart Organized by Project Management Process Groups</a:t>
            </a:r>
          </a:p>
        </p:txBody>
      </p:sp>
      <p:sp>
        <p:nvSpPr>
          <p:cNvPr id="26628"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buFontTx/>
              <a:buNone/>
              <a:defRPr/>
            </a:pPr>
            <a:fld id="{2820F5C6-A4C1-4D7E-A231-19207F5EA576}" type="slidenum">
              <a:rPr lang="en-US" smtClean="0"/>
              <a:pPr>
                <a:buFontTx/>
                <a:buNone/>
                <a:defRPr/>
              </a:pPr>
              <a:t>21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78695"/>
            <a:ext cx="8686799" cy="458097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CB77BC-E9F8-4B3C-A634-9D3690399028}"/>
              </a:ext>
            </a:extLst>
          </p:cNvPr>
          <p:cNvSpPr>
            <a:spLocks noGrp="1"/>
          </p:cNvSpPr>
          <p:nvPr>
            <p:ph idx="1"/>
          </p:nvPr>
        </p:nvSpPr>
        <p:spPr/>
        <p:txBody>
          <a:bodyPr/>
          <a:lstStyle/>
          <a:p>
            <a:r>
              <a:rPr lang="en-US" b="0" i="0" dirty="0">
                <a:solidFill>
                  <a:srgbClr val="3F3F3F"/>
                </a:solidFill>
                <a:effectLst/>
                <a:latin typeface="Cordale"/>
              </a:rPr>
              <a:t>The example WBSs shown here are simplified so that they are somewhat easy to understand and construct. </a:t>
            </a:r>
            <a:r>
              <a:rPr lang="en-US" b="0" i="1" dirty="0">
                <a:solidFill>
                  <a:srgbClr val="3F3F3F"/>
                </a:solidFill>
                <a:effectLst/>
                <a:latin typeface="Cordale"/>
              </a:rPr>
              <a:t>Nevertheless, it is very difficult to create a good WBS</a:t>
            </a:r>
            <a:r>
              <a:rPr lang="en-US" b="0" i="0" dirty="0">
                <a:solidFill>
                  <a:srgbClr val="3F3F3F"/>
                </a:solidFill>
                <a:effectLst/>
                <a:latin typeface="Cordale"/>
              </a:rPr>
              <a:t>. </a:t>
            </a:r>
          </a:p>
          <a:p>
            <a:r>
              <a:rPr lang="en-US" b="0" i="0" dirty="0">
                <a:solidFill>
                  <a:srgbClr val="3F3F3F"/>
                </a:solidFill>
                <a:effectLst/>
                <a:latin typeface="Cordale"/>
              </a:rPr>
              <a:t>To create a good WBS, you must understand the project and its scope and incorporate the needs and knowledge of the stakeholders.</a:t>
            </a:r>
          </a:p>
          <a:p>
            <a:r>
              <a:rPr lang="en-US" b="0" i="0" dirty="0">
                <a:solidFill>
                  <a:srgbClr val="3F3F3F"/>
                </a:solidFill>
                <a:effectLst/>
                <a:latin typeface="Cordale"/>
              </a:rPr>
              <a:t> The project manager and the project team must decide as a group how to organize the work and how to include many levels in the WBS.</a:t>
            </a:r>
            <a:endParaRPr lang="en-US" dirty="0"/>
          </a:p>
        </p:txBody>
      </p:sp>
      <p:sp>
        <p:nvSpPr>
          <p:cNvPr id="3" name="Title 2">
            <a:extLst>
              <a:ext uri="{FF2B5EF4-FFF2-40B4-BE49-F238E27FC236}">
                <a16:creationId xmlns:a16="http://schemas.microsoft.com/office/drawing/2014/main" id="{38F6E302-176B-44D4-9583-0CC6D802C477}"/>
              </a:ext>
            </a:extLst>
          </p:cNvPr>
          <p:cNvSpPr>
            <a:spLocks noGrp="1"/>
          </p:cNvSpPr>
          <p:nvPr>
            <p:ph type="title"/>
          </p:nvPr>
        </p:nvSpPr>
        <p:spPr/>
        <p:txBody>
          <a:bodyPr>
            <a:normAutofit fontScale="90000"/>
          </a:bodyPr>
          <a:lstStyle/>
          <a:p>
            <a:r>
              <a:rPr lang="en-US" dirty="0"/>
              <a:t>4.1 Creating the Work Breakdown Structure (WBS)</a:t>
            </a:r>
          </a:p>
        </p:txBody>
      </p:sp>
      <p:sp>
        <p:nvSpPr>
          <p:cNvPr id="4" name="Footer Placeholder 3">
            <a:extLst>
              <a:ext uri="{FF2B5EF4-FFF2-40B4-BE49-F238E27FC236}">
                <a16:creationId xmlns:a16="http://schemas.microsoft.com/office/drawing/2014/main" id="{D10B48F3-766C-4118-AF6D-CA37EEAC5799}"/>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368FCA4C-0298-4790-B914-D7DFAF1DFC09}"/>
              </a:ext>
            </a:extLst>
          </p:cNvPr>
          <p:cNvSpPr>
            <a:spLocks noGrp="1"/>
          </p:cNvSpPr>
          <p:nvPr>
            <p:ph type="sldNum" sz="quarter" idx="11"/>
          </p:nvPr>
        </p:nvSpPr>
        <p:spPr/>
        <p:txBody>
          <a:bodyPr/>
          <a:lstStyle/>
          <a:p>
            <a:pPr>
              <a:defRPr/>
            </a:pPr>
            <a:fld id="{676C0B31-47C3-49FD-8211-A1EA24F16913}" type="slidenum">
              <a:rPr lang="en-US" smtClean="0"/>
              <a:pPr>
                <a:defRPr/>
              </a:pPr>
              <a:t>22</a:t>
            </a:fld>
            <a:endParaRPr lang="en-US" dirty="0"/>
          </a:p>
        </p:txBody>
      </p:sp>
    </p:spTree>
    <p:extLst>
      <p:ext uri="{BB962C8B-B14F-4D97-AF65-F5344CB8AC3E}">
        <p14:creationId xmlns:p14="http://schemas.microsoft.com/office/powerpoint/2010/main" val="148952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E354A9B-0BF3-428A-9922-7B3873FD440F}"/>
              </a:ext>
            </a:extLst>
          </p:cNvPr>
          <p:cNvSpPr>
            <a:spLocks noGrp="1"/>
          </p:cNvSpPr>
          <p:nvPr>
            <p:ph idx="1"/>
          </p:nvPr>
        </p:nvSpPr>
        <p:spPr/>
        <p:txBody>
          <a:bodyPr/>
          <a:lstStyle/>
          <a:p>
            <a:r>
              <a:rPr lang="en-US" b="0" i="0" dirty="0">
                <a:solidFill>
                  <a:srgbClr val="3F3F3F"/>
                </a:solidFill>
                <a:effectLst/>
                <a:latin typeface="Cordale"/>
              </a:rPr>
              <a:t>Many people confuse tasks on a WBS with specifications. Tasks on a WBS represent work that needs to be done to complete the project. For example, if you are creating a WBS to redesign a kitchen, you might have Level 2 categories called design, purchasing, flooring, walls, cabinets, and appliances. Under flooring, you might have tasks to remove the old flooring, install the new flooring, and install the trim. You would not have tasks like “12 ft. by 14 ft. of light oak” or “flooring must be durable”; these are specifications.</a:t>
            </a:r>
            <a:endParaRPr lang="en-US" dirty="0"/>
          </a:p>
        </p:txBody>
      </p:sp>
      <p:sp>
        <p:nvSpPr>
          <p:cNvPr id="3" name="Title 2">
            <a:extLst>
              <a:ext uri="{FF2B5EF4-FFF2-40B4-BE49-F238E27FC236}">
                <a16:creationId xmlns:a16="http://schemas.microsoft.com/office/drawing/2014/main" id="{94734630-6FAB-436E-A563-6E8869CA6FDF}"/>
              </a:ext>
            </a:extLst>
          </p:cNvPr>
          <p:cNvSpPr>
            <a:spLocks noGrp="1"/>
          </p:cNvSpPr>
          <p:nvPr>
            <p:ph type="title"/>
          </p:nvPr>
        </p:nvSpPr>
        <p:spPr/>
        <p:txBody>
          <a:bodyPr>
            <a:normAutofit fontScale="90000"/>
          </a:bodyPr>
          <a:lstStyle/>
          <a:p>
            <a:r>
              <a:rPr lang="en-US" dirty="0"/>
              <a:t>4.1 Creating the Work Breakdown Structure (WBS)</a:t>
            </a:r>
          </a:p>
        </p:txBody>
      </p:sp>
      <p:sp>
        <p:nvSpPr>
          <p:cNvPr id="4" name="Footer Placeholder 3">
            <a:extLst>
              <a:ext uri="{FF2B5EF4-FFF2-40B4-BE49-F238E27FC236}">
                <a16:creationId xmlns:a16="http://schemas.microsoft.com/office/drawing/2014/main" id="{FB134371-FE45-4A28-984A-179648C8DC2B}"/>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6225064D-49FA-4E46-909C-83B3DDB7BDD7}"/>
              </a:ext>
            </a:extLst>
          </p:cNvPr>
          <p:cNvSpPr>
            <a:spLocks noGrp="1"/>
          </p:cNvSpPr>
          <p:nvPr>
            <p:ph type="sldNum" sz="quarter" idx="11"/>
          </p:nvPr>
        </p:nvSpPr>
        <p:spPr/>
        <p:txBody>
          <a:bodyPr/>
          <a:lstStyle/>
          <a:p>
            <a:pPr>
              <a:defRPr/>
            </a:pPr>
            <a:fld id="{676C0B31-47C3-49FD-8211-A1EA24F16913}" type="slidenum">
              <a:rPr lang="en-US" smtClean="0"/>
              <a:pPr>
                <a:defRPr/>
              </a:pPr>
              <a:t>23</a:t>
            </a:fld>
            <a:endParaRPr lang="en-US" dirty="0"/>
          </a:p>
        </p:txBody>
      </p:sp>
    </p:spTree>
    <p:extLst>
      <p:ext uri="{BB962C8B-B14F-4D97-AF65-F5344CB8AC3E}">
        <p14:creationId xmlns:p14="http://schemas.microsoft.com/office/powerpoint/2010/main" val="65722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06183D-4036-4094-AB33-C04A4EBB4459}"/>
              </a:ext>
            </a:extLst>
          </p:cNvPr>
          <p:cNvSpPr>
            <a:spLocks noGrp="1"/>
          </p:cNvSpPr>
          <p:nvPr>
            <p:ph idx="1"/>
          </p:nvPr>
        </p:nvSpPr>
        <p:spPr/>
        <p:txBody>
          <a:bodyPr/>
          <a:lstStyle/>
          <a:p>
            <a:r>
              <a:rPr lang="en-US" b="0" i="0" dirty="0">
                <a:solidFill>
                  <a:srgbClr val="3F3F3F"/>
                </a:solidFill>
                <a:effectLst/>
                <a:latin typeface="Cordale"/>
              </a:rPr>
              <a:t>Another concern when creating a WBS is how to organize it to provide the basis for the project schedule. You should focus on what work needs to be done and how it will be done, not when it will be done. In other words, the tasks do not have to be developed as a sequential list of steps.</a:t>
            </a:r>
          </a:p>
          <a:p>
            <a:r>
              <a:rPr lang="en-US" b="0" i="0" dirty="0">
                <a:solidFill>
                  <a:srgbClr val="3F3F3F"/>
                </a:solidFill>
                <a:effectLst/>
                <a:latin typeface="Cordale"/>
              </a:rPr>
              <a:t>It is also very important to involve the entire project team and the customer in creating and reviewing the WBS. </a:t>
            </a:r>
            <a:r>
              <a:rPr lang="en-US" b="0" i="1" dirty="0">
                <a:solidFill>
                  <a:srgbClr val="3F3F3F"/>
                </a:solidFill>
                <a:effectLst/>
                <a:latin typeface="Cordale"/>
              </a:rPr>
              <a:t>People who will do the work should help to plan the work</a:t>
            </a:r>
            <a:r>
              <a:rPr lang="en-US" b="0" i="0" dirty="0">
                <a:solidFill>
                  <a:srgbClr val="3F3F3F"/>
                </a:solidFill>
                <a:effectLst/>
                <a:latin typeface="Cordale"/>
              </a:rPr>
              <a:t> by creating the WBS.</a:t>
            </a:r>
            <a:endParaRPr lang="en-US" dirty="0"/>
          </a:p>
        </p:txBody>
      </p:sp>
      <p:sp>
        <p:nvSpPr>
          <p:cNvPr id="3" name="Title 2">
            <a:extLst>
              <a:ext uri="{FF2B5EF4-FFF2-40B4-BE49-F238E27FC236}">
                <a16:creationId xmlns:a16="http://schemas.microsoft.com/office/drawing/2014/main" id="{7C4AC131-DF4F-4183-9C54-675935799F11}"/>
              </a:ext>
            </a:extLst>
          </p:cNvPr>
          <p:cNvSpPr>
            <a:spLocks noGrp="1"/>
          </p:cNvSpPr>
          <p:nvPr>
            <p:ph type="title"/>
          </p:nvPr>
        </p:nvSpPr>
        <p:spPr/>
        <p:txBody>
          <a:bodyPr>
            <a:normAutofit fontScale="90000"/>
          </a:bodyPr>
          <a:lstStyle/>
          <a:p>
            <a:r>
              <a:rPr lang="en-US" dirty="0"/>
              <a:t>4.1 Creating the Work Breakdown Structure (WBS)</a:t>
            </a:r>
          </a:p>
        </p:txBody>
      </p:sp>
      <p:sp>
        <p:nvSpPr>
          <p:cNvPr id="4" name="Footer Placeholder 3">
            <a:extLst>
              <a:ext uri="{FF2B5EF4-FFF2-40B4-BE49-F238E27FC236}">
                <a16:creationId xmlns:a16="http://schemas.microsoft.com/office/drawing/2014/main" id="{0D43D9A2-5AF2-46BA-A35D-07AB8DA1FC35}"/>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9672FD28-E7B7-407E-9E35-51DC3C199CE2}"/>
              </a:ext>
            </a:extLst>
          </p:cNvPr>
          <p:cNvSpPr>
            <a:spLocks noGrp="1"/>
          </p:cNvSpPr>
          <p:nvPr>
            <p:ph type="sldNum" sz="quarter" idx="11"/>
          </p:nvPr>
        </p:nvSpPr>
        <p:spPr/>
        <p:txBody>
          <a:bodyPr/>
          <a:lstStyle/>
          <a:p>
            <a:pPr>
              <a:defRPr/>
            </a:pPr>
            <a:fld id="{676C0B31-47C3-49FD-8211-A1EA24F16913}" type="slidenum">
              <a:rPr lang="en-US" smtClean="0"/>
              <a:pPr>
                <a:defRPr/>
              </a:pPr>
              <a:t>24</a:t>
            </a:fld>
            <a:endParaRPr lang="en-US" dirty="0"/>
          </a:p>
        </p:txBody>
      </p:sp>
    </p:spTree>
    <p:extLst>
      <p:ext uri="{BB962C8B-B14F-4D97-AF65-F5344CB8AC3E}">
        <p14:creationId xmlns:p14="http://schemas.microsoft.com/office/powerpoint/2010/main" val="2253855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04800" y="838200"/>
            <a:ext cx="8458200" cy="4410075"/>
          </a:xfrm>
        </p:spPr>
        <p:txBody>
          <a:bodyPr/>
          <a:lstStyle/>
          <a:p>
            <a:pPr>
              <a:lnSpc>
                <a:spcPct val="90000"/>
              </a:lnSpc>
            </a:pPr>
            <a:r>
              <a:rPr lang="en-US" dirty="0"/>
              <a:t>Using guidelines: Some organizations, like the Department Of Defense, provide guidelines for preparing WBSs</a:t>
            </a:r>
          </a:p>
          <a:p>
            <a:pPr>
              <a:lnSpc>
                <a:spcPct val="90000"/>
              </a:lnSpc>
            </a:pPr>
            <a:r>
              <a:rPr lang="en-US" dirty="0"/>
              <a:t>The </a:t>
            </a:r>
            <a:r>
              <a:rPr lang="en-US" b="1" dirty="0"/>
              <a:t>analogy approach</a:t>
            </a:r>
            <a:r>
              <a:rPr lang="en-US" dirty="0"/>
              <a:t>: Review WBSs of similar projects and tailor to your project</a:t>
            </a:r>
          </a:p>
          <a:p>
            <a:pPr>
              <a:lnSpc>
                <a:spcPct val="90000"/>
              </a:lnSpc>
            </a:pPr>
            <a:r>
              <a:rPr lang="en-US" dirty="0"/>
              <a:t>The </a:t>
            </a:r>
            <a:r>
              <a:rPr lang="en-US" b="1" dirty="0"/>
              <a:t>top-down approach</a:t>
            </a:r>
            <a:r>
              <a:rPr lang="en-US" dirty="0"/>
              <a:t>: Start with the largest items of the project and break them down</a:t>
            </a:r>
          </a:p>
          <a:p>
            <a:pPr>
              <a:lnSpc>
                <a:spcPct val="90000"/>
              </a:lnSpc>
            </a:pPr>
            <a:r>
              <a:rPr lang="en-US" dirty="0"/>
              <a:t>The </a:t>
            </a:r>
            <a:r>
              <a:rPr lang="en-US" b="1" dirty="0"/>
              <a:t>bottom-up approach</a:t>
            </a:r>
            <a:r>
              <a:rPr lang="en-US" dirty="0"/>
              <a:t>: Start with the specific tasks and roll them up</a:t>
            </a:r>
          </a:p>
          <a:p>
            <a:pPr>
              <a:lnSpc>
                <a:spcPct val="90000"/>
              </a:lnSpc>
            </a:pPr>
            <a:r>
              <a:rPr lang="en-US" dirty="0"/>
              <a:t>Mind-mapping approach:  </a:t>
            </a:r>
            <a:r>
              <a:rPr lang="en-US" b="1" dirty="0"/>
              <a:t>Mind mapping </a:t>
            </a:r>
            <a:r>
              <a:rPr lang="en-US" dirty="0"/>
              <a:t>is a technique that uses branches radiating out from a core idea to structure thoughts and ideas</a:t>
            </a:r>
          </a:p>
        </p:txBody>
      </p:sp>
      <p:sp>
        <p:nvSpPr>
          <p:cNvPr id="28674" name="Rectangle 2"/>
          <p:cNvSpPr>
            <a:spLocks noGrp="1" noChangeArrowheads="1"/>
          </p:cNvSpPr>
          <p:nvPr>
            <p:ph type="title"/>
          </p:nvPr>
        </p:nvSpPr>
        <p:spPr>
          <a:xfrm>
            <a:off x="87313" y="152400"/>
            <a:ext cx="9056687" cy="533400"/>
          </a:xfrm>
        </p:spPr>
        <p:txBody>
          <a:bodyPr>
            <a:normAutofit fontScale="90000"/>
          </a:bodyPr>
          <a:lstStyle/>
          <a:p>
            <a:r>
              <a:rPr lang="en-US" dirty="0"/>
              <a:t>4.2 Approaches to Developing WBSs</a:t>
            </a:r>
          </a:p>
        </p:txBody>
      </p:sp>
      <p:sp>
        <p:nvSpPr>
          <p:cNvPr id="28676"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09856F29-EB62-4BC1-BFDE-CF95752C2E71}" type="slidenum">
              <a:rPr lang="en-US" smtClean="0"/>
              <a:pPr>
                <a:defRPr/>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dirty="0"/>
              <a:t>Figure 5-7. Sample Mind-Mapping Approach for Creating a WBS</a:t>
            </a:r>
          </a:p>
        </p:txBody>
      </p:sp>
      <p:sp>
        <p:nvSpPr>
          <p:cNvPr id="29700" name="Footer Placeholder 6"/>
          <p:cNvSpPr>
            <a:spLocks noGrp="1"/>
          </p:cNvSpPr>
          <p:nvPr>
            <p:ph type="ftr" sz="quarter" idx="10"/>
          </p:nvPr>
        </p:nvSpPr>
        <p:spPr bwMode="auto">
          <a:noFill/>
          <a:ln>
            <a:miter lim="800000"/>
            <a:headEnd/>
            <a:tailEnd/>
          </a:ln>
        </p:spPr>
        <p:txBody>
          <a:bodyPr/>
          <a:lstStyle/>
          <a:p>
            <a:pPr>
              <a:buFontTx/>
              <a:buNone/>
            </a:pPr>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buFontTx/>
              <a:buNone/>
              <a:defRPr/>
            </a:pPr>
            <a:fld id="{46E36C33-50F9-4823-96DE-C86D336AEB83}" type="slidenum">
              <a:rPr lang="en-US" smtClean="0"/>
              <a:pPr>
                <a:buFontTx/>
                <a:buNone/>
                <a:defRPr/>
              </a:pPr>
              <a:t>26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 y="2273175"/>
            <a:ext cx="8991600" cy="23012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r>
              <a:rPr lang="en-US" dirty="0"/>
              <a:t>Many WBS tasks are vague and must be explained more so people know what to do and can estimate how long it will take and what it will cost to do the work</a:t>
            </a:r>
          </a:p>
          <a:p>
            <a:r>
              <a:rPr lang="en-US" dirty="0"/>
              <a:t>A </a:t>
            </a:r>
            <a:r>
              <a:rPr lang="en-US" b="1" dirty="0"/>
              <a:t>WBS dictionary</a:t>
            </a:r>
            <a:r>
              <a:rPr lang="en-US" dirty="0"/>
              <a:t> is a document that describes detailed information about each WBS item</a:t>
            </a:r>
          </a:p>
        </p:txBody>
      </p:sp>
      <p:sp>
        <p:nvSpPr>
          <p:cNvPr id="31746" name="Rectangle 2"/>
          <p:cNvSpPr>
            <a:spLocks noGrp="1" noChangeArrowheads="1"/>
          </p:cNvSpPr>
          <p:nvPr>
            <p:ph type="title"/>
          </p:nvPr>
        </p:nvSpPr>
        <p:spPr/>
        <p:txBody>
          <a:bodyPr>
            <a:normAutofit fontScale="90000"/>
          </a:bodyPr>
          <a:lstStyle/>
          <a:p>
            <a:r>
              <a:rPr lang="en-US" dirty="0"/>
              <a:t>4.3 The WBS Dictionary and Scope Baseline</a:t>
            </a:r>
          </a:p>
        </p:txBody>
      </p:sp>
      <p:sp>
        <p:nvSpPr>
          <p:cNvPr id="31748"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EE501A8D-5261-4758-A526-F64B18DE3C4A}"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Table 5-5. Sample WBS Dictionary Entry</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28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524000"/>
            <a:ext cx="8353540" cy="4800600"/>
          </a:xfrm>
          <a:prstGeom prst="rect">
            <a:avLst/>
          </a:prstGeom>
        </p:spPr>
      </p:pic>
    </p:spTree>
    <p:extLst>
      <p:ext uri="{BB962C8B-B14F-4D97-AF65-F5344CB8AC3E}">
        <p14:creationId xmlns:p14="http://schemas.microsoft.com/office/powerpoint/2010/main" val="84671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447800"/>
            <a:ext cx="8458200" cy="4486275"/>
          </a:xfrm>
        </p:spPr>
        <p:txBody>
          <a:bodyPr/>
          <a:lstStyle/>
          <a:p>
            <a:pPr>
              <a:lnSpc>
                <a:spcPct val="80000"/>
              </a:lnSpc>
            </a:pPr>
            <a:r>
              <a:rPr lang="en-US" dirty="0"/>
              <a:t>A unit of work should appear at only one place in the WBS.</a:t>
            </a:r>
          </a:p>
          <a:p>
            <a:pPr>
              <a:lnSpc>
                <a:spcPct val="80000"/>
              </a:lnSpc>
            </a:pPr>
            <a:r>
              <a:rPr lang="en-US" dirty="0"/>
              <a:t>The work content of a WBS item is the sum of the WBS items below it</a:t>
            </a:r>
          </a:p>
          <a:p>
            <a:pPr>
              <a:lnSpc>
                <a:spcPct val="80000"/>
              </a:lnSpc>
            </a:pPr>
            <a:r>
              <a:rPr lang="en-US" dirty="0"/>
              <a:t>A WBS item is the responsibility of only one individual, even though many people may be working on it</a:t>
            </a:r>
          </a:p>
          <a:p>
            <a:pPr>
              <a:lnSpc>
                <a:spcPct val="80000"/>
              </a:lnSpc>
            </a:pPr>
            <a:r>
              <a:rPr lang="en-US" dirty="0"/>
              <a:t>The WBS must be consistent with the way in which work is actually going to be performed; it should serve the project team first, and other purposes only if practical</a:t>
            </a:r>
          </a:p>
        </p:txBody>
      </p:sp>
      <p:sp>
        <p:nvSpPr>
          <p:cNvPr id="32770" name="Rectangle 2"/>
          <p:cNvSpPr>
            <a:spLocks noGrp="1" noChangeArrowheads="1"/>
          </p:cNvSpPr>
          <p:nvPr>
            <p:ph type="title"/>
          </p:nvPr>
        </p:nvSpPr>
        <p:spPr>
          <a:xfrm>
            <a:off x="304800" y="457200"/>
            <a:ext cx="8839200" cy="579438"/>
          </a:xfrm>
        </p:spPr>
        <p:txBody>
          <a:bodyPr>
            <a:normAutofit fontScale="90000"/>
          </a:bodyPr>
          <a:lstStyle/>
          <a:p>
            <a:r>
              <a:rPr lang="en-US" dirty="0"/>
              <a:t>4.5 Advice for Creating a WBS and WBS Dictionary</a:t>
            </a:r>
          </a:p>
        </p:txBody>
      </p:sp>
      <p:sp>
        <p:nvSpPr>
          <p:cNvPr id="32773" name="Footer Placeholder 7"/>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9" name="Slide Number Placeholder 8"/>
          <p:cNvSpPr>
            <a:spLocks noGrp="1"/>
          </p:cNvSpPr>
          <p:nvPr>
            <p:ph type="sldNum" sz="quarter" idx="11"/>
          </p:nvPr>
        </p:nvSpPr>
        <p:spPr/>
        <p:txBody>
          <a:bodyPr/>
          <a:lstStyle/>
          <a:p>
            <a:pPr>
              <a:defRPr/>
            </a:pPr>
            <a:fld id="{B6F72AF9-5374-4551-89AC-FBC63BB2CA11}"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14287" y="609600"/>
            <a:ext cx="9144000" cy="4953000"/>
          </a:xfrm>
        </p:spPr>
        <p:txBody>
          <a:bodyPr/>
          <a:lstStyle/>
          <a:p>
            <a:pPr marL="566737" indent="-457200">
              <a:buFont typeface="+mj-lt"/>
              <a:buAutoNum type="arabicPeriod"/>
            </a:pPr>
            <a:r>
              <a:rPr lang="en-US" sz="2400" b="1" dirty="0"/>
              <a:t>Planning scope: </a:t>
            </a:r>
            <a:r>
              <a:rPr lang="en-US" sz="2400" dirty="0"/>
              <a:t>determining how the project’s scope and requirements will be managed</a:t>
            </a:r>
            <a:endParaRPr lang="en-US" sz="2400" b="1" dirty="0"/>
          </a:p>
          <a:p>
            <a:pPr marL="566737" indent="-457200">
              <a:buFont typeface="+mj-lt"/>
              <a:buAutoNum type="arabicPeriod"/>
            </a:pPr>
            <a:r>
              <a:rPr lang="en-US" sz="2400" b="1" dirty="0"/>
              <a:t>Collecting requirements: </a:t>
            </a:r>
            <a:r>
              <a:rPr lang="en-US" sz="2400" dirty="0"/>
              <a:t>defining and documenting the features and functions of the products produced during the project as well as the processes used for creating them</a:t>
            </a:r>
          </a:p>
          <a:p>
            <a:pPr marL="566737" indent="-457200">
              <a:buFont typeface="+mj-lt"/>
              <a:buAutoNum type="arabicPeriod"/>
            </a:pPr>
            <a:r>
              <a:rPr lang="en-US" sz="2400" b="1" dirty="0"/>
              <a:t>Defining scope:</a:t>
            </a:r>
            <a:r>
              <a:rPr lang="en-US" sz="2400" dirty="0"/>
              <a:t> reviewing the project charter, requirements documents, and organizational process assets to create a scope statement</a:t>
            </a:r>
          </a:p>
          <a:p>
            <a:pPr marL="566737" indent="-457200">
              <a:buFont typeface="+mj-lt"/>
              <a:buAutoNum type="arabicPeriod"/>
            </a:pPr>
            <a:r>
              <a:rPr lang="en-US" sz="2400" b="1" dirty="0"/>
              <a:t>Creating the WBS:</a:t>
            </a:r>
            <a:r>
              <a:rPr lang="en-US" sz="2400" dirty="0"/>
              <a:t> subdividing the major project deliverables into smaller, more manageable components</a:t>
            </a:r>
          </a:p>
          <a:p>
            <a:pPr marL="566737" indent="-457200">
              <a:buFont typeface="+mj-lt"/>
              <a:buAutoNum type="arabicPeriod"/>
            </a:pPr>
            <a:r>
              <a:rPr lang="en-US" sz="2400" b="1" dirty="0"/>
              <a:t>Validating scope</a:t>
            </a:r>
            <a:r>
              <a:rPr lang="en-US" sz="2400" dirty="0"/>
              <a:t>: formalizing acceptance of the project deliverables</a:t>
            </a:r>
          </a:p>
          <a:p>
            <a:pPr marL="566737" indent="-457200">
              <a:buFont typeface="+mj-lt"/>
              <a:buAutoNum type="arabicPeriod"/>
            </a:pPr>
            <a:r>
              <a:rPr lang="en-US" sz="2400" b="1" dirty="0"/>
              <a:t>Controlling scope: </a:t>
            </a:r>
            <a:r>
              <a:rPr lang="en-US" sz="2400" dirty="0"/>
              <a:t>controlling changes to project scope throughout the life of the project</a:t>
            </a:r>
          </a:p>
        </p:txBody>
      </p:sp>
      <p:sp>
        <p:nvSpPr>
          <p:cNvPr id="12290" name="Rectangle 2"/>
          <p:cNvSpPr>
            <a:spLocks noGrp="1" noChangeArrowheads="1"/>
          </p:cNvSpPr>
          <p:nvPr>
            <p:ph type="title"/>
          </p:nvPr>
        </p:nvSpPr>
        <p:spPr>
          <a:xfrm>
            <a:off x="228600" y="28575"/>
            <a:ext cx="8915400" cy="519113"/>
          </a:xfrm>
        </p:spPr>
        <p:txBody>
          <a:bodyPr>
            <a:normAutofit fontScale="90000"/>
          </a:bodyPr>
          <a:lstStyle/>
          <a:p>
            <a:r>
              <a:rPr lang="en-US" dirty="0"/>
              <a:t>Project Scope Management Processes</a:t>
            </a:r>
            <a:endParaRPr lang="en-US" sz="5400" dirty="0"/>
          </a:p>
        </p:txBody>
      </p:sp>
      <p:sp>
        <p:nvSpPr>
          <p:cNvPr id="12292"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1180FD82-E557-4AEA-BC1F-775718A59924}"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a:lnSpc>
                <a:spcPct val="90000"/>
              </a:lnSpc>
            </a:pPr>
            <a:r>
              <a:rPr lang="en-US" dirty="0"/>
              <a:t>Project team members should be involved in developing the WBS to ensure consistency and buy-in</a:t>
            </a:r>
          </a:p>
          <a:p>
            <a:pPr>
              <a:lnSpc>
                <a:spcPct val="90000"/>
              </a:lnSpc>
            </a:pPr>
            <a:r>
              <a:rPr lang="en-US" dirty="0"/>
              <a:t>Each WBS item must be documented in a WBS dictionary to ensure accurate understanding of the scope of work included and not included in that item</a:t>
            </a:r>
          </a:p>
          <a:p>
            <a:pPr>
              <a:lnSpc>
                <a:spcPct val="90000"/>
              </a:lnSpc>
            </a:pPr>
            <a:r>
              <a:rPr lang="en-US" dirty="0"/>
              <a:t>The WBS must be a flexible tool to accommodate inevitable changes while properly maintaining control of the work content in the project according to the scope statement</a:t>
            </a:r>
            <a:endParaRPr lang="en-US" sz="2400" dirty="0"/>
          </a:p>
        </p:txBody>
      </p:sp>
      <p:sp>
        <p:nvSpPr>
          <p:cNvPr id="33794" name="Rectangle 2"/>
          <p:cNvSpPr>
            <a:spLocks noGrp="1" noChangeArrowheads="1"/>
          </p:cNvSpPr>
          <p:nvPr>
            <p:ph type="title"/>
          </p:nvPr>
        </p:nvSpPr>
        <p:spPr/>
        <p:txBody>
          <a:bodyPr>
            <a:normAutofit fontScale="90000"/>
          </a:bodyPr>
          <a:lstStyle/>
          <a:p>
            <a:r>
              <a:rPr lang="en-US" dirty="0"/>
              <a:t>4.5 Advice for Creating a WBS and WBS Dictionary (cont’d)</a:t>
            </a:r>
          </a:p>
        </p:txBody>
      </p:sp>
      <p:sp>
        <p:nvSpPr>
          <p:cNvPr id="33796"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F03AC4FF-16DA-4EC5-897F-1B0559347D8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04800" y="1295400"/>
            <a:ext cx="8686800" cy="4791075"/>
          </a:xfrm>
        </p:spPr>
        <p:txBody>
          <a:bodyPr/>
          <a:lstStyle/>
          <a:p>
            <a:pPr>
              <a:lnSpc>
                <a:spcPct val="90000"/>
              </a:lnSpc>
            </a:pPr>
            <a:r>
              <a:rPr lang="en-US" dirty="0"/>
              <a:t>It is very difficult to create a good scope statement and WBS for a project</a:t>
            </a:r>
          </a:p>
          <a:p>
            <a:pPr>
              <a:lnSpc>
                <a:spcPct val="90000"/>
              </a:lnSpc>
            </a:pPr>
            <a:r>
              <a:rPr lang="en-US" dirty="0"/>
              <a:t>It is even more difficult to verify project scope and minimize scope changes</a:t>
            </a:r>
          </a:p>
          <a:p>
            <a:pPr>
              <a:lnSpc>
                <a:spcPct val="90000"/>
              </a:lnSpc>
            </a:pPr>
            <a:r>
              <a:rPr lang="en-US" b="1" dirty="0"/>
              <a:t>Scope validation </a:t>
            </a:r>
            <a:r>
              <a:rPr lang="en-US" dirty="0"/>
              <a:t>involves formal acceptance of the completed project deliverables</a:t>
            </a:r>
          </a:p>
          <a:p>
            <a:pPr>
              <a:lnSpc>
                <a:spcPct val="90000"/>
              </a:lnSpc>
            </a:pPr>
            <a:r>
              <a:rPr lang="en-US" dirty="0"/>
              <a:t>Acceptance is often achieved by a customer inspection and then sign-off on key deliverables</a:t>
            </a:r>
          </a:p>
          <a:p>
            <a:pPr>
              <a:lnSpc>
                <a:spcPct val="90000"/>
              </a:lnSpc>
            </a:pPr>
            <a:r>
              <a:rPr lang="en-US" sz="2400" dirty="0"/>
              <a:t>Even when the project scope is fairly well defined, many IT projects suffer from </a:t>
            </a:r>
            <a:r>
              <a:rPr lang="en-US" sz="2400" dirty="0">
                <a:solidFill>
                  <a:srgbClr val="FF0000"/>
                </a:solidFill>
              </a:rPr>
              <a:t>scope creep</a:t>
            </a:r>
            <a:r>
              <a:rPr lang="en-US" sz="2400" dirty="0"/>
              <a:t>—(the tendency for project scope to keep getting bigger and bigger.). For this reason it is very important to verify scope with users throughout project life</a:t>
            </a:r>
          </a:p>
        </p:txBody>
      </p:sp>
      <p:sp>
        <p:nvSpPr>
          <p:cNvPr id="35842" name="Rectangle 2"/>
          <p:cNvSpPr>
            <a:spLocks noGrp="1" noChangeArrowheads="1"/>
          </p:cNvSpPr>
          <p:nvPr>
            <p:ph type="title"/>
          </p:nvPr>
        </p:nvSpPr>
        <p:spPr/>
        <p:txBody>
          <a:bodyPr/>
          <a:lstStyle/>
          <a:p>
            <a:r>
              <a:rPr lang="en-US" dirty="0"/>
              <a:t>5. Validating Scope</a:t>
            </a:r>
          </a:p>
        </p:txBody>
      </p:sp>
      <p:sp>
        <p:nvSpPr>
          <p:cNvPr id="35844"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41615BF9-3FF1-4053-BEA1-4C2B00685CB3}" type="slidenum">
              <a:rPr lang="en-US" smtClean="0"/>
              <a:pPr>
                <a:defRPr/>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r>
              <a:rPr lang="en-US" dirty="0"/>
              <a:t>Scope control involves controlling changes to the project scope while keeping project goals and business strategy in mind</a:t>
            </a:r>
          </a:p>
          <a:p>
            <a:r>
              <a:rPr lang="en-US" dirty="0"/>
              <a:t>Goals of scope control are to</a:t>
            </a:r>
          </a:p>
          <a:p>
            <a:pPr lvl="1"/>
            <a:r>
              <a:rPr lang="en-US" dirty="0"/>
              <a:t>influence the factors that cause scope changes</a:t>
            </a:r>
          </a:p>
          <a:p>
            <a:pPr lvl="1"/>
            <a:r>
              <a:rPr lang="en-US" dirty="0"/>
              <a:t>assure changes are processed according to procedures developed as part of integrated change control, and</a:t>
            </a:r>
          </a:p>
          <a:p>
            <a:pPr lvl="1"/>
            <a:r>
              <a:rPr lang="en-US" dirty="0"/>
              <a:t>manage changes when they occur</a:t>
            </a:r>
          </a:p>
        </p:txBody>
      </p:sp>
      <p:sp>
        <p:nvSpPr>
          <p:cNvPr id="36866" name="Rectangle 2"/>
          <p:cNvSpPr>
            <a:spLocks noGrp="1" noChangeArrowheads="1"/>
          </p:cNvSpPr>
          <p:nvPr>
            <p:ph type="title"/>
          </p:nvPr>
        </p:nvSpPr>
        <p:spPr/>
        <p:txBody>
          <a:bodyPr/>
          <a:lstStyle/>
          <a:p>
            <a:r>
              <a:rPr lang="en-US" dirty="0"/>
              <a:t>6. Controlling Scope</a:t>
            </a:r>
          </a:p>
        </p:txBody>
      </p:sp>
      <p:sp>
        <p:nvSpPr>
          <p:cNvPr id="36868"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FA2787EA-4FDC-4AD1-A8FA-09B43D31602B}" type="slidenum">
              <a:rPr lang="en-US" smtClean="0"/>
              <a:pPr>
                <a:defRPr/>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8A2B5A-1346-4D3E-970E-F24A386747DB}"/>
              </a:ext>
            </a:extLst>
          </p:cNvPr>
          <p:cNvSpPr>
            <a:spLocks noGrp="1"/>
          </p:cNvSpPr>
          <p:nvPr>
            <p:ph idx="1"/>
          </p:nvPr>
        </p:nvSpPr>
        <p:spPr/>
        <p:txBody>
          <a:bodyPr/>
          <a:lstStyle/>
          <a:p>
            <a:r>
              <a:rPr lang="en-US" dirty="0"/>
              <a:t>An important tool for performing scope control is data analysis, including variance analysis</a:t>
            </a:r>
          </a:p>
          <a:p>
            <a:r>
              <a:rPr lang="en-US" b="1" dirty="0"/>
              <a:t>Variance</a:t>
            </a:r>
            <a:r>
              <a:rPr lang="en-US" dirty="0"/>
              <a:t> is the difference between planned and actual performance  For example, if a supplier was supposed to deliver five special keyboards and you received only four, the variance would be one keyboard. The outputs of scope control include work performance information, change requests, project management plan updates, and project documents updates.</a:t>
            </a:r>
          </a:p>
          <a:p>
            <a:endParaRPr lang="en-US" dirty="0"/>
          </a:p>
        </p:txBody>
      </p:sp>
      <p:sp>
        <p:nvSpPr>
          <p:cNvPr id="3" name="Title 2">
            <a:extLst>
              <a:ext uri="{FF2B5EF4-FFF2-40B4-BE49-F238E27FC236}">
                <a16:creationId xmlns:a16="http://schemas.microsoft.com/office/drawing/2014/main" id="{0E677AD3-CB3A-473F-AF34-A3319423D676}"/>
              </a:ext>
            </a:extLst>
          </p:cNvPr>
          <p:cNvSpPr>
            <a:spLocks noGrp="1"/>
          </p:cNvSpPr>
          <p:nvPr>
            <p:ph type="title"/>
          </p:nvPr>
        </p:nvSpPr>
        <p:spPr/>
        <p:txBody>
          <a:bodyPr/>
          <a:lstStyle/>
          <a:p>
            <a:r>
              <a:rPr lang="en-US" dirty="0"/>
              <a:t>6.1 Variance</a:t>
            </a:r>
          </a:p>
        </p:txBody>
      </p:sp>
      <p:sp>
        <p:nvSpPr>
          <p:cNvPr id="4" name="Footer Placeholder 3">
            <a:extLst>
              <a:ext uri="{FF2B5EF4-FFF2-40B4-BE49-F238E27FC236}">
                <a16:creationId xmlns:a16="http://schemas.microsoft.com/office/drawing/2014/main" id="{B99E3F5D-CCE4-428B-9F94-26FBAD2FC6A0}"/>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62B354FF-A2E0-4F28-96A2-889B84DECB7F}"/>
              </a:ext>
            </a:extLst>
          </p:cNvPr>
          <p:cNvSpPr>
            <a:spLocks noGrp="1"/>
          </p:cNvSpPr>
          <p:nvPr>
            <p:ph type="sldNum" sz="quarter" idx="11"/>
          </p:nvPr>
        </p:nvSpPr>
        <p:spPr/>
        <p:txBody>
          <a:bodyPr/>
          <a:lstStyle/>
          <a:p>
            <a:pPr>
              <a:defRPr/>
            </a:pPr>
            <a:fld id="{676C0B31-47C3-49FD-8211-A1EA24F16913}" type="slidenum">
              <a:rPr lang="en-US" smtClean="0"/>
              <a:pPr>
                <a:defRPr/>
              </a:pPr>
              <a:t>33</a:t>
            </a:fld>
            <a:endParaRPr lang="en-US" dirty="0"/>
          </a:p>
        </p:txBody>
      </p:sp>
    </p:spTree>
    <p:extLst>
      <p:ext uri="{BB962C8B-B14F-4D97-AF65-F5344CB8AC3E}">
        <p14:creationId xmlns:p14="http://schemas.microsoft.com/office/powerpoint/2010/main" val="31341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04800" y="838200"/>
            <a:ext cx="8305800" cy="4572000"/>
          </a:xfrm>
        </p:spPr>
        <p:txBody>
          <a:bodyPr/>
          <a:lstStyle/>
          <a:p>
            <a:pPr marL="109537" indent="0">
              <a:buNone/>
            </a:pPr>
            <a:r>
              <a:rPr lang="en-US" b="0" i="0" dirty="0">
                <a:solidFill>
                  <a:srgbClr val="3F3F3F"/>
                </a:solidFill>
                <a:effectLst/>
                <a:latin typeface="Cordale"/>
              </a:rPr>
              <a:t>To avoid project failures, it is crucial for IT project managers and their teams to improve user input and executive support and reduce incomplete and changing requirements.</a:t>
            </a:r>
            <a:endParaRPr lang="en-US" dirty="0"/>
          </a:p>
          <a:p>
            <a:r>
              <a:rPr lang="en-US" sz="2400" dirty="0"/>
              <a:t>Develop a good project selection process and insist that sponsors are from the user organization</a:t>
            </a:r>
          </a:p>
          <a:p>
            <a:r>
              <a:rPr lang="en-US" sz="2400" dirty="0"/>
              <a:t>Have users on the project team in important roles</a:t>
            </a:r>
          </a:p>
          <a:p>
            <a:r>
              <a:rPr lang="en-US" sz="2400" dirty="0"/>
              <a:t>Have regular meetings with defined agendas, and have users sign off on key deliverables presented at meetings</a:t>
            </a:r>
          </a:p>
          <a:p>
            <a:r>
              <a:rPr lang="en-US" sz="2400" dirty="0"/>
              <a:t>Deliver something to users and sponsors on a regular basis</a:t>
            </a:r>
          </a:p>
          <a:p>
            <a:r>
              <a:rPr lang="en-US" sz="2400" dirty="0"/>
              <a:t>Don’t promise to deliver when you know you can’t</a:t>
            </a:r>
          </a:p>
          <a:p>
            <a:r>
              <a:rPr lang="en-US" sz="2400" dirty="0"/>
              <a:t>Co-locate users with developers</a:t>
            </a:r>
          </a:p>
          <a:p>
            <a:endParaRPr lang="en-US" dirty="0"/>
          </a:p>
        </p:txBody>
      </p:sp>
      <p:sp>
        <p:nvSpPr>
          <p:cNvPr id="38914" name="Rectangle 2"/>
          <p:cNvSpPr>
            <a:spLocks noGrp="1" noChangeArrowheads="1"/>
          </p:cNvSpPr>
          <p:nvPr>
            <p:ph type="title"/>
          </p:nvPr>
        </p:nvSpPr>
        <p:spPr>
          <a:xfrm>
            <a:off x="381000" y="274638"/>
            <a:ext cx="8763000" cy="487362"/>
          </a:xfrm>
        </p:spPr>
        <p:txBody>
          <a:bodyPr>
            <a:normAutofit fontScale="90000"/>
          </a:bodyPr>
          <a:lstStyle/>
          <a:p>
            <a:r>
              <a:rPr lang="en-US" dirty="0"/>
              <a:t>6.2 Suggestions for Improving User Input</a:t>
            </a:r>
          </a:p>
        </p:txBody>
      </p:sp>
      <p:sp>
        <p:nvSpPr>
          <p:cNvPr id="38916"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72C4DB84-AA51-438C-AA95-367BB6DAAC23}"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04800" y="1524000"/>
            <a:ext cx="8458200" cy="4572000"/>
          </a:xfrm>
        </p:spPr>
        <p:txBody>
          <a:bodyPr/>
          <a:lstStyle/>
          <a:p>
            <a:pPr>
              <a:lnSpc>
                <a:spcPct val="90000"/>
              </a:lnSpc>
            </a:pPr>
            <a:r>
              <a:rPr lang="en-US" dirty="0"/>
              <a:t>Develop and follow a requirements management process</a:t>
            </a:r>
          </a:p>
          <a:p>
            <a:pPr>
              <a:lnSpc>
                <a:spcPct val="90000"/>
              </a:lnSpc>
            </a:pPr>
            <a:r>
              <a:rPr lang="en-US" dirty="0"/>
              <a:t>Use techniques such as prototyping, use case modeling, </a:t>
            </a:r>
          </a:p>
          <a:p>
            <a:pPr>
              <a:lnSpc>
                <a:spcPct val="90000"/>
              </a:lnSpc>
            </a:pPr>
            <a:r>
              <a:rPr lang="en-US" dirty="0"/>
              <a:t>Put requirements in writing and keep them current</a:t>
            </a:r>
          </a:p>
          <a:p>
            <a:pPr>
              <a:lnSpc>
                <a:spcPct val="90000"/>
              </a:lnSpc>
            </a:pPr>
            <a:r>
              <a:rPr lang="en-US" dirty="0"/>
              <a:t>Create a requirements management database for documenting and controlling requirements</a:t>
            </a:r>
          </a:p>
        </p:txBody>
      </p:sp>
      <p:sp>
        <p:nvSpPr>
          <p:cNvPr id="39938" name="Rectangle 2"/>
          <p:cNvSpPr>
            <a:spLocks noGrp="1" noChangeArrowheads="1"/>
          </p:cNvSpPr>
          <p:nvPr>
            <p:ph type="title"/>
          </p:nvPr>
        </p:nvSpPr>
        <p:spPr>
          <a:xfrm>
            <a:off x="304800" y="0"/>
            <a:ext cx="8458200" cy="1311275"/>
          </a:xfrm>
        </p:spPr>
        <p:txBody>
          <a:bodyPr>
            <a:normAutofit fontScale="90000"/>
          </a:bodyPr>
          <a:lstStyle/>
          <a:p>
            <a:r>
              <a:rPr lang="en-US" sz="3600" dirty="0"/>
              <a:t>6.3 Suggestions for Reducing Incomplete and Changing Requirements</a:t>
            </a:r>
          </a:p>
        </p:txBody>
      </p:sp>
      <p:sp>
        <p:nvSpPr>
          <p:cNvPr id="39940"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86E3A240-C080-4FF8-AF08-5F5AF592E99F}" type="slidenum">
              <a:rPr lang="en-US" smtClean="0"/>
              <a:pPr>
                <a:defRPr/>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a:t>Provide adequate testing and conduct testing throughout the project life cycle</a:t>
            </a:r>
          </a:p>
          <a:p>
            <a:r>
              <a:rPr lang="en-US" dirty="0"/>
              <a:t>Review changes from a systems perspective</a:t>
            </a:r>
          </a:p>
          <a:p>
            <a:r>
              <a:rPr lang="en-US" dirty="0"/>
              <a:t>Emphasize completion dates to help focus on what’s most important</a:t>
            </a:r>
          </a:p>
          <a:p>
            <a:r>
              <a:rPr lang="en-US" dirty="0"/>
              <a:t>Allocate resources specifically for handling change requests/enhancements</a:t>
            </a:r>
          </a:p>
          <a:p>
            <a:pPr>
              <a:buFontTx/>
              <a:buNone/>
            </a:pPr>
            <a:endParaRPr lang="en-US" dirty="0"/>
          </a:p>
        </p:txBody>
      </p:sp>
      <p:sp>
        <p:nvSpPr>
          <p:cNvPr id="40962" name="Rectangle 2"/>
          <p:cNvSpPr>
            <a:spLocks noGrp="1" noChangeArrowheads="1"/>
          </p:cNvSpPr>
          <p:nvPr>
            <p:ph type="title"/>
          </p:nvPr>
        </p:nvSpPr>
        <p:spPr/>
        <p:txBody>
          <a:bodyPr>
            <a:normAutofit fontScale="90000"/>
          </a:bodyPr>
          <a:lstStyle/>
          <a:p>
            <a:r>
              <a:rPr lang="en-US" sz="3600" dirty="0"/>
              <a:t>6.3 Suggestions for Reducing Incomplete and Changing Requirements (cont’d)</a:t>
            </a:r>
          </a:p>
        </p:txBody>
      </p:sp>
      <p:sp>
        <p:nvSpPr>
          <p:cNvPr id="40964"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AB3DB899-9DAE-4E06-9164-E573618AC31A}"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a:lnSpc>
                <a:spcPct val="90000"/>
              </a:lnSpc>
            </a:pPr>
            <a:r>
              <a:rPr lang="en-US" dirty="0"/>
              <a:t>Word-processing software helps create several scope-related documents</a:t>
            </a:r>
          </a:p>
          <a:p>
            <a:pPr>
              <a:lnSpc>
                <a:spcPct val="90000"/>
              </a:lnSpc>
            </a:pPr>
            <a:r>
              <a:rPr lang="en-US" dirty="0"/>
              <a:t>Spreadsheets help to perform financial calculations, weighed scoring models, and develop charts and graphs</a:t>
            </a:r>
          </a:p>
          <a:p>
            <a:pPr>
              <a:lnSpc>
                <a:spcPct val="90000"/>
              </a:lnSpc>
            </a:pPr>
            <a:r>
              <a:rPr lang="en-US" dirty="0"/>
              <a:t>Communication software like e-mail and the Web help clarify and communicate scope information</a:t>
            </a:r>
          </a:p>
          <a:p>
            <a:pPr>
              <a:lnSpc>
                <a:spcPct val="90000"/>
              </a:lnSpc>
            </a:pPr>
            <a:r>
              <a:rPr lang="en-US" dirty="0"/>
              <a:t>Project management software helps in creating a WBS, the basis for tasks on a Gantt chart</a:t>
            </a:r>
          </a:p>
          <a:p>
            <a:pPr>
              <a:lnSpc>
                <a:spcPct val="90000"/>
              </a:lnSpc>
            </a:pPr>
            <a:r>
              <a:rPr lang="en-US" dirty="0"/>
              <a:t>Specialized software is available to assist in project scope management</a:t>
            </a:r>
          </a:p>
        </p:txBody>
      </p:sp>
      <p:sp>
        <p:nvSpPr>
          <p:cNvPr id="41986" name="Rectangle 2"/>
          <p:cNvSpPr>
            <a:spLocks noGrp="1" noChangeArrowheads="1"/>
          </p:cNvSpPr>
          <p:nvPr>
            <p:ph type="title"/>
          </p:nvPr>
        </p:nvSpPr>
        <p:spPr/>
        <p:txBody>
          <a:bodyPr>
            <a:normAutofit fontScale="90000"/>
          </a:bodyPr>
          <a:lstStyle/>
          <a:p>
            <a:r>
              <a:rPr lang="en-US" dirty="0"/>
              <a:t>Using Software to Assist in Project Scope Management</a:t>
            </a:r>
          </a:p>
        </p:txBody>
      </p:sp>
      <p:sp>
        <p:nvSpPr>
          <p:cNvPr id="41988"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47E216C4-EF62-4EFC-A55E-A4A4892C98D9}" type="slidenum">
              <a:rPr lang="en-US" smtClean="0"/>
              <a:pPr>
                <a:defRPr/>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lstStyle/>
          <a:p>
            <a:r>
              <a:rPr lang="en-US" dirty="0"/>
              <a:t>Project scope management includes the processes required to ensure that the project addresses all the work required, and only the work required, to complete the project successfully</a:t>
            </a:r>
          </a:p>
          <a:p>
            <a:r>
              <a:rPr lang="en-US" dirty="0"/>
              <a:t>Main processes include</a:t>
            </a:r>
          </a:p>
          <a:p>
            <a:pPr lvl="1"/>
            <a:r>
              <a:rPr lang="en-US" dirty="0"/>
              <a:t>Define scope management</a:t>
            </a:r>
          </a:p>
          <a:p>
            <a:pPr lvl="1"/>
            <a:r>
              <a:rPr lang="en-US" dirty="0"/>
              <a:t>Collect requirements</a:t>
            </a:r>
          </a:p>
          <a:p>
            <a:pPr lvl="1"/>
            <a:r>
              <a:rPr lang="en-US" dirty="0"/>
              <a:t>Define scope</a:t>
            </a:r>
          </a:p>
          <a:p>
            <a:pPr lvl="1"/>
            <a:r>
              <a:rPr lang="en-US" dirty="0"/>
              <a:t>Create WBS</a:t>
            </a:r>
          </a:p>
          <a:p>
            <a:pPr lvl="1"/>
            <a:r>
              <a:rPr lang="en-US" dirty="0"/>
              <a:t>Validate scope</a:t>
            </a:r>
          </a:p>
          <a:p>
            <a:pPr lvl="1"/>
            <a:r>
              <a:rPr lang="en-US" dirty="0"/>
              <a:t>Control scope</a:t>
            </a:r>
          </a:p>
        </p:txBody>
      </p:sp>
      <p:sp>
        <p:nvSpPr>
          <p:cNvPr id="43010" name="Rectangle 2"/>
          <p:cNvSpPr>
            <a:spLocks noGrp="1" noChangeArrowheads="1"/>
          </p:cNvSpPr>
          <p:nvPr>
            <p:ph type="title"/>
          </p:nvPr>
        </p:nvSpPr>
        <p:spPr/>
        <p:txBody>
          <a:bodyPr/>
          <a:lstStyle/>
          <a:p>
            <a:r>
              <a:rPr lang="en-US" dirty="0"/>
              <a:t>Chapter Summary</a:t>
            </a:r>
          </a:p>
        </p:txBody>
      </p:sp>
      <p:sp>
        <p:nvSpPr>
          <p:cNvPr id="43012" name="Footer Placeholder 6"/>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8" name="Slide Number Placeholder 7"/>
          <p:cNvSpPr>
            <a:spLocks noGrp="1"/>
          </p:cNvSpPr>
          <p:nvPr>
            <p:ph type="sldNum" sz="quarter" idx="11"/>
          </p:nvPr>
        </p:nvSpPr>
        <p:spPr/>
        <p:txBody>
          <a:bodyPr/>
          <a:lstStyle/>
          <a:p>
            <a:pPr>
              <a:defRPr/>
            </a:pPr>
            <a:fld id="{5B88E6DB-F3C7-46D8-83C9-70FD224F3622}" type="slidenum">
              <a:rPr lang="en-US" smtClean="0"/>
              <a:pPr>
                <a:defRPr/>
              </a:pPr>
              <a:t>38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14287"/>
            <a:ext cx="8229600" cy="1143000"/>
          </a:xfrm>
        </p:spPr>
        <p:txBody>
          <a:bodyPr>
            <a:normAutofit fontScale="90000"/>
          </a:bodyPr>
          <a:lstStyle/>
          <a:p>
            <a:r>
              <a:rPr lang="en-US" dirty="0"/>
              <a:t>Figure 5-1. Project Scope Management Summary</a:t>
            </a:r>
          </a:p>
        </p:txBody>
      </p:sp>
      <p:sp>
        <p:nvSpPr>
          <p:cNvPr id="13315" name="Footer Placeholder 3"/>
          <p:cNvSpPr>
            <a:spLocks noGrp="1"/>
          </p:cNvSpPr>
          <p:nvPr>
            <p:ph type="ftr" sz="quarter" idx="10"/>
          </p:nvPr>
        </p:nvSpPr>
        <p:spPr bwMode="auto">
          <a:noFill/>
          <a:ln>
            <a:miter lim="800000"/>
            <a:headEnd/>
            <a:tailEnd/>
          </a:ln>
        </p:spPr>
        <p:txBody>
          <a:bodyPr/>
          <a:lstStyle/>
          <a:p>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240AD864-FDC7-4ED6-B06B-A92A86C98EC5}" type="slidenum">
              <a:rPr lang="en-US" smtClean="0"/>
              <a:pPr>
                <a:defRPr/>
              </a:pPr>
              <a:t>4</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193675"/>
            <a:ext cx="7744442" cy="52833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project team uses expert judgment and meetings to develop two important outputs: </a:t>
            </a:r>
            <a:r>
              <a:rPr lang="en-US" dirty="0">
                <a:solidFill>
                  <a:srgbClr val="FF0000"/>
                </a:solidFill>
              </a:rPr>
              <a:t>the scope management plan </a:t>
            </a:r>
            <a:r>
              <a:rPr lang="en-US" dirty="0"/>
              <a:t>and </a:t>
            </a:r>
            <a:r>
              <a:rPr lang="en-US" dirty="0">
                <a:solidFill>
                  <a:srgbClr val="FF0000"/>
                </a:solidFill>
              </a:rPr>
              <a:t>the requirements management plan</a:t>
            </a:r>
          </a:p>
          <a:p>
            <a:r>
              <a:rPr lang="en-US" dirty="0"/>
              <a:t>The scope management plan is a subsidiary part of the project management plan</a:t>
            </a:r>
          </a:p>
        </p:txBody>
      </p:sp>
      <p:sp>
        <p:nvSpPr>
          <p:cNvPr id="3" name="Title 2"/>
          <p:cNvSpPr>
            <a:spLocks noGrp="1"/>
          </p:cNvSpPr>
          <p:nvPr>
            <p:ph type="title"/>
          </p:nvPr>
        </p:nvSpPr>
        <p:spPr/>
        <p:txBody>
          <a:bodyPr/>
          <a:lstStyle/>
          <a:p>
            <a:r>
              <a:rPr lang="en-US" dirty="0"/>
              <a:t>1.Planning Scope Management</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5</a:t>
            </a:fld>
            <a:endParaRPr lang="en-US" dirty="0"/>
          </a:p>
        </p:txBody>
      </p:sp>
    </p:spTree>
    <p:extLst>
      <p:ext uri="{BB962C8B-B14F-4D97-AF65-F5344CB8AC3E}">
        <p14:creationId xmlns:p14="http://schemas.microsoft.com/office/powerpoint/2010/main" val="192344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to prepare a detailed project scope statement</a:t>
            </a:r>
          </a:p>
          <a:p>
            <a:r>
              <a:rPr lang="en-US" dirty="0"/>
              <a:t>How to create a WBS</a:t>
            </a:r>
          </a:p>
          <a:p>
            <a:r>
              <a:rPr lang="en-US" dirty="0"/>
              <a:t>How to maintain and approve the WBS</a:t>
            </a:r>
          </a:p>
          <a:p>
            <a:r>
              <a:rPr lang="en-US" dirty="0"/>
              <a:t>How to obtain formal acceptance of the completed project deliverables</a:t>
            </a:r>
          </a:p>
          <a:p>
            <a:r>
              <a:rPr lang="en-US" dirty="0"/>
              <a:t>How to control requests for changes to the project scope</a:t>
            </a:r>
          </a:p>
        </p:txBody>
      </p:sp>
      <p:sp>
        <p:nvSpPr>
          <p:cNvPr id="3" name="Title 2"/>
          <p:cNvSpPr>
            <a:spLocks noGrp="1"/>
          </p:cNvSpPr>
          <p:nvPr>
            <p:ph type="title"/>
          </p:nvPr>
        </p:nvSpPr>
        <p:spPr/>
        <p:txBody>
          <a:bodyPr>
            <a:normAutofit fontScale="90000"/>
          </a:bodyPr>
          <a:lstStyle/>
          <a:p>
            <a:r>
              <a:rPr lang="en-US" dirty="0"/>
              <a:t>1.1Scope Management Plan Contents</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6</a:t>
            </a:fld>
            <a:endParaRPr lang="en-US" dirty="0"/>
          </a:p>
        </p:txBody>
      </p:sp>
    </p:spTree>
    <p:extLst>
      <p:ext uri="{BB962C8B-B14F-4D97-AF65-F5344CB8AC3E}">
        <p14:creationId xmlns:p14="http://schemas.microsoft.com/office/powerpoint/2010/main" val="2946303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PMBOK® Guide, Fifth Edition, describes </a:t>
            </a:r>
            <a:r>
              <a:rPr lang="en-US" dirty="0">
                <a:solidFill>
                  <a:srgbClr val="FF0000"/>
                </a:solidFill>
              </a:rPr>
              <a:t>requirements as </a:t>
            </a:r>
            <a:r>
              <a:rPr lang="en-US" dirty="0"/>
              <a:t>“conditions or capabilities that must be met by the project or present in the product, service, or result to satisfy an agreement or other formally imposed specification”</a:t>
            </a:r>
          </a:p>
          <a:p>
            <a:r>
              <a:rPr lang="en-US" dirty="0"/>
              <a:t>The </a:t>
            </a:r>
            <a:r>
              <a:rPr lang="en-US" b="1" dirty="0"/>
              <a:t>requirements management plan </a:t>
            </a:r>
            <a:r>
              <a:rPr lang="en-US" dirty="0"/>
              <a:t>documents </a:t>
            </a:r>
            <a:r>
              <a:rPr lang="en-US" dirty="0">
                <a:solidFill>
                  <a:srgbClr val="FF0000"/>
                </a:solidFill>
              </a:rPr>
              <a:t>how project requirements will be analyzed, documented, and managed (ex. How plan or report requirements activities, how to prioritize requirements, how to use product metrics)</a:t>
            </a:r>
          </a:p>
          <a:p>
            <a:endParaRPr lang="en-US" dirty="0"/>
          </a:p>
        </p:txBody>
      </p:sp>
      <p:sp>
        <p:nvSpPr>
          <p:cNvPr id="3" name="Title 2"/>
          <p:cNvSpPr>
            <a:spLocks noGrp="1"/>
          </p:cNvSpPr>
          <p:nvPr>
            <p:ph type="title"/>
          </p:nvPr>
        </p:nvSpPr>
        <p:spPr/>
        <p:txBody>
          <a:bodyPr>
            <a:normAutofit fontScale="90000"/>
          </a:bodyPr>
          <a:lstStyle/>
          <a:p>
            <a:r>
              <a:rPr lang="en-US" dirty="0"/>
              <a:t>1.2 Requirements Management Plan</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7</a:t>
            </a:fld>
            <a:endParaRPr lang="en-US" dirty="0"/>
          </a:p>
        </p:txBody>
      </p:sp>
    </p:spTree>
    <p:extLst>
      <p:ext uri="{BB962C8B-B14F-4D97-AF65-F5344CB8AC3E}">
        <p14:creationId xmlns:p14="http://schemas.microsoft.com/office/powerpoint/2010/main" val="3815877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384234-3444-49B7-8687-0076E211D816}"/>
              </a:ext>
            </a:extLst>
          </p:cNvPr>
          <p:cNvSpPr>
            <a:spLocks noGrp="1"/>
          </p:cNvSpPr>
          <p:nvPr>
            <p:ph idx="1"/>
          </p:nvPr>
        </p:nvSpPr>
        <p:spPr/>
        <p:txBody>
          <a:bodyPr/>
          <a:lstStyle/>
          <a:p>
            <a:r>
              <a:rPr lang="en-US" b="0" i="0" dirty="0">
                <a:solidFill>
                  <a:srgbClr val="3F3F3F"/>
                </a:solidFill>
                <a:effectLst/>
                <a:latin typeface="Cordale"/>
              </a:rPr>
              <a:t>For software projects, it is helpful to divide requirements development into the software engineering steps called </a:t>
            </a:r>
            <a:r>
              <a:rPr lang="en-US" b="0" i="1" dirty="0">
                <a:solidFill>
                  <a:srgbClr val="FF0000"/>
                </a:solidFill>
                <a:effectLst/>
                <a:latin typeface="Cordale"/>
              </a:rPr>
              <a:t>elicitation</a:t>
            </a:r>
            <a:r>
              <a:rPr lang="en-US" b="0" i="0" dirty="0">
                <a:solidFill>
                  <a:srgbClr val="FF0000"/>
                </a:solidFill>
                <a:effectLst/>
                <a:latin typeface="Cordale"/>
              </a:rPr>
              <a:t>, </a:t>
            </a:r>
            <a:r>
              <a:rPr lang="en-US" b="0" i="1" dirty="0">
                <a:solidFill>
                  <a:srgbClr val="FF0000"/>
                </a:solidFill>
                <a:effectLst/>
                <a:latin typeface="Cordale"/>
              </a:rPr>
              <a:t>analysis</a:t>
            </a:r>
            <a:r>
              <a:rPr lang="en-US" b="0" i="0" dirty="0">
                <a:solidFill>
                  <a:srgbClr val="FF0000"/>
                </a:solidFill>
                <a:effectLst/>
                <a:latin typeface="Cordale"/>
              </a:rPr>
              <a:t>, </a:t>
            </a:r>
            <a:r>
              <a:rPr lang="en-US" b="0" i="1" dirty="0">
                <a:solidFill>
                  <a:srgbClr val="FF0000"/>
                </a:solidFill>
                <a:effectLst/>
                <a:latin typeface="Cordale"/>
              </a:rPr>
              <a:t>specification</a:t>
            </a:r>
            <a:r>
              <a:rPr lang="en-US" b="0" i="0" dirty="0">
                <a:solidFill>
                  <a:srgbClr val="FF0000"/>
                </a:solidFill>
                <a:effectLst/>
                <a:latin typeface="Cordale"/>
              </a:rPr>
              <a:t>, and </a:t>
            </a:r>
            <a:r>
              <a:rPr lang="en-US" b="0" i="1" dirty="0">
                <a:solidFill>
                  <a:srgbClr val="FF0000"/>
                </a:solidFill>
                <a:effectLst/>
                <a:latin typeface="Cordale"/>
              </a:rPr>
              <a:t>validation</a:t>
            </a:r>
            <a:r>
              <a:rPr lang="en-US" b="0" i="0" dirty="0">
                <a:solidFill>
                  <a:srgbClr val="3F3F3F"/>
                </a:solidFill>
                <a:effectLst/>
                <a:latin typeface="Cordale"/>
              </a:rPr>
              <a:t>. </a:t>
            </a:r>
          </a:p>
          <a:p>
            <a:r>
              <a:rPr lang="en-US" b="0" i="0" dirty="0">
                <a:solidFill>
                  <a:srgbClr val="3F3F3F"/>
                </a:solidFill>
                <a:effectLst/>
                <a:latin typeface="Cordale"/>
              </a:rPr>
              <a:t>These steps include all the activities involved in gathering, evaluating, and documenting requirements for a software or software-containing product.</a:t>
            </a:r>
          </a:p>
          <a:p>
            <a:r>
              <a:rPr lang="en-US" b="0" i="0" dirty="0">
                <a:solidFill>
                  <a:srgbClr val="3F3F3F"/>
                </a:solidFill>
                <a:effectLst/>
                <a:latin typeface="Cordale"/>
              </a:rPr>
              <a:t> It is also important to use an iterative approach to defining requirements because they are often unclear early in a project.</a:t>
            </a:r>
            <a:endParaRPr lang="en-US" dirty="0"/>
          </a:p>
        </p:txBody>
      </p:sp>
      <p:sp>
        <p:nvSpPr>
          <p:cNvPr id="3" name="Title 2">
            <a:extLst>
              <a:ext uri="{FF2B5EF4-FFF2-40B4-BE49-F238E27FC236}">
                <a16:creationId xmlns:a16="http://schemas.microsoft.com/office/drawing/2014/main" id="{4BBFCB34-4A86-45FB-8C41-8A0935D9AD50}"/>
              </a:ext>
            </a:extLst>
          </p:cNvPr>
          <p:cNvSpPr>
            <a:spLocks noGrp="1"/>
          </p:cNvSpPr>
          <p:nvPr>
            <p:ph type="title"/>
          </p:nvPr>
        </p:nvSpPr>
        <p:spPr/>
        <p:txBody>
          <a:bodyPr>
            <a:normAutofit fontScale="90000"/>
          </a:bodyPr>
          <a:lstStyle/>
          <a:p>
            <a:r>
              <a:rPr lang="en-US" dirty="0"/>
              <a:t>1.2 Requirements Management Plan</a:t>
            </a:r>
          </a:p>
        </p:txBody>
      </p:sp>
      <p:sp>
        <p:nvSpPr>
          <p:cNvPr id="4" name="Footer Placeholder 3">
            <a:extLst>
              <a:ext uri="{FF2B5EF4-FFF2-40B4-BE49-F238E27FC236}">
                <a16:creationId xmlns:a16="http://schemas.microsoft.com/office/drawing/2014/main" id="{7049E006-FB7D-4710-8D79-E542B693BDAB}"/>
              </a:ext>
            </a:extLst>
          </p:cNvPr>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a:extLst>
              <a:ext uri="{FF2B5EF4-FFF2-40B4-BE49-F238E27FC236}">
                <a16:creationId xmlns:a16="http://schemas.microsoft.com/office/drawing/2014/main" id="{A67C0FBD-8E92-492F-9FA0-5D9FFF3004B0}"/>
              </a:ext>
            </a:extLst>
          </p:cNvPr>
          <p:cNvSpPr>
            <a:spLocks noGrp="1"/>
          </p:cNvSpPr>
          <p:nvPr>
            <p:ph type="sldNum" sz="quarter" idx="11"/>
          </p:nvPr>
        </p:nvSpPr>
        <p:spPr/>
        <p:txBody>
          <a:bodyPr/>
          <a:lstStyle/>
          <a:p>
            <a:pPr>
              <a:defRPr/>
            </a:pPr>
            <a:fld id="{676C0B31-47C3-49FD-8211-A1EA24F16913}" type="slidenum">
              <a:rPr lang="en-US" smtClean="0"/>
              <a:pPr>
                <a:defRPr/>
              </a:pPr>
              <a:t>8</a:t>
            </a:fld>
            <a:endParaRPr lang="en-US" dirty="0"/>
          </a:p>
        </p:txBody>
      </p:sp>
    </p:spTree>
    <p:extLst>
      <p:ext uri="{BB962C8B-B14F-4D97-AF65-F5344CB8AC3E}">
        <p14:creationId xmlns:p14="http://schemas.microsoft.com/office/powerpoint/2010/main" val="794164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2"/>
          </a:xfrm>
        </p:spPr>
        <p:txBody>
          <a:bodyPr/>
          <a:lstStyle/>
          <a:p>
            <a:r>
              <a:rPr lang="en-US" b="0" i="0" dirty="0">
                <a:solidFill>
                  <a:srgbClr val="3F3F3F"/>
                </a:solidFill>
                <a:effectLst/>
                <a:latin typeface="Cordale"/>
              </a:rPr>
              <a:t>The second step in project scope management is often the most difficult: collecting requirements. </a:t>
            </a:r>
          </a:p>
          <a:p>
            <a:r>
              <a:rPr lang="en-US" b="0" i="0" dirty="0">
                <a:solidFill>
                  <a:srgbClr val="3F3F3F"/>
                </a:solidFill>
                <a:effectLst/>
                <a:latin typeface="Cordale"/>
              </a:rPr>
              <a:t>A major consequence of not defining requirements well is </a:t>
            </a:r>
            <a:r>
              <a:rPr lang="en-US" b="0" i="0" dirty="0">
                <a:solidFill>
                  <a:srgbClr val="FF0000"/>
                </a:solidFill>
                <a:effectLst/>
                <a:latin typeface="Cordale"/>
              </a:rPr>
              <a:t>rework</a:t>
            </a:r>
            <a:r>
              <a:rPr lang="en-US" b="0" i="0" dirty="0">
                <a:solidFill>
                  <a:srgbClr val="3F3F3F"/>
                </a:solidFill>
                <a:effectLst/>
                <a:latin typeface="Cordale"/>
              </a:rPr>
              <a:t>, which can consume up to half of project costs, especially for software development projects. </a:t>
            </a:r>
            <a:endParaRPr lang="en-US" dirty="0"/>
          </a:p>
        </p:txBody>
      </p:sp>
      <p:sp>
        <p:nvSpPr>
          <p:cNvPr id="3" name="Title 2"/>
          <p:cNvSpPr>
            <a:spLocks noGrp="1"/>
          </p:cNvSpPr>
          <p:nvPr>
            <p:ph type="title"/>
          </p:nvPr>
        </p:nvSpPr>
        <p:spPr/>
        <p:txBody>
          <a:bodyPr/>
          <a:lstStyle/>
          <a:p>
            <a:r>
              <a:rPr lang="en-US" dirty="0"/>
              <a:t>2. Collecting Requirements</a:t>
            </a:r>
          </a:p>
        </p:txBody>
      </p:sp>
      <p:sp>
        <p:nvSpPr>
          <p:cNvPr id="4" name="Footer Placeholder 3"/>
          <p:cNvSpPr>
            <a:spLocks noGrp="1"/>
          </p:cNvSpPr>
          <p:nvPr>
            <p:ph type="ftr" sz="quarter" idx="10"/>
          </p:nvPr>
        </p:nvSpPr>
        <p:spPr/>
        <p:txBody>
          <a:bodyPr/>
          <a:lstStyle/>
          <a:p>
            <a:pPr>
              <a:defRPr/>
            </a:pPr>
            <a:r>
              <a:rPr lang="en-US"/>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6C0B31-47C3-49FD-8211-A1EA24F16913}"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2346</TotalTime>
  <Words>2386</Words>
  <Application>Microsoft Office PowerPoint</Application>
  <PresentationFormat>On-screen Show (4:3)</PresentationFormat>
  <Paragraphs>217</Paragraphs>
  <Slides>38</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38</vt:i4>
      </vt:variant>
    </vt:vector>
  </HeadingPairs>
  <TitlesOfParts>
    <vt:vector size="49" baseType="lpstr">
      <vt:lpstr>Arial</vt:lpstr>
      <vt:lpstr>Arial Rounded MT Bold</vt:lpstr>
      <vt:lpstr>Calibri</vt:lpstr>
      <vt:lpstr>Cordale</vt:lpstr>
      <vt:lpstr>Lucida Sans Unicode</vt:lpstr>
      <vt:lpstr>Times New Roman</vt:lpstr>
      <vt:lpstr>Verdana</vt:lpstr>
      <vt:lpstr>Wingdings 2</vt:lpstr>
      <vt:lpstr>Wingdings 3</vt:lpstr>
      <vt:lpstr>Custom Design</vt:lpstr>
      <vt:lpstr>Theme1</vt:lpstr>
      <vt:lpstr>Chapter 5: Project Scope Management</vt:lpstr>
      <vt:lpstr>What is Project Scope Management?</vt:lpstr>
      <vt:lpstr>Project Scope Management Processes</vt:lpstr>
      <vt:lpstr>Figure 5-1. Project Scope Management Summary</vt:lpstr>
      <vt:lpstr>1.Planning Scope Management</vt:lpstr>
      <vt:lpstr>1.1Scope Management Plan Contents</vt:lpstr>
      <vt:lpstr>1.2 Requirements Management Plan</vt:lpstr>
      <vt:lpstr>1.2 Requirements Management Plan</vt:lpstr>
      <vt:lpstr>2. Collecting Requirements</vt:lpstr>
      <vt:lpstr>2.1Methods for Collecting Requirements</vt:lpstr>
      <vt:lpstr>2.2Requirements Traceability Matrix</vt:lpstr>
      <vt:lpstr>3. Defining Scope</vt:lpstr>
      <vt:lpstr>3.1 Defining Scope</vt:lpstr>
      <vt:lpstr>Table 5-2. Sample Project Charter (partial)</vt:lpstr>
      <vt:lpstr>Table 5-3: Further Defining Project Scope</vt:lpstr>
      <vt:lpstr>4. Creating the Work Breakdown Structure (WBS)</vt:lpstr>
      <vt:lpstr>4.1 Creating the Work Breakdown Structure (WBS)</vt:lpstr>
      <vt:lpstr>Figure 5-3. Sample Intranet WBS Organized by Product </vt:lpstr>
      <vt:lpstr>Figure 5-4. Sample Intranet WBS Organized by Phase</vt:lpstr>
      <vt:lpstr>Figure 5-5. Intranet WBS and Gantt Chart in Microsoft Project</vt:lpstr>
      <vt:lpstr>Figure 5-6.  Intranet Gantt Chart Organized by Project Management Process Groups</vt:lpstr>
      <vt:lpstr>4.1 Creating the Work Breakdown Structure (WBS)</vt:lpstr>
      <vt:lpstr>4.1 Creating the Work Breakdown Structure (WBS)</vt:lpstr>
      <vt:lpstr>4.1 Creating the Work Breakdown Structure (WBS)</vt:lpstr>
      <vt:lpstr>4.2 Approaches to Developing WBSs</vt:lpstr>
      <vt:lpstr>Figure 5-7. Sample Mind-Mapping Approach for Creating a WBS</vt:lpstr>
      <vt:lpstr>4.3 The WBS Dictionary and Scope Baseline</vt:lpstr>
      <vt:lpstr>Table 5-5. Sample WBS Dictionary Entry</vt:lpstr>
      <vt:lpstr>4.5 Advice for Creating a WBS and WBS Dictionary</vt:lpstr>
      <vt:lpstr>4.5 Advice for Creating a WBS and WBS Dictionary (cont’d)</vt:lpstr>
      <vt:lpstr>5. Validating Scope</vt:lpstr>
      <vt:lpstr>6. Controlling Scope</vt:lpstr>
      <vt:lpstr>6.1 Variance</vt:lpstr>
      <vt:lpstr>6.2 Suggestions for Improving User Input</vt:lpstr>
      <vt:lpstr>6.3 Suggestions for Reducing Incomplete and Changing Requirements</vt:lpstr>
      <vt:lpstr>6.3 Suggestions for Reducing Incomplete and Changing Requirements (cont’d)</vt:lpstr>
      <vt:lpstr>Using Software to Assist in Project Scope Management</vt:lpstr>
      <vt:lpstr>Chapter Summary</vt:lpstr>
    </vt:vector>
  </TitlesOfParts>
  <Company>Augsburg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mbarrak</cp:lastModifiedBy>
  <cp:revision>166</cp:revision>
  <dcterms:created xsi:type="dcterms:W3CDTF">2001-07-05T23:10:12Z</dcterms:created>
  <dcterms:modified xsi:type="dcterms:W3CDTF">2021-09-25T21:16:00Z</dcterms:modified>
</cp:coreProperties>
</file>