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831" r:id="rId2"/>
  </p:sldMasterIdLst>
  <p:notesMasterIdLst>
    <p:notesMasterId r:id="rId32"/>
  </p:notesMasterIdLst>
  <p:handoutMasterIdLst>
    <p:handoutMasterId r:id="rId33"/>
  </p:handoutMasterIdLst>
  <p:sldIdLst>
    <p:sldId id="257" r:id="rId3"/>
    <p:sldId id="404" r:id="rId4"/>
    <p:sldId id="338" r:id="rId5"/>
    <p:sldId id="339" r:id="rId6"/>
    <p:sldId id="340" r:id="rId7"/>
    <p:sldId id="403" r:id="rId8"/>
    <p:sldId id="341" r:id="rId9"/>
    <p:sldId id="358" r:id="rId10"/>
    <p:sldId id="394" r:id="rId11"/>
    <p:sldId id="392" r:id="rId12"/>
    <p:sldId id="393" r:id="rId13"/>
    <p:sldId id="362" r:id="rId14"/>
    <p:sldId id="364" r:id="rId15"/>
    <p:sldId id="369" r:id="rId16"/>
    <p:sldId id="370" r:id="rId17"/>
    <p:sldId id="371" r:id="rId18"/>
    <p:sldId id="395" r:id="rId19"/>
    <p:sldId id="374" r:id="rId20"/>
    <p:sldId id="405" r:id="rId21"/>
    <p:sldId id="375" r:id="rId22"/>
    <p:sldId id="377" r:id="rId23"/>
    <p:sldId id="378" r:id="rId24"/>
    <p:sldId id="379" r:id="rId25"/>
    <p:sldId id="380" r:id="rId26"/>
    <p:sldId id="381" r:id="rId27"/>
    <p:sldId id="382" r:id="rId28"/>
    <p:sldId id="384" r:id="rId29"/>
    <p:sldId id="385" r:id="rId30"/>
    <p:sldId id="3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37" autoAdjust="0"/>
    <p:restoredTop sz="94551" autoAdjust="0"/>
  </p:normalViewPr>
  <p:slideViewPr>
    <p:cSldViewPr>
      <p:cViewPr varScale="1">
        <p:scale>
          <a:sx n="86" d="100"/>
          <a:sy n="86" d="100"/>
        </p:scale>
        <p:origin x="181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799455-E484-48D7-B4B2-27B4F84001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68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184235F-ECE1-4BE8-8BAF-E29AC9805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0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EBF9E-79B8-47AA-AB6E-92778F1771C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4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84235F-ECE1-4BE8-8BAF-E29AC9805E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422C-A3D6-4174-9638-FCF5DC56E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47B4D-72BA-468E-AB16-795331F16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2FAD-FD06-4AA6-AC57-91F90138A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854DB3-7A57-4181-880A-5215D777BB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350681" cy="365125"/>
          </a:xfrm>
        </p:spPr>
        <p:txBody>
          <a:bodyPr/>
          <a:lstStyle>
            <a:lvl1pPr algn="l">
              <a:defRPr sz="1200"/>
            </a:lvl1pPr>
            <a:extLst/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533400" cy="365125"/>
          </a:xfrm>
        </p:spPr>
        <p:txBody>
          <a:bodyPr/>
          <a:lstStyle>
            <a:lvl1pPr>
              <a:defRPr sz="1200"/>
            </a:lvl1pPr>
            <a:extLst/>
          </a:lstStyle>
          <a:p>
            <a:pPr>
              <a:defRPr/>
            </a:pPr>
            <a:fld id="{1953F6A9-037C-4679-A974-5A2F60203C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876800" y="6581001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2014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3681-C82D-4D99-8948-365C75EB26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0FAF7-8C0D-4DDF-A379-F4FDC17B23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E41F8-23B9-454D-90CC-E31BF8A7FB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078C3-AD74-4C69-8529-ABFACC4209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544F7-41D2-4889-B2EC-B0B2B2B8DC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E8385-873D-4308-8CE2-51B606282F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4E1B-9771-4FC4-AD8A-F994E9D70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7F4C6-6F30-47C3-875F-46DAC858CA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18779-1B42-43E3-AD0F-719051D420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8B0EE-74BD-464F-A113-BF9301018B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C6576-CCC7-4A49-9300-5D4A8C0C3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7F4D-3FF6-43A6-95C4-A0F445624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936D-4006-447B-98FA-06B4AD980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5362-07AE-46AF-A279-AD4E819CBD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7C05-0F34-4950-B296-371F2131F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4512B-0B1B-484E-988E-3B1C4969C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609A-7A24-4D1A-B4F5-D3869A206C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BD45D22-0321-4823-8238-266049D25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D45D22-0321-4823-8238-266049D252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772400" cy="1349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4:</a:t>
            </a:r>
            <a:br>
              <a:rPr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Project Integration Management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657600"/>
            <a:ext cx="5791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Information Technology Project Management, Seventh Edition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91200"/>
            <a:ext cx="479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See the text itself for full citations.</a:t>
            </a:r>
          </a:p>
        </p:txBody>
      </p:sp>
      <p:pic>
        <p:nvPicPr>
          <p:cNvPr id="8" name="Picture 5" descr="Information Technology Project Manag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3" y="3034843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3F6A9-037C-4679-A974-5A2F60203CE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Table 4-1. Project Charter for the DNA-Sequencing Instrument Completion Project</a:t>
            </a:r>
            <a:br>
              <a:rPr lang="en-US" dirty="0"/>
            </a:b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762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799"/>
            <a:ext cx="7696200" cy="218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3F6A9-037C-4679-A974-5A2F60203CE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Table 4-1. Project Charter (cont.)</a:t>
            </a:r>
            <a:endParaRPr lang="en-US" dirty="0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609601"/>
            <a:ext cx="5334000" cy="591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186738" cy="479107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project management plan</a:t>
            </a:r>
            <a:r>
              <a:rPr lang="en-US" dirty="0"/>
              <a:t> is a document used to coordinate all project planning documents and help guide a project’s execution and control</a:t>
            </a:r>
          </a:p>
          <a:p>
            <a:r>
              <a:rPr lang="en-US" dirty="0"/>
              <a:t>Plans created in the other knowledge areas are subsidiary parts of the overall project management plan</a:t>
            </a:r>
            <a:endParaRPr lang="en-US" i="1" dirty="0"/>
          </a:p>
        </p:txBody>
      </p:sp>
      <p:sp>
        <p:nvSpPr>
          <p:cNvPr id="3891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B4198-CCAC-43FA-8923-E4A089AD589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2.Developing a Project Management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86738" cy="4791075"/>
          </a:xfrm>
        </p:spPr>
        <p:txBody>
          <a:bodyPr/>
          <a:lstStyle/>
          <a:p>
            <a:r>
              <a:rPr lang="en-US" dirty="0"/>
              <a:t>Introduction or overview of the project</a:t>
            </a:r>
          </a:p>
          <a:p>
            <a:r>
              <a:rPr lang="en-US" dirty="0"/>
              <a:t>Description of how the project is organized</a:t>
            </a:r>
          </a:p>
          <a:p>
            <a:r>
              <a:rPr lang="en-US" dirty="0"/>
              <a:t>Management and technical processes used on the project</a:t>
            </a:r>
          </a:p>
          <a:p>
            <a:r>
              <a:rPr lang="en-US" dirty="0"/>
              <a:t>Work to be done, schedule, and budget information</a:t>
            </a:r>
          </a:p>
        </p:txBody>
      </p:sp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A013D-BAF6-4C0C-9785-08FC13FA94E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2.1Common Elements of a Project Management Plan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186738" cy="4791075"/>
          </a:xfrm>
        </p:spPr>
        <p:txBody>
          <a:bodyPr/>
          <a:lstStyle/>
          <a:p>
            <a:r>
              <a:rPr lang="en-US" dirty="0"/>
              <a:t>Involves managing and performing the work described in the project management plan</a:t>
            </a:r>
          </a:p>
          <a:p>
            <a:r>
              <a:rPr lang="en-US" dirty="0"/>
              <a:t>The majority of time and money is usually spent on execution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505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9C88F-E74A-4C9A-BF8E-284267DD907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3.Directing and Managing Project Work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planning and execution are intertwined and inseparable activities</a:t>
            </a:r>
          </a:p>
          <a:p>
            <a:r>
              <a:rPr lang="en-US" dirty="0"/>
              <a:t>Those who will do the work should help to plan the work</a:t>
            </a:r>
          </a:p>
          <a:p>
            <a:r>
              <a:rPr lang="en-US" dirty="0"/>
              <a:t>Project managers must solicit input from the team to develop realistic plans</a:t>
            </a:r>
          </a:p>
        </p:txBody>
      </p:sp>
      <p:sp>
        <p:nvSpPr>
          <p:cNvPr id="4608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BE96C-17B6-4520-AECC-26039ACE615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3.1Coordinating Planning and Execution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managers must lead by example to demonstrate the importance of creating and then following good project plans</a:t>
            </a:r>
          </a:p>
          <a:p>
            <a:pPr>
              <a:lnSpc>
                <a:spcPct val="90000"/>
              </a:lnSpc>
            </a:pPr>
            <a:r>
              <a:rPr lang="en-US" dirty="0"/>
              <a:t>Organizational culture can help project execution by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providing guidelines and templates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tracking performance based on plans</a:t>
            </a:r>
          </a:p>
          <a:p>
            <a:pPr>
              <a:lnSpc>
                <a:spcPct val="90000"/>
              </a:lnSpc>
            </a:pPr>
            <a:r>
              <a:rPr lang="en-US" dirty="0"/>
              <a:t>Project managers may still need to break the rules to meet project goals, and senior managers must support those actions</a:t>
            </a:r>
          </a:p>
        </p:txBody>
      </p:sp>
      <p:sp>
        <p:nvSpPr>
          <p:cNvPr id="4710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1D2BE-CDDA-4CBB-8A50-E60F7F84E2F8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3.2Providing Leadership and a Supportive Culture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helpful for IT project managers to have prior technical experience</a:t>
            </a:r>
          </a:p>
          <a:p>
            <a:r>
              <a:rPr lang="en-US" dirty="0"/>
              <a:t>On small projects, the project manager may be required to perform some of the technical work or mentor team members to complete the projects</a:t>
            </a:r>
          </a:p>
          <a:p>
            <a:r>
              <a:rPr lang="en-US" dirty="0"/>
              <a:t>On large projects, the project manager must understand the business and application area of the project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3F6A9-037C-4679-A974-5A2F60203CE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3.3Capitalizing on Product, Business, and Application Area Knowledge</a:t>
            </a:r>
          </a:p>
        </p:txBody>
      </p:sp>
    </p:spTree>
    <p:extLst>
      <p:ext uri="{BB962C8B-B14F-4D97-AF65-F5344CB8AC3E}">
        <p14:creationId xmlns:p14="http://schemas.microsoft.com/office/powerpoint/2010/main" val="589142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7910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Expert judgment</a:t>
            </a:r>
            <a:r>
              <a:rPr lang="en-US" sz="2400" dirty="0"/>
              <a:t>: Experts can help project managers and their teams make many decisions related to project execution</a:t>
            </a:r>
          </a:p>
          <a:p>
            <a:r>
              <a:rPr lang="en-US" sz="2400" b="1" dirty="0"/>
              <a:t>Meetings: </a:t>
            </a:r>
            <a:r>
              <a:rPr lang="en-US" sz="2400" dirty="0"/>
              <a:t>Meetings allow people to develop relationships, pick up on important body language or tone of voice, and have a dialogue to help resolve problems.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Project management information systems</a:t>
            </a:r>
            <a:r>
              <a:rPr lang="en-US" sz="2400" dirty="0"/>
              <a:t>: There are hundreds of project management software products available on the market today, and many organizations are moving toward powerful enterprise project management systems that are accessible via the Internet</a:t>
            </a:r>
          </a:p>
        </p:txBody>
      </p:sp>
      <p:sp>
        <p:nvSpPr>
          <p:cNvPr id="4915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D198B-9674-48C3-ACD4-753DB8EA2AE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3.4Project Execution Tools and Techniques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4.Managing Project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types of knowledge </a:t>
            </a:r>
          </a:p>
          <a:p>
            <a:pPr lvl="1"/>
            <a:r>
              <a:rPr lang="en-US" dirty="0"/>
              <a:t>Explicit knowledge: easily explained using words, pictures, or numbers and is easy to communicate, store, and distribute</a:t>
            </a:r>
          </a:p>
          <a:p>
            <a:pPr lvl="1"/>
            <a:r>
              <a:rPr lang="en-US" dirty="0"/>
              <a:t>Tacit knowledge: difficult to express and highly personal</a:t>
            </a:r>
          </a:p>
          <a:p>
            <a:r>
              <a:rPr lang="en-US" dirty="0"/>
              <a:t>Knowledge management should be done before, during, and after projects are completed</a:t>
            </a:r>
          </a:p>
          <a:p>
            <a:pPr lvl="1"/>
            <a:r>
              <a:rPr lang="en-US" dirty="0"/>
              <a:t>Often very difficult to accomplish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824728"/>
            <a:ext cx="8686800" cy="365125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4978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Information Technology Project Management, Ninth Edition. 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4445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CFAACB-E5DF-4C0B-8905-F7BFE84FD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D8DF5-4F8F-4B68-8D03-C68643652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772D9-A45F-4C94-B81F-8EC82A5D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3F6A9-037C-4679-A974-5A2F60203C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403885-00BB-41EB-8FBC-7154151F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CBC18D-18A1-44C9-BF8F-8E29A36D1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1"/>
            <a:ext cx="9144000" cy="595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8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86738" cy="5029200"/>
          </a:xfrm>
        </p:spPr>
        <p:txBody>
          <a:bodyPr/>
          <a:lstStyle/>
          <a:p>
            <a:r>
              <a:rPr lang="en-US" dirty="0"/>
              <a:t>Changes are inevitable on most projects, so it’s important to develop and follow a process to monitor and control changes</a:t>
            </a:r>
          </a:p>
          <a:p>
            <a:r>
              <a:rPr lang="en-US" dirty="0"/>
              <a:t>Monitoring project work includes collecting, measuring, and disseminating performance information</a:t>
            </a:r>
          </a:p>
          <a:p>
            <a:r>
              <a:rPr lang="en-US" dirty="0"/>
              <a:t>A </a:t>
            </a:r>
            <a:r>
              <a:rPr lang="en-US" b="1" dirty="0"/>
              <a:t>baseline</a:t>
            </a:r>
            <a:r>
              <a:rPr lang="en-US" dirty="0"/>
              <a:t> is the approved project management plan plus approved changes</a:t>
            </a:r>
          </a:p>
        </p:txBody>
      </p:sp>
      <p:sp>
        <p:nvSpPr>
          <p:cNvPr id="5017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00734-7A97-4DE9-BADB-70D27B29DC61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5.Monitoring and Controlling Project Work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800" dirty="0"/>
              <a:t>Integrated change control involves identifying, evaluating, and managing changes throughout the project life cycle.</a:t>
            </a:r>
          </a:p>
          <a:p>
            <a:pPr marL="609600" indent="-609600"/>
            <a:r>
              <a:rPr lang="en-US" sz="2800" dirty="0"/>
              <a:t>Three main objectives are:</a:t>
            </a:r>
          </a:p>
          <a:p>
            <a:pPr marL="990600" lvl="1" indent="-533400"/>
            <a:r>
              <a:rPr lang="en-US" sz="2400" dirty="0"/>
              <a:t>Influencing the factors that create changes to ensure that changes are beneficial</a:t>
            </a:r>
          </a:p>
          <a:p>
            <a:pPr marL="990600" lvl="1" indent="-533400"/>
            <a:r>
              <a:rPr lang="en-US" sz="2400" dirty="0"/>
              <a:t>Determining that a change has occurred</a:t>
            </a:r>
          </a:p>
          <a:p>
            <a:pPr marL="990600" lvl="1" indent="-533400"/>
            <a:r>
              <a:rPr lang="en-US" sz="2400" dirty="0"/>
              <a:t>Managing actual changes as they occur</a:t>
            </a:r>
          </a:p>
        </p:txBody>
      </p:sp>
      <p:sp>
        <p:nvSpPr>
          <p:cNvPr id="5222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99360-D0C3-4752-A276-D993F1CB9E68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6.Performing Integrated Change Control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Former view: The project team should strive to do exactly what was planned on time and within budget</a:t>
            </a:r>
          </a:p>
          <a:p>
            <a:r>
              <a:rPr lang="en-US" dirty="0"/>
              <a:t>Problem: Stakeholders rarely agreed up-front on the project scope, and time and cost estimates were inaccurate</a:t>
            </a:r>
          </a:p>
          <a:p>
            <a:r>
              <a:rPr lang="en-US" dirty="0"/>
              <a:t>Modern view: Project management is a process of constant communication and negotiation</a:t>
            </a:r>
          </a:p>
          <a:p>
            <a:r>
              <a:rPr lang="en-US" dirty="0"/>
              <a:t>Solution:  Changes are often beneficial, and the project team should plan for them</a:t>
            </a:r>
          </a:p>
        </p:txBody>
      </p:sp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51A45-B78F-43E4-8C68-BC192A207CC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6.1Change Control on Information Technology Projects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change control system </a:t>
            </a:r>
            <a:r>
              <a:rPr lang="en-US" dirty="0"/>
              <a:t>is a formal, documented process that describes when and how official project documents and work may be changed</a:t>
            </a:r>
          </a:p>
          <a:p>
            <a:r>
              <a:rPr lang="en-US" dirty="0"/>
              <a:t>Describes who is authorized to make changes and how to make them</a:t>
            </a:r>
          </a:p>
        </p:txBody>
      </p:sp>
      <p:sp>
        <p:nvSpPr>
          <p:cNvPr id="5427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B7EED-8A3B-4E44-8A3C-892AC7DB1E15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6.2Change Control System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change control board </a:t>
            </a:r>
            <a:r>
              <a:rPr lang="en-US" dirty="0"/>
              <a:t>is a formal group of people responsible for approving or rejecting changes on a project</a:t>
            </a:r>
          </a:p>
          <a:p>
            <a:r>
              <a:rPr lang="en-US" dirty="0"/>
              <a:t>CCBs provide guidelines for preparing change requests, evaluate change requests, and manage the implementation of approved changes</a:t>
            </a:r>
          </a:p>
          <a:p>
            <a:r>
              <a:rPr lang="en-US" dirty="0"/>
              <a:t>Includes stakeholders from the entire organization</a:t>
            </a:r>
          </a:p>
        </p:txBody>
      </p:sp>
      <p:sp>
        <p:nvSpPr>
          <p:cNvPr id="5529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73DC6-EB44-4256-B5C3-90167C634BEE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6.3Change Control Board (CCB)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CCBs only meet occasionally, so it may take too long for changes to occur</a:t>
            </a:r>
          </a:p>
          <a:p>
            <a:r>
              <a:rPr lang="en-US" dirty="0"/>
              <a:t>Some organizations have policies in place for time-sensitive changes</a:t>
            </a:r>
          </a:p>
          <a:p>
            <a:pPr lvl="1"/>
            <a:r>
              <a:rPr lang="en-US" dirty="0"/>
              <a:t>“48-hour policy” allows project team members to make decisions, then they have 48 hours to reverse the decision pending senior management approval</a:t>
            </a:r>
          </a:p>
          <a:p>
            <a:pPr lvl="1"/>
            <a:r>
              <a:rPr lang="en-US" dirty="0"/>
              <a:t>Delegate changes to the lowest level possible, but keep everyone informed of changes</a:t>
            </a:r>
          </a:p>
        </p:txBody>
      </p:sp>
      <p:sp>
        <p:nvSpPr>
          <p:cNvPr id="5632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69F49-7017-498E-9A3E-E7143631DB8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6.4Making Timely Changes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186738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Configuration management </a:t>
            </a:r>
            <a:r>
              <a:rPr lang="en-US" dirty="0"/>
              <a:t>ensures that the descriptions of the project’s products are correct and complete</a:t>
            </a:r>
          </a:p>
          <a:p>
            <a:pPr>
              <a:lnSpc>
                <a:spcPct val="90000"/>
              </a:lnSpc>
            </a:pPr>
            <a:r>
              <a:rPr lang="en-US" dirty="0"/>
              <a:t>Involves identifying and controlling the functional and physical design characteristics of products and their support documentation</a:t>
            </a:r>
          </a:p>
        </p:txBody>
      </p:sp>
      <p:sp>
        <p:nvSpPr>
          <p:cNvPr id="573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50EE5-DD00-42CF-B186-FA289432DED5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/>
          <a:lstStyle/>
          <a:p>
            <a:r>
              <a:rPr lang="en-US" dirty="0"/>
              <a:t>6.5Configuration Management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close a project or phase, you must finalize all activities and transfer the completed or cancelled work to the appropriate people</a:t>
            </a:r>
          </a:p>
          <a:p>
            <a:r>
              <a:rPr lang="en-US" dirty="0"/>
              <a:t>Main outputs include</a:t>
            </a:r>
          </a:p>
          <a:p>
            <a:pPr lvl="1"/>
            <a:r>
              <a:rPr lang="en-US" dirty="0"/>
              <a:t>Final product, service, or result transition</a:t>
            </a:r>
          </a:p>
          <a:p>
            <a:pPr lvl="1"/>
            <a:r>
              <a:rPr lang="en-US" dirty="0"/>
              <a:t>Organizational process asset updates</a:t>
            </a:r>
          </a:p>
        </p:txBody>
      </p:sp>
      <p:sp>
        <p:nvSpPr>
          <p:cNvPr id="5939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08B3E-F93B-46D5-90C8-0EFC6622AEB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7.Closing Projects or Phases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Several types of software can be used to assist in project integration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Documents can be created with word processing software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Presentations are created with presentation software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Tracking can be done with spreadsheets or databases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Communication software like e-mail and Web authoring tools facilitate communications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management software can pull everything together and show detailed and summarized information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Business Service Management</a:t>
            </a:r>
            <a:r>
              <a:rPr lang="en-US" dirty="0"/>
              <a:t> (BSM) tools track the execution of business process flows</a:t>
            </a:r>
          </a:p>
        </p:txBody>
      </p:sp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9576C-302C-46B8-9ADA-74B5D8EDAD33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Software to Assist in Project Integration Management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integration management involves coordinating all of the other knowledge areas throughout a project’s life cycle</a:t>
            </a:r>
          </a:p>
          <a:p>
            <a:r>
              <a:rPr lang="en-US" dirty="0"/>
              <a:t>Main processes include</a:t>
            </a:r>
          </a:p>
          <a:p>
            <a:pPr lvl="1"/>
            <a:r>
              <a:rPr lang="en-US" dirty="0"/>
              <a:t>Develop the project charter</a:t>
            </a:r>
          </a:p>
          <a:p>
            <a:pPr lvl="1"/>
            <a:r>
              <a:rPr lang="en-US" dirty="0"/>
              <a:t>Develop the project management plan</a:t>
            </a:r>
          </a:p>
          <a:p>
            <a:pPr lvl="1"/>
            <a:r>
              <a:rPr lang="en-US" dirty="0"/>
              <a:t>Direct and manage project execution</a:t>
            </a:r>
          </a:p>
          <a:p>
            <a:pPr lvl="1"/>
            <a:r>
              <a:rPr lang="en-US" dirty="0"/>
              <a:t>Manage project Knowledge</a:t>
            </a:r>
          </a:p>
          <a:p>
            <a:pPr lvl="1"/>
            <a:r>
              <a:rPr lang="en-US" dirty="0"/>
              <a:t>Monitor and control project work</a:t>
            </a:r>
          </a:p>
          <a:p>
            <a:pPr lvl="1"/>
            <a:r>
              <a:rPr lang="en-US" dirty="0"/>
              <a:t>Perform integrated change control</a:t>
            </a:r>
          </a:p>
          <a:p>
            <a:pPr lvl="1"/>
            <a:r>
              <a:rPr lang="en-US" dirty="0"/>
              <a:t>Close the project or phase</a:t>
            </a:r>
          </a:p>
        </p:txBody>
      </p:sp>
      <p:sp>
        <p:nvSpPr>
          <p:cNvPr id="6144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DAB70-6E7B-45BB-9F36-0FA1270B4935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86738" cy="4791075"/>
          </a:xfrm>
        </p:spPr>
        <p:txBody>
          <a:bodyPr/>
          <a:lstStyle/>
          <a:p>
            <a:r>
              <a:rPr lang="en-US" sz="2800" dirty="0"/>
              <a:t>project integration management involves </a:t>
            </a:r>
            <a:r>
              <a:rPr lang="en-US" dirty="0"/>
              <a:t>coordinating all of the other project management knowledge areas throughout a project’s life cycle.</a:t>
            </a:r>
          </a:p>
          <a:p>
            <a:r>
              <a:rPr lang="en-US" dirty="0"/>
              <a:t>Many new project managers have trouble looking at the “big picture” and want to focus on too many details (See opening case for a real example)</a:t>
            </a:r>
          </a:p>
          <a:p>
            <a:r>
              <a:rPr lang="en-US" dirty="0"/>
              <a:t>Project integration management is </a:t>
            </a:r>
            <a:r>
              <a:rPr lang="en-US" i="1" dirty="0"/>
              <a:t>not</a:t>
            </a:r>
            <a:r>
              <a:rPr lang="en-US" dirty="0"/>
              <a:t> the same thing as software integration</a:t>
            </a:r>
          </a:p>
        </p:txBody>
      </p:sp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FECDF-36A7-44D1-8BAF-7A36463139A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is project integration management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91538" cy="4791075"/>
          </a:xfrm>
        </p:spPr>
        <p:txBody>
          <a:bodyPr>
            <a:normAutofit/>
          </a:bodyPr>
          <a:lstStyle/>
          <a:p>
            <a:r>
              <a:rPr lang="en-US" dirty="0"/>
              <a:t>1. Developing the project charter involves working with stakeholders to create the document that formally authorizes a project—the charter.</a:t>
            </a:r>
          </a:p>
          <a:p>
            <a:r>
              <a:rPr lang="en-US" dirty="0"/>
              <a:t>2. Developing the project management plan involves coordinating all planning efforts to create a consistent, coherent document—the project management plan.</a:t>
            </a:r>
          </a:p>
          <a:p>
            <a:r>
              <a:rPr lang="en-US" dirty="0"/>
              <a:t>3. Directing and managing project work involves carrying out the project management plan by performing the activities included in it.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38D7D-6CB4-4E4C-8852-D9CAD93D4C4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Integration Management Processes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4. Managing project knowledge involves using existing knowledge and creating new knowledge to achieve project objectives while also contributing to organizational learning. </a:t>
            </a:r>
          </a:p>
          <a:p>
            <a:pPr marL="109728" indent="0">
              <a:buNone/>
            </a:pPr>
            <a:r>
              <a:rPr lang="en-US" dirty="0"/>
              <a:t>5. Monitoring and controlling project work involves overseeing activities to meet the performance objectives of the project</a:t>
            </a:r>
          </a:p>
          <a:p>
            <a:pPr marL="109728" indent="0">
              <a:buNone/>
            </a:pPr>
            <a:r>
              <a:rPr lang="en-US" dirty="0"/>
              <a:t>6. Performing integrated change control involves identifying, evaluating, and managing changes throughout the project life cycle. </a:t>
            </a:r>
          </a:p>
          <a:p>
            <a:pPr marL="109728" indent="0">
              <a:buNone/>
            </a:pPr>
            <a:r>
              <a:rPr lang="en-US" dirty="0"/>
              <a:t>7. Closing the project or phase involves finalizing all activities to formally close the project or phase.</a:t>
            </a:r>
          </a:p>
        </p:txBody>
      </p:sp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A2C9D-D88A-4E49-9868-C35180CCD6D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Integration Management Processes (cont’d)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provides an overview of the project integration management cycle.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"/>
            <a:ext cx="6858000" cy="5983819"/>
          </a:xfrm>
          <a:prstGeom prst="rect">
            <a:avLst/>
          </a:prstGeom>
        </p:spPr>
      </p:pic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8610600" cy="3651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Information Technology Project Management, Ninth Edition. 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4572000"/>
          </a:xfrm>
        </p:spPr>
        <p:txBody>
          <a:bodyPr/>
          <a:lstStyle/>
          <a:p>
            <a:r>
              <a:rPr lang="en-US" b="1" dirty="0"/>
              <a:t>Strategic planning</a:t>
            </a:r>
            <a:r>
              <a:rPr lang="en-US" dirty="0"/>
              <a:t> involves determining long-term objectives, predicting future trends, and projecting the need for new products and services</a:t>
            </a:r>
          </a:p>
          <a:p>
            <a:r>
              <a:rPr lang="en-US" dirty="0"/>
              <a:t>Organizations often perform a </a:t>
            </a:r>
            <a:r>
              <a:rPr lang="en-US" b="1" dirty="0"/>
              <a:t>SWOT analysis</a:t>
            </a:r>
          </a:p>
          <a:p>
            <a:pPr lvl="1"/>
            <a:r>
              <a:rPr lang="en-US" dirty="0"/>
              <a:t>analyzing </a:t>
            </a:r>
            <a:r>
              <a:rPr lang="en-US" b="1" dirty="0"/>
              <a:t>S</a:t>
            </a:r>
            <a:r>
              <a:rPr lang="en-US" dirty="0"/>
              <a:t>trengths, </a:t>
            </a:r>
            <a:r>
              <a:rPr lang="en-US" b="1" dirty="0"/>
              <a:t>W</a:t>
            </a:r>
            <a:r>
              <a:rPr lang="en-US" dirty="0"/>
              <a:t>eaknesses, </a:t>
            </a:r>
            <a:r>
              <a:rPr lang="en-US" b="1" dirty="0"/>
              <a:t>O</a:t>
            </a:r>
            <a:r>
              <a:rPr lang="en-US" dirty="0"/>
              <a:t>pportunities, and </a:t>
            </a:r>
            <a:r>
              <a:rPr lang="en-US" b="1" dirty="0"/>
              <a:t>T</a:t>
            </a:r>
            <a:r>
              <a:rPr lang="en-US" dirty="0"/>
              <a:t>hreats</a:t>
            </a:r>
          </a:p>
          <a:p>
            <a:r>
              <a:rPr lang="en-US" dirty="0"/>
              <a:t>As part of strategic planning, organizations</a:t>
            </a:r>
          </a:p>
          <a:p>
            <a:pPr lvl="1"/>
            <a:r>
              <a:rPr lang="en-US" dirty="0"/>
              <a:t>identify potential projects</a:t>
            </a:r>
          </a:p>
          <a:p>
            <a:pPr lvl="1"/>
            <a:r>
              <a:rPr lang="en-US" dirty="0"/>
              <a:t>use realistic methods to select which projects to work on (ex. Weight scoring model, Net present value NPV analysis)</a:t>
            </a:r>
          </a:p>
          <a:p>
            <a:pPr lvl="1"/>
            <a:r>
              <a:rPr lang="en-US" dirty="0"/>
              <a:t>formalize project initiation by issuing a project charter</a:t>
            </a:r>
          </a:p>
          <a:p>
            <a:pPr lvl="1"/>
            <a:endParaRPr lang="en-US" dirty="0"/>
          </a:p>
        </p:txBody>
      </p:sp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2F50D-7147-47A1-9605-3B4774429FA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 Planning and Project Selection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After deciding what project to work on, it is important to let the rest of the organization know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project charter</a:t>
            </a:r>
            <a:r>
              <a:rPr lang="en-US" dirty="0"/>
              <a:t> is a document that formally recognizes the existence of a project and provides direction on the project’s objectives and management</a:t>
            </a:r>
          </a:p>
          <a:p>
            <a:pPr>
              <a:lnSpc>
                <a:spcPct val="90000"/>
              </a:lnSpc>
            </a:pPr>
            <a:r>
              <a:rPr lang="en-US" dirty="0"/>
              <a:t>Key project stakeholders should sign a project charter to acknowledge agreement on the need and intent of the project; a signed charter is a key output of project integration management</a:t>
            </a:r>
          </a:p>
        </p:txBody>
      </p:sp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FEF86-65B9-457B-A3B9-FD65226500C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9144000" cy="6731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1.Developing a Project Charter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project statement of work: a document that describes the products or services to be created by the project</a:t>
            </a:r>
          </a:p>
          <a:p>
            <a:r>
              <a:rPr lang="en-US" dirty="0"/>
              <a:t>A business case: many projects require a business case to justify their investment. Information in the business case, such as the project objective, high-level requirements, and time and cost goals, is included in the project charter.</a:t>
            </a:r>
          </a:p>
          <a:p>
            <a:r>
              <a:rPr lang="en-US" dirty="0"/>
              <a:t>Agreements</a:t>
            </a:r>
          </a:p>
          <a:p>
            <a:r>
              <a:rPr lang="en-US" dirty="0"/>
              <a:t>Enterprise environmental factors including governments or industry standards</a:t>
            </a:r>
          </a:p>
          <a:p>
            <a:r>
              <a:rPr lang="en-US" b="1" dirty="0"/>
              <a:t>Organizational process assets</a:t>
            </a:r>
            <a:r>
              <a:rPr lang="en-US" dirty="0"/>
              <a:t>, which include formal and informal plans, policies, procedures, guidelines, information systems, financial systems, management systems, lessons learned, and historical information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3F6A9-037C-4679-A974-5A2F60203C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1.1Inputs for Developing a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20524868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</TotalTime>
  <Words>1817</Words>
  <Application>Microsoft Office PowerPoint</Application>
  <PresentationFormat>On-screen Show (4:3)</PresentationFormat>
  <Paragraphs>180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Rounded MT Bold</vt:lpstr>
      <vt:lpstr>Calibri</vt:lpstr>
      <vt:lpstr>Lucida Sans Unicode</vt:lpstr>
      <vt:lpstr>Times New Roman</vt:lpstr>
      <vt:lpstr>Verdana</vt:lpstr>
      <vt:lpstr>Wingdings 2</vt:lpstr>
      <vt:lpstr>Wingdings 3</vt:lpstr>
      <vt:lpstr>Custom Design</vt:lpstr>
      <vt:lpstr>Concourse</vt:lpstr>
      <vt:lpstr>Chapter 4: Project Integration Management</vt:lpstr>
      <vt:lpstr>PowerPoint Presentation</vt:lpstr>
      <vt:lpstr>What is project integration management</vt:lpstr>
      <vt:lpstr>Project Integration Management Processes</vt:lpstr>
      <vt:lpstr>Project Integration Management Processes (cont’d)</vt:lpstr>
      <vt:lpstr>PowerPoint Presentation</vt:lpstr>
      <vt:lpstr>Strategic Planning and Project Selection</vt:lpstr>
      <vt:lpstr>1.Developing a Project Charter</vt:lpstr>
      <vt:lpstr>1.1Inputs for Developing a Project Charter</vt:lpstr>
      <vt:lpstr>Table 4-1. Project Charter for the DNA-Sequencing Instrument Completion Project </vt:lpstr>
      <vt:lpstr>Table 4-1. Project Charter (cont.)</vt:lpstr>
      <vt:lpstr>2.Developing a Project Management Plan</vt:lpstr>
      <vt:lpstr>2.1Common Elements of a Project Management Plan</vt:lpstr>
      <vt:lpstr>3.Directing and Managing Project Work</vt:lpstr>
      <vt:lpstr>3.1Coordinating Planning and Execution</vt:lpstr>
      <vt:lpstr>3.2Providing Leadership and a Supportive Culture</vt:lpstr>
      <vt:lpstr>3.3Capitalizing on Product, Business, and Application Area Knowledge</vt:lpstr>
      <vt:lpstr>3.4Project Execution Tools and Techniques</vt:lpstr>
      <vt:lpstr>4.Managing Project Knowledge</vt:lpstr>
      <vt:lpstr>5.Monitoring and Controlling Project Work</vt:lpstr>
      <vt:lpstr>6.Performing Integrated Change Control</vt:lpstr>
      <vt:lpstr>6.1Change Control on Information Technology Projects</vt:lpstr>
      <vt:lpstr>6.2Change Control System</vt:lpstr>
      <vt:lpstr>6.3Change Control Board (CCB)</vt:lpstr>
      <vt:lpstr>6.4Making Timely Changes</vt:lpstr>
      <vt:lpstr>6.5Configuration Management</vt:lpstr>
      <vt:lpstr>7.Closing Projects or Phases</vt:lpstr>
      <vt:lpstr>Using Software to Assist in Project Integration Management</vt:lpstr>
      <vt:lpstr>Chapter Summary</vt:lpstr>
    </vt:vector>
  </TitlesOfParts>
  <Company>Augsburg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mbarrak</cp:lastModifiedBy>
  <cp:revision>193</cp:revision>
  <dcterms:created xsi:type="dcterms:W3CDTF">2001-07-05T23:10:12Z</dcterms:created>
  <dcterms:modified xsi:type="dcterms:W3CDTF">2022-09-10T10:36:17Z</dcterms:modified>
</cp:coreProperties>
</file>