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723" r:id="rId2"/>
  </p:sldMasterIdLst>
  <p:notesMasterIdLst>
    <p:notesMasterId r:id="rId36"/>
  </p:notesMasterIdLst>
  <p:handoutMasterIdLst>
    <p:handoutMasterId r:id="rId37"/>
  </p:handoutMasterIdLst>
  <p:sldIdLst>
    <p:sldId id="257" r:id="rId3"/>
    <p:sldId id="292" r:id="rId4"/>
    <p:sldId id="293" r:id="rId5"/>
    <p:sldId id="369" r:id="rId6"/>
    <p:sldId id="282" r:id="rId7"/>
    <p:sldId id="259" r:id="rId8"/>
    <p:sldId id="260" r:id="rId9"/>
    <p:sldId id="357" r:id="rId10"/>
    <p:sldId id="358" r:id="rId11"/>
    <p:sldId id="313" r:id="rId12"/>
    <p:sldId id="375" r:id="rId13"/>
    <p:sldId id="376" r:id="rId14"/>
    <p:sldId id="314" r:id="rId15"/>
    <p:sldId id="262" r:id="rId16"/>
    <p:sldId id="370" r:id="rId17"/>
    <p:sldId id="371" r:id="rId18"/>
    <p:sldId id="315" r:id="rId19"/>
    <p:sldId id="265" r:id="rId20"/>
    <p:sldId id="363" r:id="rId21"/>
    <p:sldId id="267" r:id="rId22"/>
    <p:sldId id="266" r:id="rId23"/>
    <p:sldId id="268" r:id="rId24"/>
    <p:sldId id="338" r:id="rId25"/>
    <p:sldId id="319" r:id="rId26"/>
    <p:sldId id="339" r:id="rId27"/>
    <p:sldId id="340" r:id="rId28"/>
    <p:sldId id="344" r:id="rId29"/>
    <p:sldId id="324" r:id="rId30"/>
    <p:sldId id="373" r:id="rId31"/>
    <p:sldId id="374" r:id="rId32"/>
    <p:sldId id="277" r:id="rId33"/>
    <p:sldId id="278" r:id="rId34"/>
    <p:sldId id="332" r:id="rId35"/>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Times New Roman" pitchFamily="18" charset="0"/>
        <a:ea typeface="+mn-ea"/>
        <a:cs typeface="+mn-cs"/>
      </a:defRPr>
    </a:lvl1pPr>
    <a:lvl2pPr marL="457200" algn="l" rtl="0" fontAlgn="base">
      <a:spcBef>
        <a:spcPct val="0"/>
      </a:spcBef>
      <a:spcAft>
        <a:spcPct val="0"/>
      </a:spcAft>
      <a:defRPr sz="2200" kern="1200">
        <a:solidFill>
          <a:schemeClr val="tx1"/>
        </a:solidFill>
        <a:latin typeface="Times New Roman" pitchFamily="18" charset="0"/>
        <a:ea typeface="+mn-ea"/>
        <a:cs typeface="+mn-cs"/>
      </a:defRPr>
    </a:lvl2pPr>
    <a:lvl3pPr marL="914400" algn="l" rtl="0" fontAlgn="base">
      <a:spcBef>
        <a:spcPct val="0"/>
      </a:spcBef>
      <a:spcAft>
        <a:spcPct val="0"/>
      </a:spcAft>
      <a:defRPr sz="2200" kern="1200">
        <a:solidFill>
          <a:schemeClr val="tx1"/>
        </a:solidFill>
        <a:latin typeface="Times New Roman" pitchFamily="18" charset="0"/>
        <a:ea typeface="+mn-ea"/>
        <a:cs typeface="+mn-cs"/>
      </a:defRPr>
    </a:lvl3pPr>
    <a:lvl4pPr marL="1371600" algn="l" rtl="0" fontAlgn="base">
      <a:spcBef>
        <a:spcPct val="0"/>
      </a:spcBef>
      <a:spcAft>
        <a:spcPct val="0"/>
      </a:spcAft>
      <a:defRPr sz="2200" kern="1200">
        <a:solidFill>
          <a:schemeClr val="tx1"/>
        </a:solidFill>
        <a:latin typeface="Times New Roman" pitchFamily="18" charset="0"/>
        <a:ea typeface="+mn-ea"/>
        <a:cs typeface="+mn-cs"/>
      </a:defRPr>
    </a:lvl4pPr>
    <a:lvl5pPr marL="1828800" algn="l" rtl="0" fontAlgn="base">
      <a:spcBef>
        <a:spcPct val="0"/>
      </a:spcBef>
      <a:spcAft>
        <a:spcPct val="0"/>
      </a:spcAft>
      <a:defRPr sz="2200" kern="1200">
        <a:solidFill>
          <a:schemeClr val="tx1"/>
        </a:solidFill>
        <a:latin typeface="Times New Roman" pitchFamily="18" charset="0"/>
        <a:ea typeface="+mn-ea"/>
        <a:cs typeface="+mn-cs"/>
      </a:defRPr>
    </a:lvl5pPr>
    <a:lvl6pPr marL="2286000" algn="l" defTabSz="914400" rtl="0" eaLnBrk="1" latinLnBrk="0" hangingPunct="1">
      <a:defRPr sz="2200" kern="1200">
        <a:solidFill>
          <a:schemeClr val="tx1"/>
        </a:solidFill>
        <a:latin typeface="Times New Roman" pitchFamily="18" charset="0"/>
        <a:ea typeface="+mn-ea"/>
        <a:cs typeface="+mn-cs"/>
      </a:defRPr>
    </a:lvl6pPr>
    <a:lvl7pPr marL="2743200" algn="l" defTabSz="914400" rtl="0" eaLnBrk="1" latinLnBrk="0" hangingPunct="1">
      <a:defRPr sz="2200" kern="1200">
        <a:solidFill>
          <a:schemeClr val="tx1"/>
        </a:solidFill>
        <a:latin typeface="Times New Roman" pitchFamily="18" charset="0"/>
        <a:ea typeface="+mn-ea"/>
        <a:cs typeface="+mn-cs"/>
      </a:defRPr>
    </a:lvl7pPr>
    <a:lvl8pPr marL="3200400" algn="l" defTabSz="914400" rtl="0" eaLnBrk="1" latinLnBrk="0" hangingPunct="1">
      <a:defRPr sz="2200" kern="1200">
        <a:solidFill>
          <a:schemeClr val="tx1"/>
        </a:solidFill>
        <a:latin typeface="Times New Roman" pitchFamily="18" charset="0"/>
        <a:ea typeface="+mn-ea"/>
        <a:cs typeface="+mn-cs"/>
      </a:defRPr>
    </a:lvl8pPr>
    <a:lvl9pPr marL="3657600" algn="l" defTabSz="914400" rtl="0" eaLnBrk="1" latinLnBrk="0" hangingPunct="1">
      <a:defRPr sz="2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walbe" initials="k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32" autoAdjust="0"/>
    <p:restoredTop sz="78777" autoAdjust="0"/>
  </p:normalViewPr>
  <p:slideViewPr>
    <p:cSldViewPr>
      <p:cViewPr varScale="1">
        <p:scale>
          <a:sx n="65" d="100"/>
          <a:sy n="65" d="100"/>
        </p:scale>
        <p:origin x="1978"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dirty="0"/>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dirty="0"/>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dirty="0"/>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vl1pPr>
          </a:lstStyle>
          <a:p>
            <a:pPr>
              <a:defRPr/>
            </a:pPr>
            <a:fld id="{4C7AC561-FEF4-4564-B1BB-B4891A40ACD7}" type="slidenum">
              <a:rPr lang="en-US"/>
              <a:pPr>
                <a:defRPr/>
              </a:pPr>
              <a:t>‹#›</a:t>
            </a:fld>
            <a:endParaRPr lang="en-US" dirty="0"/>
          </a:p>
        </p:txBody>
      </p:sp>
    </p:spTree>
    <p:extLst>
      <p:ext uri="{BB962C8B-B14F-4D97-AF65-F5344CB8AC3E}">
        <p14:creationId xmlns:p14="http://schemas.microsoft.com/office/powerpoint/2010/main" val="2562974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dirty="0"/>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dirty="0"/>
            </a:lvl1pPr>
          </a:lstStyle>
          <a:p>
            <a:pPr>
              <a:defRPr/>
            </a:pPr>
            <a:endParaRPr lang="en-US" dirty="0"/>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dirty="0"/>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vl1pPr>
          </a:lstStyle>
          <a:p>
            <a:pPr>
              <a:defRPr/>
            </a:pPr>
            <a:fld id="{D4FD6BFF-8DB4-463C-8B03-99A14BC43E25}" type="slidenum">
              <a:rPr lang="en-US"/>
              <a:pPr>
                <a:defRPr/>
              </a:pPr>
              <a:t>‹#›</a:t>
            </a:fld>
            <a:endParaRPr lang="en-US" dirty="0"/>
          </a:p>
        </p:txBody>
      </p:sp>
    </p:spTree>
    <p:extLst>
      <p:ext uri="{BB962C8B-B14F-4D97-AF65-F5344CB8AC3E}">
        <p14:creationId xmlns:p14="http://schemas.microsoft.com/office/powerpoint/2010/main" val="13746563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eaLnBrk="1" hangingPunct="1"/>
            <a:endParaRPr lang="en-US" dirty="0"/>
          </a:p>
        </p:txBody>
      </p:sp>
      <p:sp>
        <p:nvSpPr>
          <p:cNvPr id="59396" name="Slide Number Placeholder 3"/>
          <p:cNvSpPr>
            <a:spLocks noGrp="1"/>
          </p:cNvSpPr>
          <p:nvPr>
            <p:ph type="sldNum" sz="quarter" idx="5"/>
          </p:nvPr>
        </p:nvSpPr>
        <p:spPr>
          <a:noFill/>
        </p:spPr>
        <p:txBody>
          <a:bodyPr/>
          <a:lstStyle/>
          <a:p>
            <a:fld id="{86EC327F-7E80-4D08-B8B0-0F574A3B94BC}"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F3F3F"/>
                </a:solidFill>
                <a:effectLst/>
                <a:latin typeface="Cordale"/>
              </a:rPr>
              <a:t>illustrates the three dimensions of the triple constraint. Each area—scope, time, and cost—has a target at the beginning of the project. For example, the IT collaboration project might have an initial scope of producing a 40- to 50-page report and a one-hour presentation on about 30 potential IT projects. The project manager might further define project scope to include providing a description of each potential project, an investigation of what other companies have implemented for similar projects, a rough time and cost estimate, and assessments of the risk and potential payoff as high, medium, or low. The initial time estimate for this project might be one month, and the cost estimate might be $45,000–$50,000. These expectations provide targets for the scope, time, and cost dimensions of the project.</a:t>
            </a:r>
            <a:endParaRPr lang="en-US" dirty="0"/>
          </a:p>
        </p:txBody>
      </p:sp>
      <p:sp>
        <p:nvSpPr>
          <p:cNvPr id="4" name="Slide Number Placeholder 3"/>
          <p:cNvSpPr>
            <a:spLocks noGrp="1"/>
          </p:cNvSpPr>
          <p:nvPr>
            <p:ph type="sldNum" sz="quarter" idx="5"/>
          </p:nvPr>
        </p:nvSpPr>
        <p:spPr/>
        <p:txBody>
          <a:bodyPr/>
          <a:lstStyle/>
          <a:p>
            <a:pPr>
              <a:defRPr/>
            </a:pPr>
            <a:fld id="{D4FD6BFF-8DB4-463C-8B03-99A14BC43E25}" type="slidenum">
              <a:rPr lang="en-US" smtClean="0"/>
              <a:pPr>
                <a:defRPr/>
              </a:pPr>
              <a:t>14</a:t>
            </a:fld>
            <a:endParaRPr lang="en-US" dirty="0"/>
          </a:p>
        </p:txBody>
      </p:sp>
    </p:spTree>
    <p:extLst>
      <p:ext uri="{BB962C8B-B14F-4D97-AF65-F5344CB8AC3E}">
        <p14:creationId xmlns:p14="http://schemas.microsoft.com/office/powerpoint/2010/main" val="4010133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6" name="Slide Number Placeholder 5"/>
          <p:cNvSpPr>
            <a:spLocks noGrp="1"/>
          </p:cNvSpPr>
          <p:nvPr>
            <p:ph type="sldNum" sz="quarter" idx="12"/>
          </p:nvPr>
        </p:nvSpPr>
        <p:spPr/>
        <p:txBody>
          <a:bodyPr/>
          <a:lstStyle>
            <a:lvl1pPr>
              <a:defRPr/>
            </a:lvl1pPr>
          </a:lstStyle>
          <a:p>
            <a:pPr>
              <a:defRPr/>
            </a:pPr>
            <a:fld id="{F60968EA-9007-4822-BA5B-1633A4F2287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6" name="Slide Number Placeholder 5"/>
          <p:cNvSpPr>
            <a:spLocks noGrp="1"/>
          </p:cNvSpPr>
          <p:nvPr>
            <p:ph type="sldNum" sz="quarter" idx="12"/>
          </p:nvPr>
        </p:nvSpPr>
        <p:spPr/>
        <p:txBody>
          <a:bodyPr/>
          <a:lstStyle>
            <a:lvl1pPr>
              <a:defRPr/>
            </a:lvl1pPr>
          </a:lstStyle>
          <a:p>
            <a:pPr>
              <a:defRPr/>
            </a:pPr>
            <a:fld id="{0C718841-D471-438C-AFD5-3B29A9E32CE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6" name="Slide Number Placeholder 5"/>
          <p:cNvSpPr>
            <a:spLocks noGrp="1"/>
          </p:cNvSpPr>
          <p:nvPr>
            <p:ph type="sldNum" sz="quarter" idx="12"/>
          </p:nvPr>
        </p:nvSpPr>
        <p:spPr/>
        <p:txBody>
          <a:bodyPr/>
          <a:lstStyle>
            <a:lvl1pPr>
              <a:defRPr/>
            </a:lvl1pPr>
          </a:lstStyle>
          <a:p>
            <a:pPr>
              <a:defRPr/>
            </a:pPr>
            <a:fld id="{B7F7040E-CCEE-43E4-9215-66886D546796}"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dirty="0"/>
              <a:t>Information Technology Project Management, Seventh Edition</a:t>
            </a:r>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B07F9D3B-BD25-4DCF-AF32-D3854EEF4F1D}"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2014</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rtlCol="0"/>
          <a:lstStyle/>
          <a:p>
            <a:r>
              <a:rPr lang="en-US"/>
              <a:t>Click to edit Master title style</a:t>
            </a:r>
            <a:endParaRPr lang="en-US" dirty="0"/>
          </a:p>
        </p:txBody>
      </p:sp>
      <p:sp>
        <p:nvSpPr>
          <p:cNvPr id="5" name="Footer Placeholder 21"/>
          <p:cNvSpPr>
            <a:spLocks noGrp="1"/>
          </p:cNvSpPr>
          <p:nvPr>
            <p:ph type="ftr" sz="quarter" idx="10"/>
          </p:nvPr>
        </p:nvSpPr>
        <p:spPr>
          <a:xfrm>
            <a:off x="0" y="6492875"/>
            <a:ext cx="2590800" cy="365125"/>
          </a:xfrm>
        </p:spPr>
        <p:txBody>
          <a:bodyPr/>
          <a:lstStyle>
            <a:lvl1pPr algn="l">
              <a:buFontTx/>
              <a:buNone/>
              <a:defRPr sz="1200">
                <a:latin typeface="+mn-lt"/>
              </a:defRPr>
            </a:lvl1pPr>
          </a:lstStyle>
          <a:p>
            <a:pPr>
              <a:defRPr/>
            </a:pPr>
            <a:r>
              <a:rPr lang="en-US" dirty="0"/>
              <a:t>Information Technology Project Management, Seventh Edition</a:t>
            </a:r>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1F8276A5-8D43-491D-83BE-00FCABAA1517}"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r>
              <a:rPr lang="en-US" dirty="0"/>
              <a:t>Information Technology Project Management, Seventh Edition</a:t>
            </a:r>
          </a:p>
        </p:txBody>
      </p:sp>
      <p:sp>
        <p:nvSpPr>
          <p:cNvPr id="8" name="Slide Number Placeholder 5"/>
          <p:cNvSpPr>
            <a:spLocks noGrp="1"/>
          </p:cNvSpPr>
          <p:nvPr>
            <p:ph type="sldNum" sz="quarter" idx="12"/>
          </p:nvPr>
        </p:nvSpPr>
        <p:spPr/>
        <p:txBody>
          <a:bodyPr/>
          <a:lstStyle>
            <a:lvl1pPr>
              <a:defRPr/>
            </a:lvl1pPr>
            <a:extLst/>
          </a:lstStyle>
          <a:p>
            <a:pPr>
              <a:defRPr/>
            </a:pPr>
            <a:fld id="{3CDB78CB-3422-490B-B33A-0EFCD59A8AA8}"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dirty="0"/>
              <a:t>Information Technology Project Management, Seventh Edition</a:t>
            </a:r>
          </a:p>
        </p:txBody>
      </p:sp>
      <p:sp>
        <p:nvSpPr>
          <p:cNvPr id="7" name="Slide Number Placeholder 6"/>
          <p:cNvSpPr>
            <a:spLocks noGrp="1"/>
          </p:cNvSpPr>
          <p:nvPr>
            <p:ph type="sldNum" sz="quarter" idx="12"/>
          </p:nvPr>
        </p:nvSpPr>
        <p:spPr/>
        <p:txBody>
          <a:bodyPr/>
          <a:lstStyle>
            <a:lvl1pPr>
              <a:defRPr/>
            </a:lvl1pPr>
            <a:extLst/>
          </a:lstStyle>
          <a:p>
            <a:pPr>
              <a:defRPr/>
            </a:pPr>
            <a:fld id="{0AD20D06-D837-4474-A924-C0EEF7F63047}"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r>
              <a:rPr lang="en-US" dirty="0"/>
              <a:t>Information Technology Project Management, Seventh Edition</a:t>
            </a:r>
          </a:p>
        </p:txBody>
      </p:sp>
      <p:sp>
        <p:nvSpPr>
          <p:cNvPr id="9" name="Slide Number Placeholder 8"/>
          <p:cNvSpPr>
            <a:spLocks noGrp="1"/>
          </p:cNvSpPr>
          <p:nvPr>
            <p:ph type="sldNum" sz="quarter" idx="12"/>
          </p:nvPr>
        </p:nvSpPr>
        <p:spPr/>
        <p:txBody>
          <a:bodyPr/>
          <a:lstStyle>
            <a:lvl1pPr>
              <a:defRPr/>
            </a:lvl1pPr>
            <a:extLst/>
          </a:lstStyle>
          <a:p>
            <a:pPr>
              <a:defRPr/>
            </a:pPr>
            <a:fld id="{A8C7087B-5585-4BF4-877F-DCE878DD0A5A}"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r>
              <a:rPr lang="en-US" dirty="0"/>
              <a:t>Information Technology Project Management, Seventh Edition</a:t>
            </a:r>
          </a:p>
        </p:txBody>
      </p:sp>
      <p:sp>
        <p:nvSpPr>
          <p:cNvPr id="5" name="Slide Number Placeholder 4"/>
          <p:cNvSpPr>
            <a:spLocks noGrp="1"/>
          </p:cNvSpPr>
          <p:nvPr>
            <p:ph type="sldNum" sz="quarter" idx="12"/>
          </p:nvPr>
        </p:nvSpPr>
        <p:spPr/>
        <p:txBody>
          <a:bodyPr/>
          <a:lstStyle>
            <a:lvl1pPr>
              <a:defRPr/>
            </a:lvl1pPr>
            <a:extLst/>
          </a:lstStyle>
          <a:p>
            <a:pPr>
              <a:defRPr/>
            </a:pPr>
            <a:fld id="{74627A9B-B1EF-4088-9195-D95AFC8BA39B}"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4" name="Slide Number Placeholder 17"/>
          <p:cNvSpPr>
            <a:spLocks noGrp="1"/>
          </p:cNvSpPr>
          <p:nvPr>
            <p:ph type="sldNum" sz="quarter" idx="12"/>
          </p:nvPr>
        </p:nvSpPr>
        <p:spPr/>
        <p:txBody>
          <a:bodyPr/>
          <a:lstStyle>
            <a:lvl1pPr>
              <a:defRPr/>
            </a:lvl1pPr>
          </a:lstStyle>
          <a:p>
            <a:pPr>
              <a:defRPr/>
            </a:pPr>
            <a:fld id="{192A033E-8EDD-4339-B466-9532F96458E1}"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dirty="0"/>
              <a:t>Information Technology Project Management, Seventh Edition</a:t>
            </a:r>
          </a:p>
        </p:txBody>
      </p:sp>
      <p:sp>
        <p:nvSpPr>
          <p:cNvPr id="7" name="Slide Number Placeholder 6"/>
          <p:cNvSpPr>
            <a:spLocks noGrp="1"/>
          </p:cNvSpPr>
          <p:nvPr>
            <p:ph type="sldNum" sz="quarter" idx="12"/>
          </p:nvPr>
        </p:nvSpPr>
        <p:spPr/>
        <p:txBody>
          <a:bodyPr/>
          <a:lstStyle>
            <a:lvl1pPr>
              <a:defRPr/>
            </a:lvl1pPr>
            <a:extLst/>
          </a:lstStyle>
          <a:p>
            <a:pPr>
              <a:defRPr/>
            </a:pPr>
            <a:fld id="{749969FD-CB8E-48F9-A41B-0AACA2151B83}"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6" name="Slide Number Placeholder 5"/>
          <p:cNvSpPr>
            <a:spLocks noGrp="1"/>
          </p:cNvSpPr>
          <p:nvPr>
            <p:ph type="sldNum" sz="quarter" idx="12"/>
          </p:nvPr>
        </p:nvSpPr>
        <p:spPr/>
        <p:txBody>
          <a:bodyPr/>
          <a:lstStyle>
            <a:lvl1pPr>
              <a:defRPr/>
            </a:lvl1pPr>
          </a:lstStyle>
          <a:p>
            <a:pPr>
              <a:defRPr/>
            </a:pPr>
            <a:fld id="{B7B78917-4704-4D78-826B-10DBFDA44206}"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a:t>Click icon to add picture</a:t>
            </a: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dirty="0"/>
              <a:t>Information Technology Project Management, Seventh Edition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1540E53-27DF-44E5-9BF4-BA90E52A7533}"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6" name="Slide Number Placeholder 17"/>
          <p:cNvSpPr>
            <a:spLocks noGrp="1"/>
          </p:cNvSpPr>
          <p:nvPr>
            <p:ph type="sldNum" sz="quarter" idx="12"/>
          </p:nvPr>
        </p:nvSpPr>
        <p:spPr/>
        <p:txBody>
          <a:bodyPr/>
          <a:lstStyle>
            <a:lvl1pPr>
              <a:defRPr/>
            </a:lvl1pPr>
          </a:lstStyle>
          <a:p>
            <a:pPr>
              <a:defRPr/>
            </a:pPr>
            <a:fld id="{59133165-E992-4DBA-A9ED-59178CD6CF3A}"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6" name="Slide Number Placeholder 17"/>
          <p:cNvSpPr>
            <a:spLocks noGrp="1"/>
          </p:cNvSpPr>
          <p:nvPr>
            <p:ph type="sldNum" sz="quarter" idx="12"/>
          </p:nvPr>
        </p:nvSpPr>
        <p:spPr/>
        <p:txBody>
          <a:bodyPr/>
          <a:lstStyle>
            <a:lvl1pPr>
              <a:defRPr/>
            </a:lvl1pPr>
          </a:lstStyle>
          <a:p>
            <a:pPr>
              <a:defRPr/>
            </a:pPr>
            <a:fld id="{F32F0DD1-7F29-40C4-B5F0-16CFC2F162E3}"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6" name="Slide Number Placeholder 5"/>
          <p:cNvSpPr>
            <a:spLocks noGrp="1"/>
          </p:cNvSpPr>
          <p:nvPr>
            <p:ph type="sldNum" sz="quarter" idx="12"/>
          </p:nvPr>
        </p:nvSpPr>
        <p:spPr/>
        <p:txBody>
          <a:bodyPr/>
          <a:lstStyle>
            <a:lvl1pPr>
              <a:defRPr/>
            </a:lvl1pPr>
          </a:lstStyle>
          <a:p>
            <a:pPr>
              <a:defRPr/>
            </a:pPr>
            <a:fld id="{E35D66CA-A197-4899-8BDB-4E4DE830BA3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7" name="Slide Number Placeholder 5"/>
          <p:cNvSpPr>
            <a:spLocks noGrp="1"/>
          </p:cNvSpPr>
          <p:nvPr>
            <p:ph type="sldNum" sz="quarter" idx="12"/>
          </p:nvPr>
        </p:nvSpPr>
        <p:spPr/>
        <p:txBody>
          <a:bodyPr/>
          <a:lstStyle>
            <a:lvl1pPr>
              <a:defRPr/>
            </a:lvl1pPr>
          </a:lstStyle>
          <a:p>
            <a:pPr>
              <a:defRPr/>
            </a:pPr>
            <a:fld id="{8B1D0A2D-0EE2-44ED-A76D-692680691BF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9" name="Slide Number Placeholder 5"/>
          <p:cNvSpPr>
            <a:spLocks noGrp="1"/>
          </p:cNvSpPr>
          <p:nvPr>
            <p:ph type="sldNum" sz="quarter" idx="12"/>
          </p:nvPr>
        </p:nvSpPr>
        <p:spPr/>
        <p:txBody>
          <a:bodyPr/>
          <a:lstStyle>
            <a:lvl1pPr>
              <a:defRPr/>
            </a:lvl1pPr>
          </a:lstStyle>
          <a:p>
            <a:pPr>
              <a:defRPr/>
            </a:pPr>
            <a:fld id="{5B157F59-2531-410C-9090-B03A8E324DD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5" name="Slide Number Placeholder 5"/>
          <p:cNvSpPr>
            <a:spLocks noGrp="1"/>
          </p:cNvSpPr>
          <p:nvPr>
            <p:ph type="sldNum" sz="quarter" idx="12"/>
          </p:nvPr>
        </p:nvSpPr>
        <p:spPr/>
        <p:txBody>
          <a:bodyPr/>
          <a:lstStyle>
            <a:lvl1pPr>
              <a:defRPr/>
            </a:lvl1pPr>
          </a:lstStyle>
          <a:p>
            <a:pPr>
              <a:defRPr/>
            </a:pPr>
            <a:fld id="{E92F903F-C465-4A59-A758-30804C0EFDD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4" name="Slide Number Placeholder 5"/>
          <p:cNvSpPr>
            <a:spLocks noGrp="1"/>
          </p:cNvSpPr>
          <p:nvPr>
            <p:ph type="sldNum" sz="quarter" idx="12"/>
          </p:nvPr>
        </p:nvSpPr>
        <p:spPr/>
        <p:txBody>
          <a:bodyPr/>
          <a:lstStyle>
            <a:lvl1pPr>
              <a:defRPr/>
            </a:lvl1pPr>
          </a:lstStyle>
          <a:p>
            <a:pPr>
              <a:defRPr/>
            </a:pPr>
            <a:fld id="{C4762DBC-F8F3-4C6E-BA80-15F26F72A80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7" name="Slide Number Placeholder 5"/>
          <p:cNvSpPr>
            <a:spLocks noGrp="1"/>
          </p:cNvSpPr>
          <p:nvPr>
            <p:ph type="sldNum" sz="quarter" idx="12"/>
          </p:nvPr>
        </p:nvSpPr>
        <p:spPr/>
        <p:txBody>
          <a:bodyPr/>
          <a:lstStyle>
            <a:lvl1pPr>
              <a:defRPr/>
            </a:lvl1pPr>
          </a:lstStyle>
          <a:p>
            <a:pPr>
              <a:defRPr/>
            </a:pPr>
            <a:fld id="{F9C593FD-BDCF-404E-85EA-10F2C4C4083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7" name="Slide Number Placeholder 5"/>
          <p:cNvSpPr>
            <a:spLocks noGrp="1"/>
          </p:cNvSpPr>
          <p:nvPr>
            <p:ph type="sldNum" sz="quarter" idx="12"/>
          </p:nvPr>
        </p:nvSpPr>
        <p:spPr/>
        <p:txBody>
          <a:bodyPr/>
          <a:lstStyle>
            <a:lvl1pPr>
              <a:defRPr/>
            </a:lvl1pPr>
          </a:lstStyle>
          <a:p>
            <a:pPr>
              <a:defRPr/>
            </a:pPr>
            <a:fld id="{49269D97-7780-4E3E-B88D-70050D68E3E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lnSpc>
                <a:spcPct val="90000"/>
              </a:lnSpc>
              <a:spcBef>
                <a:spcPct val="20000"/>
              </a:spcBef>
              <a:buFontTx/>
              <a:buChar char="•"/>
              <a:defRPr sz="1200" dirty="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lnSpc>
                <a:spcPct val="90000"/>
              </a:lnSpc>
              <a:spcBef>
                <a:spcPct val="20000"/>
              </a:spcBef>
              <a:buFontTx/>
              <a:buChar char="•"/>
              <a:defRPr sz="1200" dirty="0" smtClean="0">
                <a:solidFill>
                  <a:schemeClr val="tx1">
                    <a:tint val="75000"/>
                  </a:schemeClr>
                </a:solidFill>
              </a:defRPr>
            </a:lvl1pPr>
          </a:lstStyle>
          <a:p>
            <a:pPr>
              <a:defRPr/>
            </a:pPr>
            <a:r>
              <a:rPr lang="en-US" dirty="0"/>
              <a:t>Information Technology Project Management, Seventh Edition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smtClean="0">
                <a:solidFill>
                  <a:schemeClr val="tx1">
                    <a:tint val="75000"/>
                  </a:schemeClr>
                </a:solidFill>
              </a:defRPr>
            </a:lvl1pPr>
          </a:lstStyle>
          <a:p>
            <a:pPr>
              <a:defRPr/>
            </a:pPr>
            <a:fld id="{2F11DC2A-2F4E-4F79-A3F5-88DB509F96F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dirty="0"/>
              <a:t>Information Technology Project Management, Seventh Edition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F11DC2A-2F4E-4F79-A3F5-88DB509F96F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hyperlink" Target="http://www.globalknowledge.com/training/generic.asp?pageid=3510&amp;country=United+States&amp;utm_source=email" TargetMode="Externa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600200"/>
            <a:ext cx="7772400" cy="1349375"/>
          </a:xfrm>
        </p:spPr>
        <p:txBody>
          <a:bodyPr>
            <a:noAutofit/>
          </a:bodyPr>
          <a:lstStyle/>
          <a:p>
            <a:pPr fontAlgn="auto">
              <a:spcAft>
                <a:spcPts val="0"/>
              </a:spcAft>
              <a:defRPr/>
            </a:pPr>
            <a:r>
              <a:rPr dirty="0">
                <a:effectLst>
                  <a:outerShdw blurRad="38100" dist="38100" dir="2700000" algn="tl">
                    <a:srgbClr val="FFFFFF"/>
                  </a:outerShdw>
                </a:effectLst>
                <a:latin typeface="Arial Rounded MT Bold" pitchFamily="34" charset="0"/>
              </a:rPr>
              <a:t>Chapter 1:</a:t>
            </a:r>
            <a:br>
              <a:rPr dirty="0">
                <a:effectLst>
                  <a:outerShdw blurRad="38100" dist="38100" dir="2700000" algn="tl">
                    <a:srgbClr val="FFFFFF"/>
                  </a:outerShdw>
                </a:effectLst>
                <a:latin typeface="Arial Rounded MT Bold" pitchFamily="34" charset="0"/>
              </a:rPr>
            </a:br>
            <a:r>
              <a:rPr dirty="0">
                <a:effectLst>
                  <a:outerShdw blurRad="38100" dist="38100" dir="2700000" algn="tl">
                    <a:srgbClr val="FFFFFF"/>
                  </a:outerShdw>
                </a:effectLst>
                <a:latin typeface="Arial Rounded MT Bold" pitchFamily="34" charset="0"/>
              </a:rPr>
              <a:t>Introduction to Project Management</a:t>
            </a:r>
          </a:p>
        </p:txBody>
      </p:sp>
      <p:sp>
        <p:nvSpPr>
          <p:cNvPr id="3075" name="Rectangle 3"/>
          <p:cNvSpPr>
            <a:spLocks noChangeArrowheads="1"/>
          </p:cNvSpPr>
          <p:nvPr/>
        </p:nvSpPr>
        <p:spPr bwMode="auto">
          <a:xfrm>
            <a:off x="152400" y="3657600"/>
            <a:ext cx="5791200" cy="1349375"/>
          </a:xfrm>
          <a:prstGeom prst="rect">
            <a:avLst/>
          </a:prstGeom>
          <a:noFill/>
          <a:ln w="9525">
            <a:noFill/>
            <a:miter lim="800000"/>
            <a:headEnd/>
            <a:tailEnd/>
          </a:ln>
          <a:effectLst/>
        </p:spPr>
        <p:txBody>
          <a:bodyPr/>
          <a:lstStyle/>
          <a:p>
            <a:pPr>
              <a:defRPr/>
            </a:pPr>
            <a:r>
              <a:rPr lang="en-US" sz="2800" b="1" dirty="0">
                <a:solidFill>
                  <a:schemeClr val="tx2"/>
                </a:solidFill>
                <a:effectLst>
                  <a:outerShdw blurRad="38100" dist="38100" dir="2700000" algn="tl">
                    <a:srgbClr val="FFFFFF"/>
                  </a:outerShdw>
                </a:effectLst>
                <a:latin typeface="Arial Rounded MT Bold" pitchFamily="34" charset="0"/>
                <a:ea typeface="+mj-ea"/>
                <a:cs typeface="+mj-cs"/>
              </a:rPr>
              <a:t>Information Technology Project Management, Seventh Edition</a:t>
            </a:r>
          </a:p>
        </p:txBody>
      </p:sp>
      <p:sp>
        <p:nvSpPr>
          <p:cNvPr id="6" name="TextBox 5"/>
          <p:cNvSpPr txBox="1"/>
          <p:nvPr/>
        </p:nvSpPr>
        <p:spPr>
          <a:xfrm>
            <a:off x="304800" y="5791200"/>
            <a:ext cx="4793300" cy="430887"/>
          </a:xfrm>
          <a:prstGeom prst="rect">
            <a:avLst/>
          </a:prstGeom>
          <a:noFill/>
        </p:spPr>
        <p:txBody>
          <a:bodyPr wrap="none" rtlCol="0">
            <a:spAutoFit/>
          </a:bodyPr>
          <a:lstStyle/>
          <a:p>
            <a:r>
              <a:rPr lang="en-US" dirty="0"/>
              <a:t>Note: See the text itself for full citations.</a:t>
            </a:r>
          </a:p>
        </p:txBody>
      </p:sp>
      <p:pic>
        <p:nvPicPr>
          <p:cNvPr id="7" name="Picture 5" descr="Information Technology Project Manag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0153" y="3034843"/>
            <a:ext cx="297180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r>
              <a:rPr lang="en-US" dirty="0"/>
              <a:t>A project </a:t>
            </a:r>
          </a:p>
          <a:p>
            <a:pPr lvl="1"/>
            <a:r>
              <a:rPr lang="en-US" dirty="0"/>
              <a:t>has a unique purpose</a:t>
            </a:r>
          </a:p>
          <a:p>
            <a:pPr lvl="1"/>
            <a:r>
              <a:rPr lang="en-US" dirty="0"/>
              <a:t>is temporary: has a definitive beginning and end.</a:t>
            </a:r>
          </a:p>
          <a:p>
            <a:pPr lvl="1"/>
            <a:r>
              <a:rPr lang="en-US" dirty="0"/>
              <a:t>is developed using progressive elaboration: projects are often defined broadly when they begin, and as time passes, the specific details of the project become clearer. Therefore, projects should be developed in increments. A project team should develop initial plans and then update them with more detail based on new information</a:t>
            </a:r>
          </a:p>
          <a:p>
            <a:pPr marL="109537" indent="0">
              <a:buNone/>
            </a:pPr>
            <a:endParaRPr lang="en-US" sz="2400" dirty="0"/>
          </a:p>
        </p:txBody>
      </p:sp>
      <p:sp>
        <p:nvSpPr>
          <p:cNvPr id="19458" name="Rectangle 2"/>
          <p:cNvSpPr>
            <a:spLocks noGrp="1" noChangeArrowheads="1"/>
          </p:cNvSpPr>
          <p:nvPr>
            <p:ph type="title"/>
          </p:nvPr>
        </p:nvSpPr>
        <p:spPr/>
        <p:txBody>
          <a:bodyPr/>
          <a:lstStyle/>
          <a:p>
            <a:r>
              <a:rPr lang="en-US" dirty="0"/>
              <a:t>Project Attributes</a:t>
            </a:r>
          </a:p>
        </p:txBody>
      </p:sp>
      <p:sp>
        <p:nvSpPr>
          <p:cNvPr id="19460"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8CF5A6F9-FCCE-4D35-A21E-7ABDD06CAFE1}" type="slidenum">
              <a:rPr lang="en-US"/>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r>
              <a:rPr lang="en-US" dirty="0"/>
              <a:t>A project </a:t>
            </a:r>
          </a:p>
          <a:p>
            <a:pPr lvl="1"/>
            <a:r>
              <a:rPr lang="en-US" dirty="0"/>
              <a:t>requires resources, often from various areas: Resources include people, hardware, software, and other assets. Many projects cross departmental or other boundaries to achieve their unique purposes. For the IT collaboration project, people from IT, marketing, sales, distribution, and other areas of the company would need to work together to develop ideas</a:t>
            </a:r>
          </a:p>
          <a:p>
            <a:pPr lvl="1"/>
            <a:r>
              <a:rPr lang="en-US" dirty="0"/>
              <a:t>should have a primary customer or sponsor</a:t>
            </a:r>
          </a:p>
          <a:p>
            <a:pPr lvl="2"/>
            <a:r>
              <a:rPr lang="en-US" dirty="0"/>
              <a:t>The </a:t>
            </a:r>
            <a:r>
              <a:rPr lang="en-US" b="1" dirty="0">
                <a:solidFill>
                  <a:schemeClr val="accent2"/>
                </a:solidFill>
              </a:rPr>
              <a:t>project sponsor</a:t>
            </a:r>
            <a:r>
              <a:rPr lang="en-US" dirty="0">
                <a:solidFill>
                  <a:schemeClr val="accent2"/>
                </a:solidFill>
              </a:rPr>
              <a:t> </a:t>
            </a:r>
            <a:r>
              <a:rPr lang="en-US" dirty="0"/>
              <a:t>usually provides the direction and funding for the project</a:t>
            </a:r>
          </a:p>
          <a:p>
            <a:pPr marL="109537" indent="0">
              <a:buNone/>
            </a:pPr>
            <a:endParaRPr lang="en-US" sz="2400" dirty="0"/>
          </a:p>
        </p:txBody>
      </p:sp>
      <p:sp>
        <p:nvSpPr>
          <p:cNvPr id="19458" name="Rectangle 2"/>
          <p:cNvSpPr>
            <a:spLocks noGrp="1" noChangeArrowheads="1"/>
          </p:cNvSpPr>
          <p:nvPr>
            <p:ph type="title"/>
          </p:nvPr>
        </p:nvSpPr>
        <p:spPr/>
        <p:txBody>
          <a:bodyPr/>
          <a:lstStyle/>
          <a:p>
            <a:r>
              <a:rPr lang="en-US" dirty="0"/>
              <a:t>Project Attributes</a:t>
            </a:r>
          </a:p>
        </p:txBody>
      </p:sp>
      <p:sp>
        <p:nvSpPr>
          <p:cNvPr id="19460"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8CF5A6F9-FCCE-4D35-A21E-7ABDD06CAFE1}" type="slidenum">
              <a:rPr lang="en-US"/>
              <a:pPr>
                <a:defRPr/>
              </a:pPr>
              <a:t>11</a:t>
            </a:fld>
            <a:endParaRPr lang="en-US" dirty="0"/>
          </a:p>
        </p:txBody>
      </p:sp>
    </p:spTree>
    <p:extLst>
      <p:ext uri="{BB962C8B-B14F-4D97-AF65-F5344CB8AC3E}">
        <p14:creationId xmlns:p14="http://schemas.microsoft.com/office/powerpoint/2010/main" val="139812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pPr lvl="1"/>
            <a:r>
              <a:rPr lang="en-US" sz="2000" dirty="0"/>
              <a:t>involves uncertainty: Because every project is unique, it is sometimes difficult to define its objectives clearly, estimate how long it will take to complete, or determine how much it will cost. External factors also cause uncertainty, such as a supplier going out of business or a project team member needing unplanned time off. This uncertainty is one of the main reasons project management is so challenging, especially on projects involving new technologies.</a:t>
            </a:r>
          </a:p>
          <a:p>
            <a:pPr lvl="1"/>
            <a:r>
              <a:rPr lang="en-US" sz="2000" dirty="0"/>
              <a:t>A project drives change and enables value creation. A project is initiated to bring about a change in order to meet a need or desire. Its purpose is to achieve a specific objective which changes the context (a living situation, in a house project example) from a current state to a more desired or valued future state</a:t>
            </a:r>
          </a:p>
          <a:p>
            <a:endParaRPr lang="en-US" sz="2000" dirty="0"/>
          </a:p>
        </p:txBody>
      </p:sp>
      <p:sp>
        <p:nvSpPr>
          <p:cNvPr id="19458" name="Rectangle 2"/>
          <p:cNvSpPr>
            <a:spLocks noGrp="1" noChangeArrowheads="1"/>
          </p:cNvSpPr>
          <p:nvPr>
            <p:ph type="title"/>
          </p:nvPr>
        </p:nvSpPr>
        <p:spPr/>
        <p:txBody>
          <a:bodyPr/>
          <a:lstStyle/>
          <a:p>
            <a:r>
              <a:rPr lang="en-US" dirty="0"/>
              <a:t>Project Attributes</a:t>
            </a:r>
          </a:p>
        </p:txBody>
      </p:sp>
      <p:sp>
        <p:nvSpPr>
          <p:cNvPr id="19460"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8CF5A6F9-FCCE-4D35-A21E-7ABDD06CAFE1}" type="slidenum">
              <a:rPr lang="en-US"/>
              <a:pPr>
                <a:defRPr/>
              </a:pPr>
              <a:t>12</a:t>
            </a:fld>
            <a:endParaRPr lang="en-US" dirty="0"/>
          </a:p>
        </p:txBody>
      </p:sp>
    </p:spTree>
    <p:extLst>
      <p:ext uri="{BB962C8B-B14F-4D97-AF65-F5344CB8AC3E}">
        <p14:creationId xmlns:p14="http://schemas.microsoft.com/office/powerpoint/2010/main" val="1544478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lstStyle/>
          <a:p>
            <a:pPr>
              <a:spcBef>
                <a:spcPct val="50000"/>
              </a:spcBef>
            </a:pPr>
            <a:r>
              <a:rPr lang="en-US" b="1" dirty="0"/>
              <a:t>Project managers </a:t>
            </a:r>
            <a:r>
              <a:rPr lang="en-US" dirty="0"/>
              <a:t>are crucial to project success , managers work with project sponsors, project team, and other people involved in a project to meet project goals</a:t>
            </a:r>
          </a:p>
        </p:txBody>
      </p:sp>
      <p:sp>
        <p:nvSpPr>
          <p:cNvPr id="20482" name="Rectangle 2"/>
          <p:cNvSpPr>
            <a:spLocks noGrp="1" noChangeArrowheads="1"/>
          </p:cNvSpPr>
          <p:nvPr>
            <p:ph type="title"/>
          </p:nvPr>
        </p:nvSpPr>
        <p:spPr/>
        <p:txBody>
          <a:bodyPr/>
          <a:lstStyle/>
          <a:p>
            <a:r>
              <a:rPr lang="en-US" dirty="0"/>
              <a:t>Project and Program Managers</a:t>
            </a:r>
          </a:p>
        </p:txBody>
      </p:sp>
      <p:sp>
        <p:nvSpPr>
          <p:cNvPr id="20484"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6A49262D-F38F-4840-A525-07F75A4F3F0D}" type="slidenum">
              <a:rPr lang="en-US"/>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US" dirty="0"/>
              <a:t>Figure 1-1 The Triple Constraint of Project Management</a:t>
            </a:r>
          </a:p>
        </p:txBody>
      </p:sp>
      <p:sp>
        <p:nvSpPr>
          <p:cNvPr id="21510" name="Footer Placeholder 7"/>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a:t>Information Technology Project Management, Seventh Edition</a:t>
            </a:r>
          </a:p>
        </p:txBody>
      </p:sp>
      <p:sp>
        <p:nvSpPr>
          <p:cNvPr id="7" name="Slide Number Placeholder 6"/>
          <p:cNvSpPr>
            <a:spLocks noGrp="1"/>
          </p:cNvSpPr>
          <p:nvPr>
            <p:ph type="sldNum" sz="quarter" idx="11"/>
          </p:nvPr>
        </p:nvSpPr>
        <p:spPr/>
        <p:txBody>
          <a:bodyPr/>
          <a:lstStyle/>
          <a:p>
            <a:pPr>
              <a:buFontTx/>
              <a:buNone/>
              <a:defRPr/>
            </a:pPr>
            <a:fld id="{E73CE052-F1B7-490B-A5C4-C391F856A612}" type="slidenum">
              <a:rPr lang="en-US"/>
              <a:pPr>
                <a:buFontTx/>
                <a:buNone/>
                <a:defRPr/>
              </a:pPr>
              <a:t>14</a:t>
            </a:fld>
            <a:endParaRPr lang="en-US" dirty="0"/>
          </a:p>
        </p:txBody>
      </p:sp>
      <p:sp>
        <p:nvSpPr>
          <p:cNvPr id="21509" name="Rectangle 6"/>
          <p:cNvSpPr>
            <a:spLocks noChangeArrowheads="1"/>
          </p:cNvSpPr>
          <p:nvPr/>
        </p:nvSpPr>
        <p:spPr bwMode="auto">
          <a:xfrm>
            <a:off x="3276600" y="1600200"/>
            <a:ext cx="2209800" cy="1143000"/>
          </a:xfrm>
          <a:prstGeom prst="rect">
            <a:avLst/>
          </a:prstGeom>
          <a:solidFill>
            <a:schemeClr val="bg1"/>
          </a:solidFill>
          <a:ln w="9525">
            <a:noFill/>
            <a:miter lim="800000"/>
            <a:headEnd/>
            <a:tailEnd/>
          </a:ln>
        </p:spPr>
        <p:txBody>
          <a:bodyPr wrap="none" anchor="ctr"/>
          <a:lstStyle/>
          <a:p>
            <a:pPr>
              <a:lnSpc>
                <a:spcPct val="90000"/>
              </a:lnSpc>
              <a:spcBef>
                <a:spcPct val="20000"/>
              </a:spcBef>
              <a:buFontTx/>
              <a:buChar char="•"/>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2200" y="1524000"/>
            <a:ext cx="5562600" cy="48768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76D06B-8EBA-4374-8AF2-C0F0032FB5F9}"/>
              </a:ext>
            </a:extLst>
          </p:cNvPr>
          <p:cNvSpPr>
            <a:spLocks noGrp="1"/>
          </p:cNvSpPr>
          <p:nvPr>
            <p:ph idx="1"/>
          </p:nvPr>
        </p:nvSpPr>
        <p:spPr/>
        <p:txBody>
          <a:bodyPr/>
          <a:lstStyle/>
          <a:p>
            <a:pPr algn="l">
              <a:buFont typeface="Arial" panose="020B0604020202020204" pitchFamily="34" charset="0"/>
              <a:buChar char="•"/>
            </a:pPr>
            <a:r>
              <a:rPr lang="en-US" b="0" i="1" dirty="0">
                <a:solidFill>
                  <a:srgbClr val="3F3F3F"/>
                </a:solidFill>
                <a:effectLst/>
                <a:latin typeface="Cordale"/>
              </a:rPr>
              <a:t>Scope</a:t>
            </a:r>
            <a:r>
              <a:rPr lang="en-US" b="0" i="0" dirty="0">
                <a:solidFill>
                  <a:srgbClr val="3F3F3F"/>
                </a:solidFill>
                <a:effectLst/>
                <a:latin typeface="Cordale"/>
              </a:rPr>
              <a:t>: What work will be done as part of the project? What unique product, service, or result does the customer or sponsor expect from the project? How will the scope be verified?</a:t>
            </a:r>
          </a:p>
          <a:p>
            <a:pPr algn="l">
              <a:buFont typeface="Arial" panose="020B0604020202020204" pitchFamily="34" charset="0"/>
              <a:buChar char="•"/>
            </a:pPr>
            <a:r>
              <a:rPr lang="en-US" b="0" i="1" dirty="0">
                <a:solidFill>
                  <a:srgbClr val="3F3F3F"/>
                </a:solidFill>
                <a:effectLst/>
                <a:latin typeface="Cordale"/>
              </a:rPr>
              <a:t>Time</a:t>
            </a:r>
            <a:r>
              <a:rPr lang="en-US" b="0" i="0" dirty="0">
                <a:solidFill>
                  <a:srgbClr val="3F3F3F"/>
                </a:solidFill>
                <a:effectLst/>
                <a:latin typeface="Cordale"/>
              </a:rPr>
              <a:t>: How long should it take to complete the project? What is the project’s schedule? How will the team track actual schedule performance? Who can approve changes to the schedule?</a:t>
            </a:r>
          </a:p>
          <a:p>
            <a:pPr algn="l">
              <a:buFont typeface="Arial" panose="020B0604020202020204" pitchFamily="34" charset="0"/>
              <a:buChar char="•"/>
            </a:pPr>
            <a:r>
              <a:rPr lang="en-US" b="0" i="1" dirty="0">
                <a:solidFill>
                  <a:srgbClr val="3F3F3F"/>
                </a:solidFill>
                <a:effectLst/>
                <a:latin typeface="Cordale"/>
              </a:rPr>
              <a:t>Cost</a:t>
            </a:r>
            <a:r>
              <a:rPr lang="en-US" b="0" i="0" dirty="0">
                <a:solidFill>
                  <a:srgbClr val="3F3F3F"/>
                </a:solidFill>
                <a:effectLst/>
                <a:latin typeface="Cordale"/>
              </a:rPr>
              <a:t>: What should it cost to complete the project? What is the project’s budget? How will costs be tracked? Who can authorize changes to the budget?</a:t>
            </a:r>
          </a:p>
          <a:p>
            <a:endParaRPr lang="en-US" dirty="0"/>
          </a:p>
        </p:txBody>
      </p:sp>
      <p:sp>
        <p:nvSpPr>
          <p:cNvPr id="3" name="Title 2">
            <a:extLst>
              <a:ext uri="{FF2B5EF4-FFF2-40B4-BE49-F238E27FC236}">
                <a16:creationId xmlns:a16="http://schemas.microsoft.com/office/drawing/2014/main" id="{69980D5A-CB0A-4A4B-B3F8-6F721D7F79D2}"/>
              </a:ext>
            </a:extLst>
          </p:cNvPr>
          <p:cNvSpPr>
            <a:spLocks noGrp="1"/>
          </p:cNvSpPr>
          <p:nvPr>
            <p:ph type="title"/>
          </p:nvPr>
        </p:nvSpPr>
        <p:spPr/>
        <p:txBody>
          <a:bodyPr>
            <a:normAutofit fontScale="90000"/>
          </a:bodyPr>
          <a:lstStyle/>
          <a:p>
            <a:r>
              <a:rPr lang="en-US" dirty="0"/>
              <a:t>The Triple Constraint of Project Management</a:t>
            </a:r>
          </a:p>
        </p:txBody>
      </p:sp>
      <p:sp>
        <p:nvSpPr>
          <p:cNvPr id="4" name="Footer Placeholder 3">
            <a:extLst>
              <a:ext uri="{FF2B5EF4-FFF2-40B4-BE49-F238E27FC236}">
                <a16:creationId xmlns:a16="http://schemas.microsoft.com/office/drawing/2014/main" id="{4F30A130-F476-42AE-83A2-A7AA55F77A8D}"/>
              </a:ext>
            </a:extLst>
          </p:cNvPr>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a:extLst>
              <a:ext uri="{FF2B5EF4-FFF2-40B4-BE49-F238E27FC236}">
                <a16:creationId xmlns:a16="http://schemas.microsoft.com/office/drawing/2014/main" id="{609DACE4-29D0-4B9D-87CF-BBA9686F4D41}"/>
              </a:ext>
            </a:extLst>
          </p:cNvPr>
          <p:cNvSpPr>
            <a:spLocks noGrp="1"/>
          </p:cNvSpPr>
          <p:nvPr>
            <p:ph type="sldNum" sz="quarter" idx="11"/>
          </p:nvPr>
        </p:nvSpPr>
        <p:spPr/>
        <p:txBody>
          <a:bodyPr/>
          <a:lstStyle/>
          <a:p>
            <a:pPr>
              <a:defRPr/>
            </a:pPr>
            <a:fld id="{1F8276A5-8D43-491D-83BE-00FCABAA1517}" type="slidenum">
              <a:rPr lang="en-US" smtClean="0"/>
              <a:pPr>
                <a:defRPr/>
              </a:pPr>
              <a:t>15</a:t>
            </a:fld>
            <a:endParaRPr lang="en-US" dirty="0"/>
          </a:p>
        </p:txBody>
      </p:sp>
    </p:spTree>
    <p:extLst>
      <p:ext uri="{BB962C8B-B14F-4D97-AF65-F5344CB8AC3E}">
        <p14:creationId xmlns:p14="http://schemas.microsoft.com/office/powerpoint/2010/main" val="352922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CF505F-8EDF-42DB-B426-756925B508C8}"/>
              </a:ext>
            </a:extLst>
          </p:cNvPr>
          <p:cNvSpPr>
            <a:spLocks noGrp="1"/>
          </p:cNvSpPr>
          <p:nvPr>
            <p:ph idx="1"/>
          </p:nvPr>
        </p:nvSpPr>
        <p:spPr>
          <a:xfrm>
            <a:off x="388083" y="1400053"/>
            <a:ext cx="8229600" cy="4525962"/>
          </a:xfrm>
        </p:spPr>
        <p:txBody>
          <a:bodyPr/>
          <a:lstStyle/>
          <a:p>
            <a:r>
              <a:rPr lang="en-US" sz="2400" b="0" i="0" dirty="0">
                <a:solidFill>
                  <a:srgbClr val="3F3F3F"/>
                </a:solidFill>
                <a:effectLst/>
                <a:latin typeface="Cordale"/>
              </a:rPr>
              <a:t>Managing the triple constraint involves making </a:t>
            </a:r>
            <a:r>
              <a:rPr lang="en-US" sz="2400" b="0" i="0" dirty="0">
                <a:solidFill>
                  <a:schemeClr val="accent2"/>
                </a:solidFill>
                <a:effectLst/>
                <a:latin typeface="Cordale"/>
              </a:rPr>
              <a:t>trade-offs</a:t>
            </a:r>
            <a:r>
              <a:rPr lang="en-US" sz="2400" b="0" i="0" dirty="0">
                <a:solidFill>
                  <a:srgbClr val="3F3F3F"/>
                </a:solidFill>
                <a:effectLst/>
                <a:latin typeface="Cordale"/>
              </a:rPr>
              <a:t> between scope, time, and cost goals for a project. For example, you might need to increase the budget for a project to meet scope and time goals.</a:t>
            </a:r>
          </a:p>
          <a:p>
            <a:r>
              <a:rPr lang="en-US" sz="2400" b="0" i="0" dirty="0">
                <a:solidFill>
                  <a:srgbClr val="3F3F3F"/>
                </a:solidFill>
                <a:effectLst/>
                <a:latin typeface="Cordale"/>
              </a:rPr>
              <a:t>Experienced project managers know that you must decide which aspect of the triple constraint is most important. If time is most important, you must often change the initial scope and cost goals to meet the schedule. If scope goals are most important, you may need to adjust time and cost goals</a:t>
            </a:r>
          </a:p>
          <a:p>
            <a:r>
              <a:rPr lang="en-US" sz="1800" b="0" i="0" dirty="0">
                <a:solidFill>
                  <a:srgbClr val="3F3F3F"/>
                </a:solidFill>
                <a:effectLst/>
                <a:latin typeface="Cordale"/>
              </a:rPr>
              <a:t>Although the triple constraint describes how the basic elements of a project interrelate, other elements can also play significant roles. Quality and risk and resources</a:t>
            </a:r>
          </a:p>
          <a:p>
            <a:endParaRPr lang="en-US" sz="2400" dirty="0"/>
          </a:p>
        </p:txBody>
      </p:sp>
      <p:sp>
        <p:nvSpPr>
          <p:cNvPr id="3" name="Title 2">
            <a:extLst>
              <a:ext uri="{FF2B5EF4-FFF2-40B4-BE49-F238E27FC236}">
                <a16:creationId xmlns:a16="http://schemas.microsoft.com/office/drawing/2014/main" id="{8F69214C-D2EA-43AC-982A-AEB33B4C09BC}"/>
              </a:ext>
            </a:extLst>
          </p:cNvPr>
          <p:cNvSpPr>
            <a:spLocks noGrp="1"/>
          </p:cNvSpPr>
          <p:nvPr>
            <p:ph type="title"/>
          </p:nvPr>
        </p:nvSpPr>
        <p:spPr/>
        <p:txBody>
          <a:bodyPr>
            <a:normAutofit fontScale="90000"/>
          </a:bodyPr>
          <a:lstStyle/>
          <a:p>
            <a:r>
              <a:rPr lang="en-US" dirty="0"/>
              <a:t>The Triple Constraint of Project Management</a:t>
            </a:r>
          </a:p>
        </p:txBody>
      </p:sp>
      <p:sp>
        <p:nvSpPr>
          <p:cNvPr id="4" name="Footer Placeholder 3">
            <a:extLst>
              <a:ext uri="{FF2B5EF4-FFF2-40B4-BE49-F238E27FC236}">
                <a16:creationId xmlns:a16="http://schemas.microsoft.com/office/drawing/2014/main" id="{CD1EC87F-37C4-4A7F-8EC9-83FD55A289AD}"/>
              </a:ext>
            </a:extLst>
          </p:cNvPr>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a:extLst>
              <a:ext uri="{FF2B5EF4-FFF2-40B4-BE49-F238E27FC236}">
                <a16:creationId xmlns:a16="http://schemas.microsoft.com/office/drawing/2014/main" id="{AD1D1E90-AD8A-426C-8CFC-916897709390}"/>
              </a:ext>
            </a:extLst>
          </p:cNvPr>
          <p:cNvSpPr>
            <a:spLocks noGrp="1"/>
          </p:cNvSpPr>
          <p:nvPr>
            <p:ph type="sldNum" sz="quarter" idx="11"/>
          </p:nvPr>
        </p:nvSpPr>
        <p:spPr/>
        <p:txBody>
          <a:bodyPr/>
          <a:lstStyle/>
          <a:p>
            <a:pPr>
              <a:defRPr/>
            </a:pPr>
            <a:fld id="{1F8276A5-8D43-491D-83BE-00FCABAA1517}" type="slidenum">
              <a:rPr lang="en-US" smtClean="0"/>
              <a:pPr>
                <a:defRPr/>
              </a:pPr>
              <a:t>16</a:t>
            </a:fld>
            <a:endParaRPr lang="en-US" dirty="0"/>
          </a:p>
        </p:txBody>
      </p:sp>
    </p:spTree>
    <p:extLst>
      <p:ext uri="{BB962C8B-B14F-4D97-AF65-F5344CB8AC3E}">
        <p14:creationId xmlns:p14="http://schemas.microsoft.com/office/powerpoint/2010/main" val="245685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381000" y="1371600"/>
            <a:ext cx="8077200" cy="4572000"/>
          </a:xfrm>
        </p:spPr>
        <p:txBody>
          <a:bodyPr/>
          <a:lstStyle/>
          <a:p>
            <a:pPr>
              <a:spcBef>
                <a:spcPct val="100000"/>
              </a:spcBef>
            </a:pPr>
            <a:r>
              <a:rPr lang="en-US" b="1" dirty="0">
                <a:solidFill>
                  <a:schemeClr val="accent2"/>
                </a:solidFill>
              </a:rPr>
              <a:t>Project management</a:t>
            </a:r>
            <a:r>
              <a:rPr lang="en-US" b="1" dirty="0"/>
              <a:t> </a:t>
            </a:r>
            <a:r>
              <a:rPr lang="en-US" dirty="0"/>
              <a:t>is</a:t>
            </a:r>
            <a:r>
              <a:rPr lang="en-US" b="1" dirty="0"/>
              <a:t> </a:t>
            </a:r>
            <a:r>
              <a:rPr lang="en-US" dirty="0"/>
              <a:t>“the application of knowledge, skills, tools and techniques to project activities to meet project requirements” (PMBOK</a:t>
            </a:r>
            <a:r>
              <a:rPr lang="en-US" dirty="0">
                <a:cs typeface="Times New Roman" pitchFamily="18" charset="0"/>
              </a:rPr>
              <a:t>®</a:t>
            </a:r>
            <a:r>
              <a:rPr lang="en-US" dirty="0"/>
              <a:t> Guide, Fourth Edition, 2012)</a:t>
            </a:r>
          </a:p>
          <a:p>
            <a:r>
              <a:rPr lang="en-US" dirty="0"/>
              <a:t>Project managers strive to meet the </a:t>
            </a:r>
            <a:r>
              <a:rPr lang="en-US" b="1" dirty="0"/>
              <a:t>triple constraint </a:t>
            </a:r>
            <a:r>
              <a:rPr lang="en-US" dirty="0"/>
              <a:t>(project scope, time, and cost goals) and also facilitate the entire process to meet the needs and expectations of project stakeholders</a:t>
            </a:r>
          </a:p>
        </p:txBody>
      </p:sp>
      <p:sp>
        <p:nvSpPr>
          <p:cNvPr id="22530" name="Rectangle 2"/>
          <p:cNvSpPr>
            <a:spLocks noGrp="1" noChangeArrowheads="1"/>
          </p:cNvSpPr>
          <p:nvPr>
            <p:ph type="title"/>
          </p:nvPr>
        </p:nvSpPr>
        <p:spPr/>
        <p:txBody>
          <a:bodyPr/>
          <a:lstStyle/>
          <a:p>
            <a:r>
              <a:rPr lang="en-US" dirty="0"/>
              <a:t>What is Project Management?</a:t>
            </a:r>
          </a:p>
        </p:txBody>
      </p:sp>
      <p:sp>
        <p:nvSpPr>
          <p:cNvPr id="22532"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BBD10AEE-A1C4-442C-A1CB-1C513439EF3C}" type="slidenum">
              <a:rPr lang="en-US"/>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r>
              <a:rPr lang="en-US" dirty="0"/>
              <a:t>Figure 1-2 Project Management Framework</a:t>
            </a:r>
          </a:p>
        </p:txBody>
      </p:sp>
      <p:sp>
        <p:nvSpPr>
          <p:cNvPr id="23555"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buFontTx/>
              <a:buNone/>
              <a:defRPr/>
            </a:pPr>
            <a:fld id="{7D655A70-A149-4DA4-995F-382037F2D2FB}" type="slidenum">
              <a:rPr lang="en-US"/>
              <a:pPr>
                <a:buFontTx/>
                <a:buNone/>
                <a:defRPr/>
              </a:pPr>
              <a:t>18</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055" y="1600200"/>
            <a:ext cx="8840274" cy="4493982"/>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7">
            <a:extLst>
              <a:ext uri="{FF2B5EF4-FFF2-40B4-BE49-F238E27FC236}">
                <a16:creationId xmlns:a16="http://schemas.microsoft.com/office/drawing/2014/main" id="{B195DF40-57DE-1E89-44DB-523F4165B554}"/>
              </a:ext>
            </a:extLst>
          </p:cNvPr>
          <p:cNvSpPr>
            <a:spLocks noGrp="1" noChangeArrowheads="1"/>
          </p:cNvSpPr>
          <p:nvPr>
            <p:ph idx="1"/>
          </p:nvPr>
        </p:nvSpPr>
        <p:spPr/>
        <p:txBody>
          <a:bodyPr/>
          <a:lstStyle/>
          <a:p>
            <a:pPr algn="l" rtl="0" eaLnBrk="1" hangingPunct="1"/>
            <a:r>
              <a:rPr lang="en-US" altLang="ar-SA" sz="3600"/>
              <a:t>Project stakeholders.</a:t>
            </a:r>
          </a:p>
          <a:p>
            <a:pPr algn="l" rtl="0" eaLnBrk="1" hangingPunct="1"/>
            <a:r>
              <a:rPr lang="en-US" altLang="ar-SA" sz="3600"/>
              <a:t>Project management knowledge areas.</a:t>
            </a:r>
          </a:p>
          <a:p>
            <a:pPr algn="l" rtl="0" eaLnBrk="1" hangingPunct="1"/>
            <a:r>
              <a:rPr lang="en-US" altLang="ar-SA" sz="3600"/>
              <a:t>Project management tools and techniques.</a:t>
            </a:r>
          </a:p>
          <a:p>
            <a:pPr algn="l" rtl="0" eaLnBrk="1" hangingPunct="1">
              <a:buFontTx/>
              <a:buNone/>
            </a:pPr>
            <a:endParaRPr lang="en-US" altLang="ar-SA" sz="3600"/>
          </a:p>
        </p:txBody>
      </p:sp>
      <p:sp>
        <p:nvSpPr>
          <p:cNvPr id="30723" name="عنصر نائب للتذييل 3">
            <a:extLst>
              <a:ext uri="{FF2B5EF4-FFF2-40B4-BE49-F238E27FC236}">
                <a16:creationId xmlns:a16="http://schemas.microsoft.com/office/drawing/2014/main" id="{7A8BFDB8-D569-92B4-A95D-75ABB28C49D8}"/>
              </a:ext>
            </a:extLst>
          </p:cNvPr>
          <p:cNvSpPr>
            <a:spLocks noGrp="1"/>
          </p:cNvSpPr>
          <p:nvPr>
            <p:ph type="ftr" sz="quarter" idx="11"/>
          </p:nvPr>
        </p:nvSpPr>
        <p:spPr bwMode="auto">
          <a:xfrm>
            <a:off x="-304800" y="6408738"/>
            <a:ext cx="23510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lgn="r" rtl="1">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lgn="r" rtl="1">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lgn="r" rtl="1">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lgn="r" rtl="1">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lgn="r" rtl="1">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algn="r" rtl="1"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algn="r" rtl="1"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algn="r" rtl="1"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algn="r" rtl="1"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ar-SA" sz="1000">
                <a:latin typeface="Times New Roman" panose="02020603050405020304" pitchFamily="18" charset="0"/>
                <a:cs typeface="Arial" panose="020B0604020202020204" pitchFamily="34" charset="0"/>
              </a:rPr>
              <a:t>Information Technology Project Management, Sixth Edition</a:t>
            </a:r>
          </a:p>
        </p:txBody>
      </p:sp>
      <p:sp>
        <p:nvSpPr>
          <p:cNvPr id="14340" name="Rectangle 1026">
            <a:extLst>
              <a:ext uri="{FF2B5EF4-FFF2-40B4-BE49-F238E27FC236}">
                <a16:creationId xmlns:a16="http://schemas.microsoft.com/office/drawing/2014/main" id="{BBACB166-B7C7-C1FD-FAE2-6B398E969528}"/>
              </a:ext>
            </a:extLst>
          </p:cNvPr>
          <p:cNvSpPr>
            <a:spLocks noGrp="1" noChangeArrowheads="1"/>
          </p:cNvSpPr>
          <p:nvPr>
            <p:ph type="title"/>
          </p:nvPr>
        </p:nvSpPr>
        <p:spPr/>
        <p:txBody>
          <a:bodyPr>
            <a:normAutofit/>
          </a:bodyPr>
          <a:lstStyle/>
          <a:p>
            <a:pPr eaLnBrk="1" fontAlgn="auto" hangingPunct="1">
              <a:spcAft>
                <a:spcPts val="0"/>
              </a:spcAft>
              <a:defRPr/>
            </a:pPr>
            <a:r>
              <a:rPr lang="en-US"/>
              <a:t>Key elements of the Frame work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342900" y="1104900"/>
            <a:ext cx="8458200" cy="4648200"/>
          </a:xfrm>
        </p:spPr>
        <p:txBody>
          <a:bodyPr/>
          <a:lstStyle/>
          <a:p>
            <a:pPr>
              <a:spcBef>
                <a:spcPct val="50000"/>
              </a:spcBef>
            </a:pPr>
            <a:r>
              <a:rPr lang="en-US" dirty="0"/>
              <a:t>Many organizations today have a new or renewed interest in project management</a:t>
            </a:r>
          </a:p>
          <a:p>
            <a:pPr>
              <a:spcBef>
                <a:spcPct val="50000"/>
              </a:spcBef>
            </a:pPr>
            <a:r>
              <a:rPr lang="en-US" dirty="0"/>
              <a:t>Computer hardware, software, networks, and the use of interdisciplinary and global work teams have radically changed the work environment</a:t>
            </a:r>
          </a:p>
          <a:p>
            <a:r>
              <a:rPr lang="en-US" dirty="0"/>
              <a:t>The Project Management Institute reported that the number of jobs reached almost 66 million in 2017. By 2027, employers will need 87.7 million individuals working in project management–oriented roles</a:t>
            </a:r>
          </a:p>
          <a:p>
            <a:pPr>
              <a:spcBef>
                <a:spcPct val="50000"/>
              </a:spcBef>
            </a:pPr>
            <a:endParaRPr lang="en-US" dirty="0"/>
          </a:p>
        </p:txBody>
      </p:sp>
      <p:sp>
        <p:nvSpPr>
          <p:cNvPr id="11266" name="Rectangle 2"/>
          <p:cNvSpPr>
            <a:spLocks noGrp="1" noChangeArrowheads="1"/>
          </p:cNvSpPr>
          <p:nvPr>
            <p:ph type="title"/>
          </p:nvPr>
        </p:nvSpPr>
        <p:spPr/>
        <p:txBody>
          <a:bodyPr/>
          <a:lstStyle/>
          <a:p>
            <a:r>
              <a:rPr lang="en-US" dirty="0"/>
              <a:t>Introduction</a:t>
            </a:r>
          </a:p>
        </p:txBody>
      </p:sp>
      <p:sp>
        <p:nvSpPr>
          <p:cNvPr id="11268" name="Footer Placeholder 4"/>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147008FD-2DFA-4FF3-9130-EF876863D94D}" type="slidenum">
              <a:rPr lang="en-US"/>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381000" y="1524000"/>
            <a:ext cx="8458200" cy="4876800"/>
          </a:xfrm>
        </p:spPr>
        <p:txBody>
          <a:bodyPr/>
          <a:lstStyle/>
          <a:p>
            <a:pPr>
              <a:lnSpc>
                <a:spcPct val="90000"/>
              </a:lnSpc>
            </a:pPr>
            <a:r>
              <a:rPr lang="en-US" b="1" dirty="0"/>
              <a:t>Knowledge areas </a:t>
            </a:r>
            <a:r>
              <a:rPr lang="en-US" dirty="0"/>
              <a:t>describe the key competencies that project managers must develop</a:t>
            </a:r>
          </a:p>
          <a:p>
            <a:r>
              <a:rPr lang="en-US" dirty="0"/>
              <a:t>Project managers must have knowledge and skills in all 10 knowledge areas (project integration, scope, time, cost, quality, human resource, communications, risk, procurement, and stakeholder management)</a:t>
            </a:r>
          </a:p>
          <a:p>
            <a:r>
              <a:rPr lang="en-US" dirty="0"/>
              <a:t>This text includes an entire chapter on each knowledge area</a:t>
            </a:r>
          </a:p>
        </p:txBody>
      </p:sp>
      <p:sp>
        <p:nvSpPr>
          <p:cNvPr id="25602" name="Rectangle 2"/>
          <p:cNvSpPr>
            <a:spLocks noGrp="1" noChangeArrowheads="1"/>
          </p:cNvSpPr>
          <p:nvPr>
            <p:ph type="title"/>
          </p:nvPr>
        </p:nvSpPr>
        <p:spPr>
          <a:xfrm>
            <a:off x="381000" y="381000"/>
            <a:ext cx="8534400" cy="1143000"/>
          </a:xfrm>
        </p:spPr>
        <p:txBody>
          <a:bodyPr>
            <a:normAutofit fontScale="90000"/>
          </a:bodyPr>
          <a:lstStyle/>
          <a:p>
            <a:r>
              <a:rPr lang="en-US" dirty="0"/>
              <a:t>10 Project Management Knowledge Areas</a:t>
            </a:r>
          </a:p>
        </p:txBody>
      </p:sp>
      <p:sp>
        <p:nvSpPr>
          <p:cNvPr id="25604"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C68EB7DF-90B0-4429-8A5B-58BA5697E9F8}" type="slidenum">
              <a:rPr lang="en-US"/>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609600" y="1524000"/>
            <a:ext cx="8186738" cy="4791075"/>
          </a:xfrm>
        </p:spPr>
        <p:txBody>
          <a:bodyPr/>
          <a:lstStyle/>
          <a:p>
            <a:pPr>
              <a:lnSpc>
                <a:spcPct val="90000"/>
              </a:lnSpc>
            </a:pPr>
            <a:r>
              <a:rPr lang="en-US" b="1" dirty="0"/>
              <a:t>Stakeholders </a:t>
            </a:r>
            <a:r>
              <a:rPr lang="en-US" dirty="0"/>
              <a:t>are the people involved in or affected by project activities</a:t>
            </a:r>
          </a:p>
          <a:p>
            <a:pPr>
              <a:lnSpc>
                <a:spcPct val="90000"/>
              </a:lnSpc>
            </a:pPr>
            <a:r>
              <a:rPr lang="en-US" dirty="0"/>
              <a:t>Stakeholders include</a:t>
            </a:r>
          </a:p>
          <a:p>
            <a:pPr lvl="1">
              <a:lnSpc>
                <a:spcPct val="90000"/>
              </a:lnSpc>
            </a:pPr>
            <a:r>
              <a:rPr lang="en-US" dirty="0"/>
              <a:t>the project sponsor</a:t>
            </a:r>
          </a:p>
          <a:p>
            <a:pPr lvl="1">
              <a:lnSpc>
                <a:spcPct val="90000"/>
              </a:lnSpc>
            </a:pPr>
            <a:r>
              <a:rPr lang="en-US" dirty="0"/>
              <a:t>the project manager</a:t>
            </a:r>
          </a:p>
          <a:p>
            <a:pPr lvl="1">
              <a:lnSpc>
                <a:spcPct val="90000"/>
              </a:lnSpc>
            </a:pPr>
            <a:r>
              <a:rPr lang="en-US" dirty="0"/>
              <a:t>the project team</a:t>
            </a:r>
          </a:p>
          <a:p>
            <a:pPr lvl="1">
              <a:lnSpc>
                <a:spcPct val="90000"/>
              </a:lnSpc>
            </a:pPr>
            <a:r>
              <a:rPr lang="en-US" dirty="0"/>
              <a:t>support staff</a:t>
            </a:r>
          </a:p>
          <a:p>
            <a:pPr lvl="1">
              <a:lnSpc>
                <a:spcPct val="90000"/>
              </a:lnSpc>
            </a:pPr>
            <a:r>
              <a:rPr lang="en-US" dirty="0"/>
              <a:t>customers</a:t>
            </a:r>
          </a:p>
          <a:p>
            <a:pPr lvl="1">
              <a:lnSpc>
                <a:spcPct val="90000"/>
              </a:lnSpc>
            </a:pPr>
            <a:r>
              <a:rPr lang="en-US" dirty="0"/>
              <a:t>users</a:t>
            </a:r>
          </a:p>
          <a:p>
            <a:pPr lvl="1">
              <a:lnSpc>
                <a:spcPct val="90000"/>
              </a:lnSpc>
            </a:pPr>
            <a:r>
              <a:rPr lang="en-US" dirty="0"/>
              <a:t>suppliers</a:t>
            </a:r>
          </a:p>
          <a:p>
            <a:pPr lvl="1">
              <a:lnSpc>
                <a:spcPct val="90000"/>
              </a:lnSpc>
            </a:pPr>
            <a:r>
              <a:rPr lang="en-US" dirty="0"/>
              <a:t>opponents to the project</a:t>
            </a:r>
          </a:p>
        </p:txBody>
      </p:sp>
      <p:sp>
        <p:nvSpPr>
          <p:cNvPr id="24578" name="Rectangle 2"/>
          <p:cNvSpPr>
            <a:spLocks noGrp="1" noChangeArrowheads="1"/>
          </p:cNvSpPr>
          <p:nvPr>
            <p:ph type="title"/>
          </p:nvPr>
        </p:nvSpPr>
        <p:spPr/>
        <p:txBody>
          <a:bodyPr/>
          <a:lstStyle/>
          <a:p>
            <a:r>
              <a:rPr lang="en-US" dirty="0"/>
              <a:t>Project Stakeholders</a:t>
            </a:r>
          </a:p>
        </p:txBody>
      </p:sp>
      <p:sp>
        <p:nvSpPr>
          <p:cNvPr id="24580"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F32BD8DC-3670-4F66-BAF1-AB767FF85EC4}" type="slidenum">
              <a:rPr lang="en-US"/>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381000" y="1612900"/>
            <a:ext cx="8458200" cy="4330700"/>
          </a:xfrm>
        </p:spPr>
        <p:txBody>
          <a:bodyPr/>
          <a:lstStyle/>
          <a:p>
            <a:r>
              <a:rPr lang="en-US" b="1" dirty="0"/>
              <a:t>Project management tools and techniques </a:t>
            </a:r>
            <a:r>
              <a:rPr lang="en-US" dirty="0"/>
              <a:t>assist project managers and their teams in various aspects of project management</a:t>
            </a:r>
          </a:p>
          <a:p>
            <a:r>
              <a:rPr lang="en-US" dirty="0"/>
              <a:t>Some specific ones include</a:t>
            </a:r>
          </a:p>
          <a:p>
            <a:pPr lvl="1"/>
            <a:r>
              <a:rPr lang="en-US" dirty="0"/>
              <a:t>Project charter, scope statement, and WBS (scope)</a:t>
            </a:r>
          </a:p>
          <a:p>
            <a:pPr lvl="1"/>
            <a:r>
              <a:rPr lang="en-US" dirty="0"/>
              <a:t>Gantt charts, network diagrams, critical path analysis, critical chain scheduling (time)</a:t>
            </a:r>
          </a:p>
          <a:p>
            <a:pPr lvl="1"/>
            <a:r>
              <a:rPr lang="en-US" dirty="0"/>
              <a:t>Cost estimates and earned value management (cost)</a:t>
            </a:r>
          </a:p>
          <a:p>
            <a:pPr lvl="1"/>
            <a:r>
              <a:rPr lang="en-US" dirty="0"/>
              <a:t>See Table 1-1 for many more</a:t>
            </a:r>
            <a:endParaRPr lang="en-US" sz="3000" dirty="0"/>
          </a:p>
          <a:p>
            <a:pPr lvl="1">
              <a:lnSpc>
                <a:spcPct val="90000"/>
              </a:lnSpc>
            </a:pPr>
            <a:endParaRPr lang="en-US" dirty="0"/>
          </a:p>
        </p:txBody>
      </p:sp>
      <p:sp>
        <p:nvSpPr>
          <p:cNvPr id="26626" name="Rectangle 2"/>
          <p:cNvSpPr>
            <a:spLocks noGrp="1" noChangeArrowheads="1"/>
          </p:cNvSpPr>
          <p:nvPr>
            <p:ph type="title"/>
          </p:nvPr>
        </p:nvSpPr>
        <p:spPr/>
        <p:txBody>
          <a:bodyPr>
            <a:normAutofit fontScale="90000"/>
          </a:bodyPr>
          <a:lstStyle/>
          <a:p>
            <a:r>
              <a:rPr lang="en-US" dirty="0"/>
              <a:t>Project Management Tools and Techniques</a:t>
            </a:r>
          </a:p>
        </p:txBody>
      </p:sp>
      <p:sp>
        <p:nvSpPr>
          <p:cNvPr id="26628"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91DE2A35-A3A0-48F2-BAA4-D5904553118B}" type="slidenum">
              <a:rPr lang="en-US"/>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Content Placeholder 3"/>
          <p:cNvSpPr>
            <a:spLocks noGrp="1"/>
          </p:cNvSpPr>
          <p:nvPr>
            <p:ph idx="1"/>
          </p:nvPr>
        </p:nvSpPr>
        <p:spPr/>
        <p:txBody>
          <a:bodyPr/>
          <a:lstStyle/>
          <a:p>
            <a:r>
              <a:rPr lang="en-US" dirty="0"/>
              <a:t>There are several ways to define project success:</a:t>
            </a:r>
          </a:p>
          <a:p>
            <a:pPr lvl="1"/>
            <a:r>
              <a:rPr lang="en-US" dirty="0"/>
              <a:t>The project met scope, time, and cost goals</a:t>
            </a:r>
          </a:p>
          <a:p>
            <a:pPr lvl="1"/>
            <a:r>
              <a:rPr lang="en-US" dirty="0"/>
              <a:t>The project satisfied the customer/sponsor</a:t>
            </a:r>
          </a:p>
          <a:p>
            <a:pPr lvl="1"/>
            <a:r>
              <a:rPr lang="en-US" dirty="0"/>
              <a:t>The results of the project met its main objective, such as making or saving a certain amount of money, providing a good return on investment, or simply making the sponsors happy</a:t>
            </a:r>
          </a:p>
        </p:txBody>
      </p:sp>
      <p:sp>
        <p:nvSpPr>
          <p:cNvPr id="30722" name="Title 1"/>
          <p:cNvSpPr>
            <a:spLocks noGrp="1"/>
          </p:cNvSpPr>
          <p:nvPr>
            <p:ph type="title"/>
          </p:nvPr>
        </p:nvSpPr>
        <p:spPr/>
        <p:txBody>
          <a:bodyPr/>
          <a:lstStyle/>
          <a:p>
            <a:r>
              <a:rPr lang="en-US" dirty="0"/>
              <a:t>Project Success</a:t>
            </a:r>
          </a:p>
        </p:txBody>
      </p:sp>
      <p:sp>
        <p:nvSpPr>
          <p:cNvPr id="30723"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B96FF679-B247-40A7-B574-6049B4430BD8}" type="slidenum">
              <a:rPr lang="en-US"/>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idx="1"/>
          </p:nvPr>
        </p:nvSpPr>
        <p:spPr/>
        <p:txBody>
          <a:bodyPr>
            <a:normAutofit fontScale="92500" lnSpcReduction="10000"/>
          </a:bodyPr>
          <a:lstStyle/>
          <a:p>
            <a:pPr marL="274320" indent="-274320" fontAlgn="auto">
              <a:spcBef>
                <a:spcPct val="100000"/>
              </a:spcBef>
              <a:spcAft>
                <a:spcPts val="0"/>
              </a:spcAft>
              <a:defRPr/>
            </a:pPr>
            <a:r>
              <a:rPr lang="en-US" dirty="0"/>
              <a:t>A </a:t>
            </a:r>
            <a:r>
              <a:rPr lang="en-US" b="1" dirty="0"/>
              <a:t>program</a:t>
            </a:r>
            <a:r>
              <a:rPr lang="en-US" dirty="0"/>
              <a:t> is “a group of related projects managed in a coordinated way to obtain benefits and control not available from managing them individually” (PMBOK® Guide, Fifth Edition, 2012)</a:t>
            </a:r>
          </a:p>
          <a:p>
            <a:pPr marL="274320" indent="-274320" fontAlgn="auto">
              <a:spcBef>
                <a:spcPct val="100000"/>
              </a:spcBef>
              <a:spcAft>
                <a:spcPts val="0"/>
              </a:spcAft>
              <a:defRPr/>
            </a:pPr>
            <a:r>
              <a:rPr lang="en-US" dirty="0"/>
              <a:t>A </a:t>
            </a:r>
            <a:r>
              <a:rPr lang="en-US" b="1" dirty="0"/>
              <a:t>program manager </a:t>
            </a:r>
            <a:r>
              <a:rPr lang="en-US" dirty="0"/>
              <a:t>provides leadership and direction for the project managers heading the projects within the program</a:t>
            </a:r>
          </a:p>
          <a:p>
            <a:pPr marL="274320" indent="-274320" fontAlgn="auto">
              <a:spcBef>
                <a:spcPct val="100000"/>
              </a:spcBef>
              <a:spcAft>
                <a:spcPts val="0"/>
              </a:spcAft>
              <a:defRPr/>
            </a:pPr>
            <a:r>
              <a:rPr lang="en-US" dirty="0"/>
              <a:t>Examples of common programs in the IT field include infrastructure, applications development, and user support</a:t>
            </a:r>
          </a:p>
          <a:p>
            <a:pPr marL="548640" lvl="1" fontAlgn="auto">
              <a:spcBef>
                <a:spcPct val="100000"/>
              </a:spcBef>
              <a:spcAft>
                <a:spcPts val="0"/>
              </a:spcAft>
              <a:buFont typeface="Wingdings 2"/>
              <a:buChar char=""/>
              <a:defRPr/>
            </a:pPr>
            <a:endParaRPr lang="en-US" dirty="0"/>
          </a:p>
        </p:txBody>
      </p:sp>
      <p:sp>
        <p:nvSpPr>
          <p:cNvPr id="89090" name="Rectangle 2"/>
          <p:cNvSpPr>
            <a:spLocks noGrp="1" noChangeArrowheads="1"/>
          </p:cNvSpPr>
          <p:nvPr>
            <p:ph type="title"/>
          </p:nvPr>
        </p:nvSpPr>
        <p:spPr/>
        <p:txBody>
          <a:bodyPr>
            <a:normAutofit fontScale="90000"/>
          </a:bodyPr>
          <a:lstStyle/>
          <a:p>
            <a:pPr fontAlgn="auto">
              <a:spcAft>
                <a:spcPts val="0"/>
              </a:spcAft>
              <a:defRPr/>
            </a:pPr>
            <a:r>
              <a:rPr lang="en-US" dirty="0"/>
              <a:t>Program and Project Portfolio Management</a:t>
            </a:r>
          </a:p>
        </p:txBody>
      </p:sp>
      <p:sp>
        <p:nvSpPr>
          <p:cNvPr id="33796"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A16827AD-D54E-4A9A-98B6-75CDFBE63C20}" type="slidenum">
              <a:rPr lang="en-US"/>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Content Placeholder 3"/>
          <p:cNvSpPr>
            <a:spLocks noGrp="1"/>
          </p:cNvSpPr>
          <p:nvPr>
            <p:ph idx="1"/>
          </p:nvPr>
        </p:nvSpPr>
        <p:spPr/>
        <p:txBody>
          <a:bodyPr/>
          <a:lstStyle/>
          <a:p>
            <a:r>
              <a:rPr lang="en-US" altLang="ar-SA" dirty="0"/>
              <a:t>Portfolio: A group of investments.</a:t>
            </a:r>
            <a:endParaRPr lang="en-US" dirty="0"/>
          </a:p>
          <a:p>
            <a:r>
              <a:rPr lang="en-US" dirty="0"/>
              <a:t>As part of </a:t>
            </a:r>
            <a:r>
              <a:rPr lang="en-US" b="1" dirty="0"/>
              <a:t>project portfolio management</a:t>
            </a:r>
            <a:r>
              <a:rPr lang="en-US" dirty="0"/>
              <a:t>, organizations group and manage projects and programs as a portfolio of investments that contribute to the entire enterprise’s success</a:t>
            </a:r>
          </a:p>
          <a:p>
            <a:r>
              <a:rPr lang="en-US" dirty="0"/>
              <a:t>Portfolio managers help their organizations make wise investment decisions by helping to select and analyze projects from a strategic perspective</a:t>
            </a:r>
          </a:p>
          <a:p>
            <a:endParaRPr lang="en-US" dirty="0"/>
          </a:p>
          <a:p>
            <a:endParaRPr lang="en-US" dirty="0"/>
          </a:p>
        </p:txBody>
      </p:sp>
      <p:sp>
        <p:nvSpPr>
          <p:cNvPr id="34818" name="Title 1"/>
          <p:cNvSpPr>
            <a:spLocks noGrp="1"/>
          </p:cNvSpPr>
          <p:nvPr>
            <p:ph type="title"/>
          </p:nvPr>
        </p:nvSpPr>
        <p:spPr/>
        <p:txBody>
          <a:bodyPr/>
          <a:lstStyle/>
          <a:p>
            <a:r>
              <a:rPr lang="en-US" dirty="0"/>
              <a:t>Project Portfolio Management</a:t>
            </a:r>
          </a:p>
        </p:txBody>
      </p:sp>
      <p:sp>
        <p:nvSpPr>
          <p:cNvPr id="34819"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2FBC5DE6-0D10-491C-9D95-CD65B3FEB7F0}" type="slidenum">
              <a:rPr lang="en-US"/>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fontScale="90000"/>
          </a:bodyPr>
          <a:lstStyle/>
          <a:p>
            <a:r>
              <a:rPr lang="en-US" sz="3200" dirty="0"/>
              <a:t>Figure 1-3. </a:t>
            </a:r>
            <a:r>
              <a:rPr lang="en-US" sz="3200" i="1" dirty="0"/>
              <a:t>Project Management Compared to Project Portfolio Management</a:t>
            </a:r>
          </a:p>
        </p:txBody>
      </p:sp>
      <p:sp>
        <p:nvSpPr>
          <p:cNvPr id="35843"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0A6DAE91-3CCC-4475-8BBE-416A848BB383}" type="slidenum">
              <a:rPr lang="en-US"/>
              <a:pPr>
                <a:defRPr/>
              </a:pPr>
              <a:t>26</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358685"/>
            <a:ext cx="6477000" cy="5027909"/>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Content Placeholder 3"/>
          <p:cNvSpPr>
            <a:spLocks noGrp="1"/>
          </p:cNvSpPr>
          <p:nvPr>
            <p:ph idx="1"/>
          </p:nvPr>
        </p:nvSpPr>
        <p:spPr/>
        <p:txBody>
          <a:bodyPr/>
          <a:lstStyle/>
          <a:p>
            <a:pPr>
              <a:spcBef>
                <a:spcPct val="100000"/>
              </a:spcBef>
            </a:pPr>
            <a:r>
              <a:rPr lang="en-US" dirty="0"/>
              <a:t>Job descriptions vary, but most include responsibilities like planning, scheduling, coordinating, and working with people to achieve project goals</a:t>
            </a:r>
          </a:p>
          <a:p>
            <a:pPr>
              <a:spcBef>
                <a:spcPct val="100000"/>
              </a:spcBef>
            </a:pPr>
            <a:r>
              <a:rPr lang="en-US" dirty="0"/>
              <a:t>Project management is a skill needed in every major IT field, from database administrator to network specialist to technical writer</a:t>
            </a:r>
          </a:p>
          <a:p>
            <a:pPr>
              <a:spcBef>
                <a:spcPct val="100000"/>
              </a:spcBef>
            </a:pPr>
            <a:endParaRPr lang="en-US" dirty="0"/>
          </a:p>
        </p:txBody>
      </p:sp>
      <p:sp>
        <p:nvSpPr>
          <p:cNvPr id="40962" name="Title 1"/>
          <p:cNvSpPr>
            <a:spLocks noGrp="1"/>
          </p:cNvSpPr>
          <p:nvPr>
            <p:ph type="title"/>
          </p:nvPr>
        </p:nvSpPr>
        <p:spPr/>
        <p:txBody>
          <a:bodyPr/>
          <a:lstStyle/>
          <a:p>
            <a:r>
              <a:rPr lang="en-US" dirty="0"/>
              <a:t>The Role of the Project Manager</a:t>
            </a:r>
          </a:p>
        </p:txBody>
      </p:sp>
      <p:sp>
        <p:nvSpPr>
          <p:cNvPr id="40963"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8BB5399D-7FF4-4603-99A0-4BD1F7EE85E4}" type="slidenum">
              <a:rPr lang="en-US"/>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r>
              <a:rPr lang="en-US" sz="3500" dirty="0"/>
              <a:t>Table 1-3 Ten Most Important Skills and Competencies for Project Managers</a:t>
            </a:r>
          </a:p>
        </p:txBody>
      </p:sp>
      <p:sp>
        <p:nvSpPr>
          <p:cNvPr id="43011"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buFontTx/>
              <a:buNone/>
              <a:defRPr/>
            </a:pPr>
            <a:fld id="{1F201878-C638-47B4-9B50-A9EAB8702767}" type="slidenum">
              <a:rPr lang="en-US"/>
              <a:pPr>
                <a:buFontTx/>
                <a:buNone/>
                <a:defRPr/>
              </a:pPr>
              <a:t>28</a:t>
            </a:fld>
            <a:endParaRPr lang="en-US" dirty="0"/>
          </a:p>
        </p:txBody>
      </p:sp>
      <p:sp>
        <p:nvSpPr>
          <p:cNvPr id="43012" name="Rectangle 7"/>
          <p:cNvSpPr>
            <a:spLocks noChangeArrowheads="1"/>
          </p:cNvSpPr>
          <p:nvPr/>
        </p:nvSpPr>
        <p:spPr bwMode="auto">
          <a:xfrm>
            <a:off x="685800" y="1676400"/>
            <a:ext cx="6705600" cy="3748088"/>
          </a:xfrm>
          <a:prstGeom prst="rect">
            <a:avLst/>
          </a:prstGeom>
          <a:noFill/>
          <a:ln w="9525">
            <a:noFill/>
            <a:miter lim="800000"/>
            <a:headEnd/>
            <a:tailEnd/>
          </a:ln>
        </p:spPr>
        <p:txBody>
          <a:bodyPr>
            <a:spAutoFit/>
          </a:bodyPr>
          <a:lstStyle/>
          <a:p>
            <a:pPr>
              <a:lnSpc>
                <a:spcPct val="90000"/>
              </a:lnSpc>
              <a:spcBef>
                <a:spcPct val="20000"/>
              </a:spcBef>
            </a:pPr>
            <a:r>
              <a:rPr lang="en-US" dirty="0"/>
              <a:t>1. People skills</a:t>
            </a:r>
          </a:p>
          <a:p>
            <a:pPr>
              <a:lnSpc>
                <a:spcPct val="90000"/>
              </a:lnSpc>
              <a:spcBef>
                <a:spcPct val="20000"/>
              </a:spcBef>
            </a:pPr>
            <a:r>
              <a:rPr lang="en-US" dirty="0"/>
              <a:t>2. Leadership</a:t>
            </a:r>
          </a:p>
          <a:p>
            <a:pPr>
              <a:lnSpc>
                <a:spcPct val="90000"/>
              </a:lnSpc>
              <a:spcBef>
                <a:spcPct val="20000"/>
              </a:spcBef>
            </a:pPr>
            <a:r>
              <a:rPr lang="en-US" dirty="0"/>
              <a:t>3. Listening</a:t>
            </a:r>
          </a:p>
          <a:p>
            <a:pPr>
              <a:lnSpc>
                <a:spcPct val="90000"/>
              </a:lnSpc>
              <a:spcBef>
                <a:spcPct val="20000"/>
              </a:spcBef>
            </a:pPr>
            <a:r>
              <a:rPr lang="en-US" dirty="0"/>
              <a:t>4. Integrity, ethical behavior, consistent</a:t>
            </a:r>
          </a:p>
          <a:p>
            <a:pPr>
              <a:lnSpc>
                <a:spcPct val="90000"/>
              </a:lnSpc>
              <a:spcBef>
                <a:spcPct val="20000"/>
              </a:spcBef>
            </a:pPr>
            <a:r>
              <a:rPr lang="en-US" dirty="0"/>
              <a:t>5. Strong at building trust</a:t>
            </a:r>
          </a:p>
          <a:p>
            <a:pPr>
              <a:lnSpc>
                <a:spcPct val="90000"/>
              </a:lnSpc>
              <a:spcBef>
                <a:spcPct val="20000"/>
              </a:spcBef>
            </a:pPr>
            <a:r>
              <a:rPr lang="en-US" dirty="0"/>
              <a:t>6. Verbal communication</a:t>
            </a:r>
          </a:p>
          <a:p>
            <a:pPr>
              <a:lnSpc>
                <a:spcPct val="90000"/>
              </a:lnSpc>
              <a:spcBef>
                <a:spcPct val="20000"/>
              </a:spcBef>
            </a:pPr>
            <a:r>
              <a:rPr lang="en-US" dirty="0"/>
              <a:t>7. Strong at building teams</a:t>
            </a:r>
          </a:p>
          <a:p>
            <a:pPr>
              <a:lnSpc>
                <a:spcPct val="90000"/>
              </a:lnSpc>
              <a:spcBef>
                <a:spcPct val="20000"/>
              </a:spcBef>
            </a:pPr>
            <a:r>
              <a:rPr lang="en-US" dirty="0"/>
              <a:t>8. Conflict resolution, conflict management</a:t>
            </a:r>
          </a:p>
          <a:p>
            <a:pPr>
              <a:lnSpc>
                <a:spcPct val="90000"/>
              </a:lnSpc>
              <a:spcBef>
                <a:spcPct val="20000"/>
              </a:spcBef>
            </a:pPr>
            <a:r>
              <a:rPr lang="en-US" dirty="0"/>
              <a:t>9. Critical thinking, problem solving</a:t>
            </a:r>
          </a:p>
          <a:p>
            <a:pPr>
              <a:lnSpc>
                <a:spcPct val="90000"/>
              </a:lnSpc>
              <a:spcBef>
                <a:spcPct val="20000"/>
              </a:spcBef>
            </a:pPr>
            <a:r>
              <a:rPr lang="en-US" dirty="0"/>
              <a:t>10. Understands, balances priorities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normAutofit fontScale="90000"/>
          </a:bodyPr>
          <a:lstStyle/>
          <a:p>
            <a:r>
              <a:rPr lang="en-US"/>
              <a:t>Careers for IT Project Managers (1 of 2)</a:t>
            </a:r>
            <a:endParaRPr lang="en-US" dirty="0"/>
          </a:p>
        </p:txBody>
      </p:sp>
      <p:sp>
        <p:nvSpPr>
          <p:cNvPr id="46084" name="Content Placeholder 3"/>
          <p:cNvSpPr>
            <a:spLocks noGrp="1"/>
          </p:cNvSpPr>
          <p:nvPr>
            <p:ph idx="1"/>
          </p:nvPr>
        </p:nvSpPr>
        <p:spPr/>
        <p:txBody>
          <a:bodyPr/>
          <a:lstStyle/>
          <a:p>
            <a:r>
              <a:rPr lang="en-US"/>
              <a:t>In a 2017 survey, IT executives listed the “ten hot tech skills” they planned to hire for in 2017</a:t>
            </a:r>
          </a:p>
          <a:p>
            <a:r>
              <a:rPr lang="en-US"/>
              <a:t>Project management was second only to full-stack software development</a:t>
            </a:r>
          </a:p>
          <a:p>
            <a:r>
              <a:rPr lang="en-US"/>
              <a:t>Even if you choose to stay in a technical role, you still need project management knowledge and skills to help your team and organization</a:t>
            </a:r>
            <a:endParaRPr lang="en-US" dirty="0"/>
          </a:p>
        </p:txBody>
      </p:sp>
      <p:sp>
        <p:nvSpPr>
          <p:cNvPr id="46083" name="Footer Placeholder 2"/>
          <p:cNvSpPr>
            <a:spLocks noGrp="1"/>
          </p:cNvSpPr>
          <p:nvPr>
            <p:ph type="ftr" sz="quarter" idx="11"/>
          </p:nvPr>
        </p:nvSpPr>
        <p:spPr>
          <a:xfrm>
            <a:off x="-76200" y="5639153"/>
            <a:ext cx="9144000" cy="365125"/>
          </a:xfrm>
        </p:spPr>
        <p:txBody>
          <a:bodyPr/>
          <a:lstStyle/>
          <a:p>
            <a:r>
              <a:rPr lang="en-US" dirty="0"/>
              <a:t>Information Technology Project Management, Ninth Edition. ©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381000" y="1219200"/>
            <a:ext cx="8458200" cy="4343400"/>
          </a:xfrm>
        </p:spPr>
        <p:txBody>
          <a:bodyPr>
            <a:noAutofit/>
          </a:bodyPr>
          <a:lstStyle/>
          <a:p>
            <a:r>
              <a:rPr lang="en-US" sz="2000" dirty="0"/>
              <a:t>In 2017, the average annual salary (without bonuses) for someone in the project management profession was $112,000 in the U.S. and $130,866 in Switzerland</a:t>
            </a:r>
          </a:p>
          <a:p>
            <a:r>
              <a:rPr lang="en-US" sz="2000" dirty="0"/>
              <a:t>The top skills employers look for in new college graduates are all related to project management: team-work, problem-solving, and verbal communications</a:t>
            </a:r>
          </a:p>
          <a:p>
            <a:r>
              <a:rPr lang="en-US" sz="2000" dirty="0"/>
              <a:t>Organizations waste $97 million for every $1 billion spent on projects, according to PMI’s Pulse of the Profession® report</a:t>
            </a:r>
          </a:p>
        </p:txBody>
      </p:sp>
      <p:sp>
        <p:nvSpPr>
          <p:cNvPr id="12290" name="Rectangle 2"/>
          <p:cNvSpPr>
            <a:spLocks noGrp="1" noChangeArrowheads="1"/>
          </p:cNvSpPr>
          <p:nvPr>
            <p:ph type="title"/>
          </p:nvPr>
        </p:nvSpPr>
        <p:spPr/>
        <p:txBody>
          <a:bodyPr/>
          <a:lstStyle/>
          <a:p>
            <a:r>
              <a:rPr lang="en-US" dirty="0"/>
              <a:t>Project Management Statistics</a:t>
            </a:r>
          </a:p>
        </p:txBody>
      </p:sp>
      <p:sp>
        <p:nvSpPr>
          <p:cNvPr id="12292" name="Footer Placeholder 4"/>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3D41CD7A-A2F6-4058-84D6-58EE60EAB9B9}" type="slidenum">
              <a:rPr lang="en-US"/>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normAutofit fontScale="90000"/>
          </a:bodyPr>
          <a:lstStyle/>
          <a:p>
            <a:r>
              <a:rPr lang="en-US"/>
              <a:t>Careers for IT Project Managers (2 of 2)</a:t>
            </a:r>
            <a:endParaRPr lang="en-US" dirty="0"/>
          </a:p>
        </p:txBody>
      </p:sp>
      <p:graphicFrame>
        <p:nvGraphicFramePr>
          <p:cNvPr id="2" name="Table 1"/>
          <p:cNvGraphicFramePr>
            <a:graphicFrameLocks noGrp="1"/>
          </p:cNvGraphicFramePr>
          <p:nvPr/>
        </p:nvGraphicFramePr>
        <p:xfrm>
          <a:off x="1524000" y="1397000"/>
          <a:ext cx="6096000" cy="370840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370840">
                <a:tc>
                  <a:txBody>
                    <a:bodyPr/>
                    <a:lstStyle/>
                    <a:p>
                      <a:r>
                        <a:rPr lang="en-US" b="0" dirty="0">
                          <a:solidFill>
                            <a:schemeClr val="tx1"/>
                          </a:solidFill>
                        </a:rPr>
                        <a:t>1.</a:t>
                      </a:r>
                    </a:p>
                  </a:txBody>
                  <a:tcPr>
                    <a:solidFill>
                      <a:schemeClr val="bg1">
                        <a:lumMod val="95000"/>
                      </a:schemeClr>
                    </a:solidFill>
                  </a:tcPr>
                </a:tc>
                <a:tc>
                  <a:txBody>
                    <a:bodyPr/>
                    <a:lstStyle/>
                    <a:p>
                      <a:r>
                        <a:rPr lang="en-US" b="0" dirty="0">
                          <a:solidFill>
                            <a:schemeClr val="tx1"/>
                          </a:solidFill>
                        </a:rPr>
                        <a:t>Full-stack software development</a:t>
                      </a:r>
                    </a:p>
                  </a:txBody>
                  <a:tcPr>
                    <a:solidFill>
                      <a:schemeClr val="bg1">
                        <a:lumMod val="95000"/>
                      </a:schemeClr>
                    </a:solidFill>
                  </a:tcPr>
                </a:tc>
                <a:extLst>
                  <a:ext uri="{0D108BD9-81ED-4DB2-BD59-A6C34878D82A}">
                    <a16:rowId xmlns:a16="http://schemas.microsoft.com/office/drawing/2014/main" val="10000"/>
                  </a:ext>
                </a:extLst>
              </a:tr>
              <a:tr h="370840">
                <a:tc>
                  <a:txBody>
                    <a:bodyPr/>
                    <a:lstStyle/>
                    <a:p>
                      <a:r>
                        <a:rPr lang="en-US" dirty="0"/>
                        <a:t>2.</a:t>
                      </a:r>
                    </a:p>
                  </a:txBody>
                  <a:tcPr/>
                </a:tc>
                <a:tc>
                  <a:txBody>
                    <a:bodyPr/>
                    <a:lstStyle/>
                    <a:p>
                      <a:r>
                        <a:rPr lang="en-US" dirty="0"/>
                        <a:t>Project management</a:t>
                      </a:r>
                    </a:p>
                  </a:txBody>
                  <a:tcPr/>
                </a:tc>
                <a:extLst>
                  <a:ext uri="{0D108BD9-81ED-4DB2-BD59-A6C34878D82A}">
                    <a16:rowId xmlns:a16="http://schemas.microsoft.com/office/drawing/2014/main" val="10001"/>
                  </a:ext>
                </a:extLst>
              </a:tr>
              <a:tr h="370840">
                <a:tc>
                  <a:txBody>
                    <a:bodyPr/>
                    <a:lstStyle/>
                    <a:p>
                      <a:r>
                        <a:rPr lang="en-US" dirty="0"/>
                        <a:t>3.</a:t>
                      </a:r>
                    </a:p>
                  </a:txBody>
                  <a:tcPr/>
                </a:tc>
                <a:tc>
                  <a:txBody>
                    <a:bodyPr/>
                    <a:lstStyle/>
                    <a:p>
                      <a:r>
                        <a:rPr lang="en-US" dirty="0"/>
                        <a:t>Cyber-security</a:t>
                      </a:r>
                    </a:p>
                  </a:txBody>
                  <a:tcPr/>
                </a:tc>
                <a:extLst>
                  <a:ext uri="{0D108BD9-81ED-4DB2-BD59-A6C34878D82A}">
                    <a16:rowId xmlns:a16="http://schemas.microsoft.com/office/drawing/2014/main" val="10002"/>
                  </a:ext>
                </a:extLst>
              </a:tr>
              <a:tr h="370840">
                <a:tc>
                  <a:txBody>
                    <a:bodyPr/>
                    <a:lstStyle/>
                    <a:p>
                      <a:r>
                        <a:rPr lang="en-US" dirty="0"/>
                        <a:t>4.</a:t>
                      </a:r>
                    </a:p>
                  </a:txBody>
                  <a:tcPr/>
                </a:tc>
                <a:tc>
                  <a:txBody>
                    <a:bodyPr/>
                    <a:lstStyle/>
                    <a:p>
                      <a:r>
                        <a:rPr lang="en-US" dirty="0"/>
                        <a:t>Networking</a:t>
                      </a:r>
                    </a:p>
                  </a:txBody>
                  <a:tcPr>
                    <a:lnB w="12700" cmpd="sng">
                      <a:noFill/>
                    </a:lnB>
                  </a:tcPr>
                </a:tc>
                <a:extLst>
                  <a:ext uri="{0D108BD9-81ED-4DB2-BD59-A6C34878D82A}">
                    <a16:rowId xmlns:a16="http://schemas.microsoft.com/office/drawing/2014/main" val="10003"/>
                  </a:ext>
                </a:extLst>
              </a:tr>
              <a:tr h="370840">
                <a:tc>
                  <a:txBody>
                    <a:bodyPr/>
                    <a:lstStyle/>
                    <a:p>
                      <a:r>
                        <a:rPr lang="en-US" dirty="0"/>
                        <a:t>5.</a:t>
                      </a:r>
                    </a:p>
                  </a:txBody>
                  <a:tcPr>
                    <a:lnR w="12700" cmpd="sng">
                      <a:noFill/>
                    </a:lnR>
                  </a:tcPr>
                </a:tc>
                <a:tc>
                  <a:txBody>
                    <a:bodyPr/>
                    <a:lstStyle/>
                    <a:p>
                      <a:r>
                        <a:rPr lang="en-US" dirty="0"/>
                        <a:t>User experience/user interface (UX/UI) design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a:txBody>
                    <a:bodyPr/>
                    <a:lstStyle/>
                    <a:p>
                      <a:r>
                        <a:rPr lang="en-US" dirty="0"/>
                        <a:t>6.</a:t>
                      </a:r>
                    </a:p>
                  </a:txBody>
                  <a:tcPr/>
                </a:tc>
                <a:tc>
                  <a:txBody>
                    <a:bodyPr/>
                    <a:lstStyle/>
                    <a:p>
                      <a:r>
                        <a:rPr lang="en-US" dirty="0"/>
                        <a:t>Quality assurance (QA)/testing</a:t>
                      </a:r>
                    </a:p>
                  </a:txBody>
                  <a:tcPr>
                    <a:lnT w="12700" cmpd="sng">
                      <a:noFill/>
                    </a:lnT>
                  </a:tcPr>
                </a:tc>
                <a:extLst>
                  <a:ext uri="{0D108BD9-81ED-4DB2-BD59-A6C34878D82A}">
                    <a16:rowId xmlns:a16="http://schemas.microsoft.com/office/drawing/2014/main" val="10005"/>
                  </a:ext>
                </a:extLst>
              </a:tr>
              <a:tr h="370840">
                <a:tc>
                  <a:txBody>
                    <a:bodyPr/>
                    <a:lstStyle/>
                    <a:p>
                      <a:r>
                        <a:rPr lang="en-US" dirty="0"/>
                        <a:t>7.</a:t>
                      </a:r>
                    </a:p>
                  </a:txBody>
                  <a:tcPr/>
                </a:tc>
                <a:tc>
                  <a:txBody>
                    <a:bodyPr/>
                    <a:lstStyle/>
                    <a:p>
                      <a:r>
                        <a:rPr lang="en-US" dirty="0"/>
                        <a:t>Cloud engineering</a:t>
                      </a:r>
                    </a:p>
                  </a:txBody>
                  <a:tcPr/>
                </a:tc>
                <a:extLst>
                  <a:ext uri="{0D108BD9-81ED-4DB2-BD59-A6C34878D82A}">
                    <a16:rowId xmlns:a16="http://schemas.microsoft.com/office/drawing/2014/main" val="10006"/>
                  </a:ext>
                </a:extLst>
              </a:tr>
              <a:tr h="370840">
                <a:tc>
                  <a:txBody>
                    <a:bodyPr/>
                    <a:lstStyle/>
                    <a:p>
                      <a:r>
                        <a:rPr lang="en-US" dirty="0"/>
                        <a:t>8.</a:t>
                      </a:r>
                    </a:p>
                  </a:txBody>
                  <a:tcPr/>
                </a:tc>
                <a:tc>
                  <a:txBody>
                    <a:bodyPr/>
                    <a:lstStyle/>
                    <a:p>
                      <a:r>
                        <a:rPr lang="en-US" dirty="0"/>
                        <a:t>Big data</a:t>
                      </a:r>
                    </a:p>
                  </a:txBody>
                  <a:tcPr/>
                </a:tc>
                <a:extLst>
                  <a:ext uri="{0D108BD9-81ED-4DB2-BD59-A6C34878D82A}">
                    <a16:rowId xmlns:a16="http://schemas.microsoft.com/office/drawing/2014/main" val="10007"/>
                  </a:ext>
                </a:extLst>
              </a:tr>
              <a:tr h="370840">
                <a:tc>
                  <a:txBody>
                    <a:bodyPr/>
                    <a:lstStyle/>
                    <a:p>
                      <a:r>
                        <a:rPr lang="en-US" dirty="0"/>
                        <a:t>9.</a:t>
                      </a:r>
                    </a:p>
                  </a:txBody>
                  <a:tcPr/>
                </a:tc>
                <a:tc>
                  <a:txBody>
                    <a:bodyPr/>
                    <a:lstStyle/>
                    <a:p>
                      <a:r>
                        <a:rPr lang="en-US" dirty="0"/>
                        <a:t>Machine learning/artificial</a:t>
                      </a:r>
                      <a:r>
                        <a:rPr lang="en-US" baseline="0" dirty="0"/>
                        <a:t> intelligence</a:t>
                      </a:r>
                      <a:endParaRPr lang="en-US" dirty="0"/>
                    </a:p>
                  </a:txBody>
                  <a:tcPr/>
                </a:tc>
                <a:extLst>
                  <a:ext uri="{0D108BD9-81ED-4DB2-BD59-A6C34878D82A}">
                    <a16:rowId xmlns:a16="http://schemas.microsoft.com/office/drawing/2014/main" val="10008"/>
                  </a:ext>
                </a:extLst>
              </a:tr>
              <a:tr h="370840">
                <a:tc>
                  <a:txBody>
                    <a:bodyPr/>
                    <a:lstStyle/>
                    <a:p>
                      <a:r>
                        <a:rPr lang="en-US" dirty="0"/>
                        <a:t>10.</a:t>
                      </a:r>
                    </a:p>
                  </a:txBody>
                  <a:tcPr/>
                </a:tc>
                <a:tc>
                  <a:txBody>
                    <a:bodyPr/>
                    <a:lstStyle/>
                    <a:p>
                      <a:r>
                        <a:rPr lang="en-US" dirty="0"/>
                        <a:t>DevOps</a:t>
                      </a:r>
                    </a:p>
                  </a:txBody>
                  <a:tcPr/>
                </a:tc>
                <a:extLst>
                  <a:ext uri="{0D108BD9-81ED-4DB2-BD59-A6C34878D82A}">
                    <a16:rowId xmlns:a16="http://schemas.microsoft.com/office/drawing/2014/main" val="10009"/>
                  </a:ext>
                </a:extLst>
              </a:tr>
            </a:tbl>
          </a:graphicData>
        </a:graphic>
      </p:graphicFrame>
      <p:sp>
        <p:nvSpPr>
          <p:cNvPr id="3" name="TextBox 2"/>
          <p:cNvSpPr txBox="1"/>
          <p:nvPr/>
        </p:nvSpPr>
        <p:spPr>
          <a:xfrm>
            <a:off x="1447800" y="5105400"/>
            <a:ext cx="6019800" cy="523220"/>
          </a:xfrm>
          <a:prstGeom prst="rect">
            <a:avLst/>
          </a:prstGeom>
          <a:noFill/>
        </p:spPr>
        <p:txBody>
          <a:bodyPr wrap="square" rtlCol="0">
            <a:spAutoFit/>
          </a:bodyPr>
          <a:lstStyle/>
          <a:p>
            <a:r>
              <a:rPr lang="en-US" sz="1400" dirty="0">
                <a:latin typeface="Calibri" panose="020F0502020204030204" pitchFamily="34" charset="0"/>
                <a:cs typeface="Calibri" panose="020F0502020204030204" pitchFamily="34" charset="0"/>
              </a:rPr>
              <a:t>Source: Sharon Florentine, “10 IT skills that employers need in 2017,” CIO from IDG (February 1, 2017).</a:t>
            </a:r>
          </a:p>
        </p:txBody>
      </p:sp>
      <p:sp>
        <p:nvSpPr>
          <p:cNvPr id="8" name="Content Placeholder 7">
            <a:extLst>
              <a:ext uri="{FF2B5EF4-FFF2-40B4-BE49-F238E27FC236}">
                <a16:creationId xmlns:a16="http://schemas.microsoft.com/office/drawing/2014/main" id="{BBE84025-049D-694E-8526-2935DB0756CD}"/>
              </a:ext>
            </a:extLst>
          </p:cNvPr>
          <p:cNvSpPr>
            <a:spLocks noGrp="1"/>
          </p:cNvSpPr>
          <p:nvPr>
            <p:ph idx="1"/>
          </p:nvPr>
        </p:nvSpPr>
        <p:spPr>
          <a:xfrm>
            <a:off x="1473200" y="5628620"/>
            <a:ext cx="4622800" cy="460375"/>
          </a:xfrm>
        </p:spPr>
        <p:txBody>
          <a:bodyPr/>
          <a:lstStyle/>
          <a:p>
            <a:pPr marL="0" indent="0">
              <a:buNone/>
            </a:pPr>
            <a:r>
              <a:rPr lang="en-US" dirty="0"/>
              <a:t>Table 1-4 Ten hot tech skills for 2017</a:t>
            </a:r>
          </a:p>
        </p:txBody>
      </p:sp>
      <p:sp>
        <p:nvSpPr>
          <p:cNvPr id="47107" name="Footer Placeholder 2"/>
          <p:cNvSpPr>
            <a:spLocks noGrp="1"/>
          </p:cNvSpPr>
          <p:nvPr>
            <p:ph type="ftr" sz="quarter" idx="11"/>
          </p:nvPr>
        </p:nvSpPr>
        <p:spPr>
          <a:xfrm>
            <a:off x="0" y="6512454"/>
            <a:ext cx="9144000" cy="365125"/>
          </a:xfrm>
        </p:spPr>
        <p:txBody>
          <a:bodyPr/>
          <a:lstStyle/>
          <a:p>
            <a:r>
              <a:rPr lang="en-US" dirty="0"/>
              <a:t>Information Technology Project Management, Ninth Edition. ©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Rectangle 6"/>
          <p:cNvSpPr>
            <a:spLocks noGrp="1" noChangeArrowheads="1"/>
          </p:cNvSpPr>
          <p:nvPr>
            <p:ph idx="1"/>
          </p:nvPr>
        </p:nvSpPr>
        <p:spPr>
          <a:xfrm>
            <a:off x="533400" y="1447800"/>
            <a:ext cx="8077200" cy="4800600"/>
          </a:xfrm>
        </p:spPr>
        <p:txBody>
          <a:bodyPr lIns="90488" tIns="44450" rIns="90488" bIns="44450">
            <a:normAutofit/>
          </a:bodyPr>
          <a:lstStyle/>
          <a:p>
            <a:pPr marL="274320" indent="-274320" fontAlgn="auto">
              <a:spcBef>
                <a:spcPts val="580"/>
              </a:spcBef>
              <a:spcAft>
                <a:spcPts val="0"/>
              </a:spcAft>
              <a:defRPr/>
            </a:pPr>
            <a:r>
              <a:rPr lang="en-US" dirty="0"/>
              <a:t>The Project Management Institute (PMI) is an international professional society for project managers founded in 1969</a:t>
            </a:r>
          </a:p>
        </p:txBody>
      </p:sp>
      <p:sp>
        <p:nvSpPr>
          <p:cNvPr id="52226" name="Rectangle 5"/>
          <p:cNvSpPr>
            <a:spLocks noGrp="1" noChangeArrowheads="1"/>
          </p:cNvSpPr>
          <p:nvPr>
            <p:ph type="title"/>
          </p:nvPr>
        </p:nvSpPr>
        <p:spPr>
          <a:xfrm>
            <a:off x="531813" y="304800"/>
            <a:ext cx="8307387" cy="762000"/>
          </a:xfrm>
        </p:spPr>
        <p:txBody>
          <a:bodyPr lIns="90488" tIns="44450" rIns="90488" bIns="44450">
            <a:normAutofit fontScale="90000"/>
          </a:bodyPr>
          <a:lstStyle/>
          <a:p>
            <a:r>
              <a:rPr lang="en-US" dirty="0"/>
              <a:t>The Project Management Institute</a:t>
            </a:r>
          </a:p>
        </p:txBody>
      </p:sp>
      <p:sp>
        <p:nvSpPr>
          <p:cNvPr id="52231" name="Footer Placeholder 8"/>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a:t>Information Technology Project Management, Seventh Edition</a:t>
            </a:r>
          </a:p>
        </p:txBody>
      </p:sp>
      <p:sp>
        <p:nvSpPr>
          <p:cNvPr id="8" name="Slide Number Placeholder 7"/>
          <p:cNvSpPr>
            <a:spLocks noGrp="1"/>
          </p:cNvSpPr>
          <p:nvPr>
            <p:ph type="sldNum" sz="quarter" idx="11"/>
          </p:nvPr>
        </p:nvSpPr>
        <p:spPr/>
        <p:txBody>
          <a:bodyPr/>
          <a:lstStyle/>
          <a:p>
            <a:pPr>
              <a:defRPr/>
            </a:pPr>
            <a:fld id="{CBCD01B3-F06C-4208-B1A9-3C01528555EF}" type="slidenum">
              <a:rPr lang="en-US"/>
              <a:pPr>
                <a:defRPr/>
              </a:pPr>
              <a:t>31</a:t>
            </a:fld>
            <a:endParaRPr lang="en-US" dirty="0"/>
          </a:p>
        </p:txBody>
      </p:sp>
      <p:sp>
        <p:nvSpPr>
          <p:cNvPr id="52228"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a:lnSpc>
                <a:spcPct val="90000"/>
              </a:lnSpc>
              <a:spcBef>
                <a:spcPct val="20000"/>
              </a:spcBef>
              <a:buFontTx/>
              <a:buChar char="•"/>
            </a:pPr>
            <a:endParaRPr lang="en-US" dirty="0"/>
          </a:p>
        </p:txBody>
      </p:sp>
      <p:sp>
        <p:nvSpPr>
          <p:cNvPr id="52229"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a:lnSpc>
                <a:spcPct val="90000"/>
              </a:lnSpc>
              <a:spcBef>
                <a:spcPct val="20000"/>
              </a:spcBef>
              <a:buFontTx/>
              <a:buChar char="•"/>
            </a:pPr>
            <a:endParaRPr lang="en-US" dirty="0"/>
          </a:p>
        </p:txBody>
      </p:sp>
      <p:sp>
        <p:nvSpPr>
          <p:cNvPr id="52230" name="Rectangle 4"/>
          <p:cNvSpPr>
            <a:spLocks noChangeArrowheads="1"/>
          </p:cNvSpPr>
          <p:nvPr/>
        </p:nvSpPr>
        <p:spPr bwMode="auto">
          <a:xfrm>
            <a:off x="5334000" y="1981200"/>
            <a:ext cx="3810000" cy="4114800"/>
          </a:xfrm>
          <a:prstGeom prst="rect">
            <a:avLst/>
          </a:prstGeom>
          <a:noFill/>
          <a:ln w="12700">
            <a:noFill/>
            <a:miter lim="800000"/>
            <a:headEnd/>
            <a:tailEnd/>
          </a:ln>
        </p:spPr>
        <p:txBody>
          <a:bodyPr wrap="none" anchor="ctr"/>
          <a:lstStyle/>
          <a:p>
            <a:pPr>
              <a:lnSpc>
                <a:spcPct val="90000"/>
              </a:lnSpc>
              <a:spcBef>
                <a:spcPct val="20000"/>
              </a:spcBef>
              <a:buFontTx/>
              <a:buChar char="•"/>
            </a:pPr>
            <a:endParaRPr lang="en-US"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p:txBody>
          <a:bodyPr/>
          <a:lstStyle/>
          <a:p>
            <a:r>
              <a:rPr lang="en-US" dirty="0"/>
              <a:t>PMI provides certification as a </a:t>
            </a:r>
            <a:r>
              <a:rPr lang="en-US" b="1" dirty="0"/>
              <a:t>Project Management Professional</a:t>
            </a:r>
            <a:r>
              <a:rPr lang="en-US" dirty="0"/>
              <a:t> (</a:t>
            </a:r>
            <a:r>
              <a:rPr lang="en-US" b="1" dirty="0"/>
              <a:t>PMP</a:t>
            </a:r>
            <a:r>
              <a:rPr lang="en-US" dirty="0"/>
              <a:t>)</a:t>
            </a:r>
          </a:p>
          <a:p>
            <a:r>
              <a:rPr lang="en-US" dirty="0"/>
              <a:t>A PMP has documented sufficient project experience, agreed to follow a code of ethics, and passed the PMP exam</a:t>
            </a:r>
          </a:p>
          <a:p>
            <a:r>
              <a:rPr lang="en-US" dirty="0"/>
              <a:t>The number of people earning PMP certification is increasing quickly</a:t>
            </a:r>
          </a:p>
          <a:p>
            <a:pPr>
              <a:lnSpc>
                <a:spcPct val="90000"/>
              </a:lnSpc>
            </a:pPr>
            <a:r>
              <a:rPr lang="en-US" dirty="0"/>
              <a:t>Top Ten Professional Certificates</a:t>
            </a:r>
            <a:br>
              <a:rPr lang="en-US" dirty="0"/>
            </a:br>
            <a:r>
              <a:rPr lang="en-US" sz="1400" dirty="0">
                <a:hlinkClick r:id="rId2"/>
              </a:rPr>
              <a:t>http://www.globalknowledge.com/training/generic.asp?pageid=3510&amp;country=United+States&amp;utm_source=email</a:t>
            </a:r>
            <a:endParaRPr lang="en-US" sz="1400" dirty="0"/>
          </a:p>
          <a:p>
            <a:pPr>
              <a:lnSpc>
                <a:spcPct val="90000"/>
              </a:lnSpc>
            </a:pPr>
            <a:endParaRPr lang="en-US" dirty="0"/>
          </a:p>
        </p:txBody>
      </p:sp>
      <p:sp>
        <p:nvSpPr>
          <p:cNvPr id="53250" name="Rectangle 2"/>
          <p:cNvSpPr>
            <a:spLocks noGrp="1" noChangeArrowheads="1"/>
          </p:cNvSpPr>
          <p:nvPr>
            <p:ph type="title"/>
          </p:nvPr>
        </p:nvSpPr>
        <p:spPr/>
        <p:txBody>
          <a:bodyPr>
            <a:normAutofit fontScale="90000"/>
          </a:bodyPr>
          <a:lstStyle/>
          <a:p>
            <a:r>
              <a:rPr lang="en-US" dirty="0"/>
              <a:t>Project Management Certification</a:t>
            </a:r>
            <a:endParaRPr lang="en-US" sz="4800" dirty="0"/>
          </a:p>
        </p:txBody>
      </p:sp>
      <p:sp>
        <p:nvSpPr>
          <p:cNvPr id="53252"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FEA2818A-E5D0-46E1-BC85-9BA773441C31}" type="slidenum">
              <a:rPr lang="en-US"/>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idx="1"/>
          </p:nvPr>
        </p:nvSpPr>
        <p:spPr>
          <a:xfrm>
            <a:off x="457200" y="1143000"/>
            <a:ext cx="8305800" cy="4876800"/>
          </a:xfrm>
        </p:spPr>
        <p:txBody>
          <a:bodyPr>
            <a:normAutofit fontScale="92500" lnSpcReduction="20000"/>
          </a:bodyPr>
          <a:lstStyle/>
          <a:p>
            <a:pPr marL="274320" indent="-274320" fontAlgn="auto">
              <a:spcBef>
                <a:spcPts val="580"/>
              </a:spcBef>
              <a:spcAft>
                <a:spcPts val="0"/>
              </a:spcAft>
              <a:defRPr/>
            </a:pPr>
            <a:r>
              <a:rPr lang="en-US" dirty="0"/>
              <a:t>A project is a temporary endeavor undertaken to create a unique product, service, or result</a:t>
            </a:r>
          </a:p>
          <a:p>
            <a:pPr marL="274320" indent="-274320" fontAlgn="auto">
              <a:spcBef>
                <a:spcPts val="580"/>
              </a:spcBef>
              <a:spcAft>
                <a:spcPts val="0"/>
              </a:spcAft>
              <a:defRPr/>
            </a:pPr>
            <a:r>
              <a:rPr lang="en-US" dirty="0"/>
              <a:t>Project management is the application of knowledge, skills, tools, and techniques to project activities to meet project requirements</a:t>
            </a:r>
          </a:p>
          <a:p>
            <a:pPr marL="274320" indent="-274320" fontAlgn="auto">
              <a:spcBef>
                <a:spcPts val="580"/>
              </a:spcBef>
              <a:spcAft>
                <a:spcPts val="0"/>
              </a:spcAft>
              <a:defRPr/>
            </a:pPr>
            <a:r>
              <a:rPr lang="en-US" dirty="0"/>
              <a:t>A program is a group of related projects managed in a coordinated way</a:t>
            </a:r>
          </a:p>
          <a:p>
            <a:pPr marL="274320" indent="-274320" fontAlgn="auto">
              <a:spcBef>
                <a:spcPts val="580"/>
              </a:spcBef>
              <a:spcAft>
                <a:spcPts val="0"/>
              </a:spcAft>
              <a:defRPr/>
            </a:pPr>
            <a:r>
              <a:rPr lang="en-US" dirty="0"/>
              <a:t>Project portfolio management involves organizing and managing projects and programs as a portfolio of investments</a:t>
            </a:r>
          </a:p>
          <a:p>
            <a:pPr marL="274320" indent="-274320" fontAlgn="auto">
              <a:spcBef>
                <a:spcPts val="580"/>
              </a:spcBef>
              <a:spcAft>
                <a:spcPts val="0"/>
              </a:spcAft>
              <a:defRPr/>
            </a:pPr>
            <a:r>
              <a:rPr lang="en-US" dirty="0"/>
              <a:t>Project managers play a key role in helping projects and organizations succeed</a:t>
            </a:r>
          </a:p>
          <a:p>
            <a:pPr marL="274320" indent="-274320" fontAlgn="auto">
              <a:spcBef>
                <a:spcPts val="580"/>
              </a:spcBef>
              <a:spcAft>
                <a:spcPts val="0"/>
              </a:spcAft>
              <a:defRPr/>
            </a:pPr>
            <a:r>
              <a:rPr lang="en-US" dirty="0"/>
              <a:t>The project management profession continues to grow and mature</a:t>
            </a:r>
          </a:p>
        </p:txBody>
      </p:sp>
      <p:sp>
        <p:nvSpPr>
          <p:cNvPr id="57346" name="Rectangle 2"/>
          <p:cNvSpPr>
            <a:spLocks noGrp="1" noChangeArrowheads="1"/>
          </p:cNvSpPr>
          <p:nvPr>
            <p:ph type="title"/>
          </p:nvPr>
        </p:nvSpPr>
        <p:spPr>
          <a:xfrm>
            <a:off x="457200" y="0"/>
            <a:ext cx="8229600" cy="1143000"/>
          </a:xfrm>
        </p:spPr>
        <p:txBody>
          <a:bodyPr/>
          <a:lstStyle/>
          <a:p>
            <a:r>
              <a:rPr lang="en-US" dirty="0"/>
              <a:t>Chapter Summary</a:t>
            </a:r>
          </a:p>
        </p:txBody>
      </p:sp>
      <p:sp>
        <p:nvSpPr>
          <p:cNvPr id="57348"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89D34CBA-0644-43DF-B9FE-3A54148FDEBE}" type="slidenum">
              <a:rPr lang="en-US"/>
              <a:pPr>
                <a:defRPr/>
              </a:pPr>
              <a:t>33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8BA9D1-3FD9-48D0-9B4E-75C7A9A8D0E5}"/>
              </a:ext>
            </a:extLst>
          </p:cNvPr>
          <p:cNvSpPr>
            <a:spLocks noGrp="1"/>
          </p:cNvSpPr>
          <p:nvPr>
            <p:ph idx="1"/>
          </p:nvPr>
        </p:nvSpPr>
        <p:spPr/>
        <p:txBody>
          <a:bodyPr/>
          <a:lstStyle/>
          <a:p>
            <a:r>
              <a:rPr lang="en-US" sz="2000" b="0" i="0" dirty="0">
                <a:solidFill>
                  <a:srgbClr val="3F3F3F"/>
                </a:solidFill>
                <a:effectLst/>
                <a:latin typeface="Cordale"/>
              </a:rPr>
              <a:t>The complexity and importance </a:t>
            </a:r>
            <a:r>
              <a:rPr lang="en-US" sz="2000" b="0" i="0" dirty="0">
                <a:solidFill>
                  <a:srgbClr val="FF0000"/>
                </a:solidFill>
                <a:effectLst/>
                <a:latin typeface="Cordale"/>
              </a:rPr>
              <a:t>of IT projects</a:t>
            </a:r>
            <a:r>
              <a:rPr lang="en-US" sz="2000" b="0" i="0" dirty="0">
                <a:solidFill>
                  <a:srgbClr val="3F3F3F"/>
                </a:solidFill>
                <a:effectLst/>
                <a:latin typeface="Cordale"/>
              </a:rPr>
              <a:t>, (</a:t>
            </a:r>
            <a:r>
              <a:rPr lang="en-US" sz="2000" b="1" i="0" u="sng" dirty="0">
                <a:solidFill>
                  <a:srgbClr val="3F3F3F"/>
                </a:solidFill>
                <a:effectLst/>
                <a:latin typeface="Cordale"/>
              </a:rPr>
              <a:t>which involve using hardware, software, and networks to create a product, service, or result, </a:t>
            </a:r>
            <a:r>
              <a:rPr lang="en-US" sz="2000" b="0" i="0" dirty="0">
                <a:solidFill>
                  <a:srgbClr val="3F3F3F"/>
                </a:solidFill>
                <a:effectLst/>
                <a:latin typeface="Cordale"/>
              </a:rPr>
              <a:t>)have evolved dramatically. </a:t>
            </a:r>
          </a:p>
          <a:p>
            <a:r>
              <a:rPr lang="en-US" sz="2000" b="0" i="0" dirty="0">
                <a:solidFill>
                  <a:srgbClr val="3F3F3F"/>
                </a:solidFill>
                <a:effectLst/>
                <a:latin typeface="Cordale"/>
              </a:rPr>
              <a:t>Today’s companies, governments, and nonprofit organizations are recognizing that to be successful, they need to use modern project management techniques, especially for IT projects.</a:t>
            </a:r>
          </a:p>
          <a:p>
            <a:r>
              <a:rPr lang="en-US" sz="2000" b="0" i="0" dirty="0">
                <a:solidFill>
                  <a:srgbClr val="3F3F3F"/>
                </a:solidFill>
                <a:effectLst/>
                <a:latin typeface="Cordale"/>
              </a:rPr>
              <a:t> Individuals are realizing that to remain competitive in the workplace, they must develop skills to become good project team members and project managers.</a:t>
            </a:r>
          </a:p>
          <a:p>
            <a:r>
              <a:rPr lang="en-US" sz="2000" b="0" i="0" dirty="0">
                <a:solidFill>
                  <a:srgbClr val="3F3F3F"/>
                </a:solidFill>
                <a:effectLst/>
                <a:latin typeface="Cordale"/>
              </a:rPr>
              <a:t> They also realize that many of the concepts of project management will help them in their everyday lives as they work with people and technology on a day-to-day basis</a:t>
            </a:r>
            <a:endParaRPr lang="en-US" sz="2000" dirty="0"/>
          </a:p>
        </p:txBody>
      </p:sp>
      <p:sp>
        <p:nvSpPr>
          <p:cNvPr id="3" name="Title 2">
            <a:extLst>
              <a:ext uri="{FF2B5EF4-FFF2-40B4-BE49-F238E27FC236}">
                <a16:creationId xmlns:a16="http://schemas.microsoft.com/office/drawing/2014/main" id="{0FFBA808-93FB-44CD-B3EB-826BFFB80E84}"/>
              </a:ext>
            </a:extLst>
          </p:cNvPr>
          <p:cNvSpPr>
            <a:spLocks noGrp="1"/>
          </p:cNvSpPr>
          <p:nvPr>
            <p:ph type="title"/>
          </p:nvPr>
        </p:nvSpPr>
        <p:spPr/>
        <p:txBody>
          <a:bodyPr/>
          <a:lstStyle/>
          <a:p>
            <a:r>
              <a:rPr lang="en-US" dirty="0"/>
              <a:t>Introduction</a:t>
            </a:r>
          </a:p>
        </p:txBody>
      </p:sp>
      <p:sp>
        <p:nvSpPr>
          <p:cNvPr id="4" name="Footer Placeholder 3">
            <a:extLst>
              <a:ext uri="{FF2B5EF4-FFF2-40B4-BE49-F238E27FC236}">
                <a16:creationId xmlns:a16="http://schemas.microsoft.com/office/drawing/2014/main" id="{59C709B1-EC2D-4464-9ABC-8BC6DC394C5B}"/>
              </a:ext>
            </a:extLst>
          </p:cNvPr>
          <p:cNvSpPr>
            <a:spLocks noGrp="1"/>
          </p:cNvSpPr>
          <p:nvPr>
            <p:ph type="ftr" sz="quarter" idx="10"/>
          </p:nvPr>
        </p:nvSpPr>
        <p:spPr/>
        <p:txBody>
          <a:bodyPr/>
          <a:lstStyle/>
          <a:p>
            <a:pPr>
              <a:defRPr/>
            </a:pPr>
            <a:r>
              <a:rPr lang="en-US" dirty="0"/>
              <a:t>Information Technology Project Management, Seventh Edition</a:t>
            </a:r>
          </a:p>
        </p:txBody>
      </p:sp>
      <p:sp>
        <p:nvSpPr>
          <p:cNvPr id="5" name="Slide Number Placeholder 4">
            <a:extLst>
              <a:ext uri="{FF2B5EF4-FFF2-40B4-BE49-F238E27FC236}">
                <a16:creationId xmlns:a16="http://schemas.microsoft.com/office/drawing/2014/main" id="{418EEE8E-D255-4A86-8997-3871B5981899}"/>
              </a:ext>
            </a:extLst>
          </p:cNvPr>
          <p:cNvSpPr>
            <a:spLocks noGrp="1"/>
          </p:cNvSpPr>
          <p:nvPr>
            <p:ph type="sldNum" sz="quarter" idx="11"/>
          </p:nvPr>
        </p:nvSpPr>
        <p:spPr/>
        <p:txBody>
          <a:bodyPr/>
          <a:lstStyle/>
          <a:p>
            <a:pPr>
              <a:defRPr/>
            </a:pPr>
            <a:fld id="{1F8276A5-8D43-491D-83BE-00FCABAA1517}" type="slidenum">
              <a:rPr lang="en-US" smtClean="0"/>
              <a:pPr>
                <a:defRPr/>
              </a:pPr>
              <a:t>4</a:t>
            </a:fld>
            <a:endParaRPr lang="en-US" dirty="0"/>
          </a:p>
        </p:txBody>
      </p:sp>
    </p:spTree>
    <p:extLst>
      <p:ext uri="{BB962C8B-B14F-4D97-AF65-F5344CB8AC3E}">
        <p14:creationId xmlns:p14="http://schemas.microsoft.com/office/powerpoint/2010/main" val="2074720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533400" y="1371600"/>
            <a:ext cx="8229600" cy="4491038"/>
          </a:xfrm>
        </p:spPr>
        <p:txBody>
          <a:bodyPr/>
          <a:lstStyle/>
          <a:p>
            <a:pPr>
              <a:lnSpc>
                <a:spcPct val="90000"/>
              </a:lnSpc>
            </a:pPr>
            <a:r>
              <a:rPr lang="en-US" dirty="0"/>
              <a:t>Better control of financial, physical, and human resources</a:t>
            </a:r>
          </a:p>
          <a:p>
            <a:pPr>
              <a:lnSpc>
                <a:spcPct val="90000"/>
              </a:lnSpc>
            </a:pPr>
            <a:r>
              <a:rPr lang="en-US" dirty="0"/>
              <a:t>Improved customer relations</a:t>
            </a:r>
          </a:p>
          <a:p>
            <a:pPr>
              <a:lnSpc>
                <a:spcPct val="90000"/>
              </a:lnSpc>
            </a:pPr>
            <a:r>
              <a:rPr lang="en-US" dirty="0"/>
              <a:t>Shorter development times</a:t>
            </a:r>
          </a:p>
          <a:p>
            <a:pPr>
              <a:lnSpc>
                <a:spcPct val="90000"/>
              </a:lnSpc>
            </a:pPr>
            <a:r>
              <a:rPr lang="en-US" dirty="0"/>
              <a:t>Lower costs</a:t>
            </a:r>
            <a:r>
              <a:rPr lang="ar-SA" dirty="0"/>
              <a:t> </a:t>
            </a:r>
            <a:r>
              <a:rPr lang="en-US" dirty="0"/>
              <a:t> and improved productivity</a:t>
            </a:r>
          </a:p>
          <a:p>
            <a:pPr>
              <a:lnSpc>
                <a:spcPct val="90000"/>
              </a:lnSpc>
            </a:pPr>
            <a:r>
              <a:rPr lang="en-US" dirty="0"/>
              <a:t>Higher quality and increased reliability</a:t>
            </a:r>
          </a:p>
          <a:p>
            <a:pPr>
              <a:lnSpc>
                <a:spcPct val="90000"/>
              </a:lnSpc>
            </a:pPr>
            <a:r>
              <a:rPr lang="en-US" dirty="0"/>
              <a:t>Higher profit margins</a:t>
            </a:r>
          </a:p>
          <a:p>
            <a:pPr>
              <a:lnSpc>
                <a:spcPct val="90000"/>
              </a:lnSpc>
            </a:pPr>
            <a:r>
              <a:rPr lang="en-US" dirty="0"/>
              <a:t>Positive impact on meeting strategic goals</a:t>
            </a:r>
          </a:p>
          <a:p>
            <a:pPr>
              <a:lnSpc>
                <a:spcPct val="90000"/>
              </a:lnSpc>
            </a:pPr>
            <a:r>
              <a:rPr lang="en-US" dirty="0"/>
              <a:t>Better internal coordination</a:t>
            </a:r>
          </a:p>
          <a:p>
            <a:pPr>
              <a:lnSpc>
                <a:spcPct val="90000"/>
              </a:lnSpc>
            </a:pPr>
            <a:r>
              <a:rPr lang="en-US" dirty="0"/>
              <a:t>Higher worker morale</a:t>
            </a:r>
          </a:p>
        </p:txBody>
      </p:sp>
      <p:sp>
        <p:nvSpPr>
          <p:cNvPr id="14338" name="Rectangle 2"/>
          <p:cNvSpPr>
            <a:spLocks noGrp="1" noChangeArrowheads="1"/>
          </p:cNvSpPr>
          <p:nvPr>
            <p:ph type="title"/>
          </p:nvPr>
        </p:nvSpPr>
        <p:spPr/>
        <p:txBody>
          <a:bodyPr>
            <a:normAutofit fontScale="90000"/>
          </a:bodyPr>
          <a:lstStyle/>
          <a:p>
            <a:r>
              <a:rPr lang="en-US" dirty="0"/>
              <a:t>Advantages of Using Formal </a:t>
            </a:r>
            <a:br>
              <a:rPr lang="en-US" dirty="0"/>
            </a:br>
            <a:r>
              <a:rPr lang="en-US" dirty="0"/>
              <a:t>Project Management</a:t>
            </a:r>
          </a:p>
        </p:txBody>
      </p:sp>
      <p:sp>
        <p:nvSpPr>
          <p:cNvPr id="14340"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B0AEDFFD-3775-45BD-99D6-93EB591C4326}" type="slidenum">
              <a:rPr lang="en-US"/>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533400" y="1676400"/>
            <a:ext cx="8001000" cy="4495800"/>
          </a:xfrm>
        </p:spPr>
        <p:txBody>
          <a:bodyPr/>
          <a:lstStyle/>
          <a:p>
            <a:pPr>
              <a:spcBef>
                <a:spcPct val="70000"/>
              </a:spcBef>
            </a:pPr>
            <a:r>
              <a:rPr lang="en-US" dirty="0"/>
              <a:t>A </a:t>
            </a:r>
            <a:r>
              <a:rPr lang="en-US" b="1" dirty="0">
                <a:solidFill>
                  <a:schemeClr val="accent2"/>
                </a:solidFill>
              </a:rPr>
              <a:t>project</a:t>
            </a:r>
            <a:r>
              <a:rPr lang="en-US" dirty="0"/>
              <a:t> is “a temporary endeavor undertaken to create a unique product, service, or result” (PMBOK</a:t>
            </a:r>
            <a:r>
              <a:rPr lang="en-US" dirty="0">
                <a:cs typeface="Times New Roman" pitchFamily="18" charset="0"/>
              </a:rPr>
              <a:t>® Guide, Fifth Edition, 2012)</a:t>
            </a:r>
          </a:p>
          <a:p>
            <a:pPr>
              <a:spcBef>
                <a:spcPct val="70000"/>
              </a:spcBef>
            </a:pPr>
            <a:r>
              <a:rPr lang="en-US" dirty="0">
                <a:solidFill>
                  <a:schemeClr val="accent2"/>
                </a:solidFill>
              </a:rPr>
              <a:t>Operations</a:t>
            </a:r>
            <a:r>
              <a:rPr lang="en-US" dirty="0"/>
              <a:t> is work done to sustain the business</a:t>
            </a:r>
          </a:p>
          <a:p>
            <a:pPr>
              <a:spcBef>
                <a:spcPct val="70000"/>
              </a:spcBef>
            </a:pPr>
            <a:r>
              <a:rPr lang="en-US" dirty="0"/>
              <a:t>Projects end when their objectives have been reached or the project has been terminated</a:t>
            </a:r>
          </a:p>
          <a:p>
            <a:pPr>
              <a:spcBef>
                <a:spcPct val="70000"/>
              </a:spcBef>
            </a:pPr>
            <a:r>
              <a:rPr lang="en-US" dirty="0"/>
              <a:t>Projects can be large or small and take a short or long time to complete</a:t>
            </a:r>
          </a:p>
        </p:txBody>
      </p:sp>
      <p:sp>
        <p:nvSpPr>
          <p:cNvPr id="15362" name="Rectangle 2"/>
          <p:cNvSpPr>
            <a:spLocks noGrp="1" noChangeArrowheads="1"/>
          </p:cNvSpPr>
          <p:nvPr>
            <p:ph type="title"/>
          </p:nvPr>
        </p:nvSpPr>
        <p:spPr/>
        <p:txBody>
          <a:bodyPr/>
          <a:lstStyle/>
          <a:p>
            <a:r>
              <a:rPr lang="en-US" dirty="0"/>
              <a:t>What Is a Project?</a:t>
            </a:r>
          </a:p>
        </p:txBody>
      </p:sp>
      <p:sp>
        <p:nvSpPr>
          <p:cNvPr id="15364"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D14B9082-BFFD-400A-AEF4-D17F273F5D00}" type="slidenum">
              <a:rPr lang="en-US"/>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304800" y="1371600"/>
            <a:ext cx="8305800" cy="4648200"/>
          </a:xfrm>
        </p:spPr>
        <p:txBody>
          <a:bodyPr/>
          <a:lstStyle/>
          <a:p>
            <a:r>
              <a:rPr lang="en-US" dirty="0"/>
              <a:t>A team of students creates a smartphone application and sells it online</a:t>
            </a:r>
          </a:p>
          <a:p>
            <a:r>
              <a:rPr lang="en-US" dirty="0"/>
              <a:t>A company develops a driverless car</a:t>
            </a:r>
          </a:p>
          <a:p>
            <a:r>
              <a:rPr lang="en-US" dirty="0"/>
              <a:t>A small software development team adds a new feature to an internal software application for the finance department</a:t>
            </a:r>
          </a:p>
          <a:p>
            <a:r>
              <a:rPr lang="en-US" dirty="0"/>
              <a:t>A college upgrades its technology infrastructure to provide wireless Internet access across the whole campus</a:t>
            </a:r>
          </a:p>
        </p:txBody>
      </p:sp>
      <p:sp>
        <p:nvSpPr>
          <p:cNvPr id="16386" name="Rectangle 2"/>
          <p:cNvSpPr>
            <a:spLocks noGrp="1" noChangeArrowheads="1"/>
          </p:cNvSpPr>
          <p:nvPr>
            <p:ph type="title"/>
          </p:nvPr>
        </p:nvSpPr>
        <p:spPr/>
        <p:txBody>
          <a:bodyPr/>
          <a:lstStyle/>
          <a:p>
            <a:r>
              <a:rPr lang="en-US" dirty="0"/>
              <a:t>Examples of IT Projects</a:t>
            </a:r>
          </a:p>
        </p:txBody>
      </p:sp>
      <p:sp>
        <p:nvSpPr>
          <p:cNvPr id="16388"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A1E6D314-27DA-4178-AE9D-F9C537C64F56}" type="slidenum">
              <a:rPr lang="en-US"/>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06798B-EC7C-EB3E-F5F8-1757F4E14A16}"/>
              </a:ext>
            </a:extLst>
          </p:cNvPr>
          <p:cNvSpPr>
            <a:spLocks noGrp="1"/>
          </p:cNvSpPr>
          <p:nvPr>
            <p:ph idx="1"/>
          </p:nvPr>
        </p:nvSpPr>
        <p:spPr/>
        <p:txBody>
          <a:bodyPr>
            <a:normAutofit lnSpcReduction="10000"/>
          </a:bodyPr>
          <a:lstStyle/>
          <a:p>
            <a:pPr marL="365760" indent="-256032" algn="l" rtl="0" eaLnBrk="1" fontAlgn="auto" hangingPunct="1">
              <a:spcAft>
                <a:spcPts val="0"/>
              </a:spcAft>
              <a:buFont typeface="Wingdings 3"/>
              <a:buChar char=""/>
              <a:defRPr/>
            </a:pPr>
            <a:r>
              <a:rPr lang="en-US" dirty="0"/>
              <a:t>manufacturing cell phone cases: </a:t>
            </a:r>
          </a:p>
          <a:p>
            <a:pPr marL="621792" lvl="1" algn="just" rtl="0" eaLnBrk="1" fontAlgn="auto" hangingPunct="1">
              <a:lnSpc>
                <a:spcPct val="150000"/>
              </a:lnSpc>
              <a:spcBef>
                <a:spcPts val="324"/>
              </a:spcBef>
              <a:spcAft>
                <a:spcPts val="0"/>
              </a:spcAft>
              <a:buFont typeface="Verdana"/>
              <a:buChar char="◦"/>
              <a:defRPr/>
            </a:pPr>
            <a:r>
              <a:rPr lang="en-US" sz="2000" dirty="0"/>
              <a:t>A cell phone company is interested in manufacturing a special cell phone case for their newest model. This cell phone case is part of a promotion to sell the phone. They begin four months from today. Only 1200 of these special cases will be manufactured for distribution during the promotion. After the promotion, no further cases will be manufactured or distributed. </a:t>
            </a:r>
          </a:p>
          <a:p>
            <a:pPr marL="859536" lvl="2" algn="l" rtl="0" eaLnBrk="1" fontAlgn="auto" hangingPunct="1">
              <a:spcAft>
                <a:spcPts val="0"/>
              </a:spcAft>
              <a:buFont typeface="Wingdings 2"/>
              <a:buChar char=""/>
              <a:defRPr/>
            </a:pPr>
            <a:r>
              <a:rPr lang="en-US" dirty="0"/>
              <a:t>is it temporary? </a:t>
            </a:r>
            <a:r>
              <a:rPr lang="en-US" sz="2800" dirty="0">
                <a:solidFill>
                  <a:srgbClr val="FF0000"/>
                </a:solidFill>
                <a:sym typeface="Wingdings"/>
              </a:rPr>
              <a:t></a:t>
            </a:r>
            <a:endParaRPr lang="en-US" dirty="0">
              <a:solidFill>
                <a:srgbClr val="FF0000"/>
              </a:solidFill>
            </a:endParaRPr>
          </a:p>
          <a:p>
            <a:pPr marL="859536" lvl="2" algn="l" rtl="0" eaLnBrk="1" fontAlgn="auto" hangingPunct="1">
              <a:spcAft>
                <a:spcPts val="0"/>
              </a:spcAft>
              <a:buFont typeface="Wingdings 2"/>
              <a:buChar char=""/>
              <a:defRPr/>
            </a:pPr>
            <a:r>
              <a:rPr lang="en-US" dirty="0"/>
              <a:t>is it unique? </a:t>
            </a:r>
            <a:r>
              <a:rPr lang="en-US" sz="3200" dirty="0">
                <a:solidFill>
                  <a:srgbClr val="FF0000"/>
                </a:solidFill>
                <a:sym typeface="Wingdings"/>
              </a:rPr>
              <a:t></a:t>
            </a:r>
            <a:endParaRPr lang="en-US" dirty="0"/>
          </a:p>
          <a:p>
            <a:pPr marL="859536" lvl="2" algn="l" rtl="0" eaLnBrk="1" fontAlgn="auto" hangingPunct="1">
              <a:spcAft>
                <a:spcPts val="0"/>
              </a:spcAft>
              <a:buFont typeface="Wingdings 2"/>
              <a:buChar char=""/>
              <a:defRPr/>
            </a:pPr>
            <a:r>
              <a:rPr lang="en-US" dirty="0"/>
              <a:t>will the end of the project reach the project objectives? </a:t>
            </a:r>
            <a:r>
              <a:rPr lang="en-US" sz="2400" dirty="0">
                <a:solidFill>
                  <a:srgbClr val="FF0000"/>
                </a:solidFill>
                <a:sym typeface="Wingdings"/>
              </a:rPr>
              <a:t></a:t>
            </a:r>
            <a:endParaRPr lang="en-US" dirty="0"/>
          </a:p>
        </p:txBody>
      </p:sp>
      <p:sp>
        <p:nvSpPr>
          <p:cNvPr id="20483" name="Footer Placeholder 3">
            <a:extLst>
              <a:ext uri="{FF2B5EF4-FFF2-40B4-BE49-F238E27FC236}">
                <a16:creationId xmlns:a16="http://schemas.microsoft.com/office/drawing/2014/main" id="{41977F7B-737E-EBBA-81C6-A8808BF300B6}"/>
              </a:ext>
            </a:extLst>
          </p:cNvPr>
          <p:cNvSpPr>
            <a:spLocks noGrp="1"/>
          </p:cNvSpPr>
          <p:nvPr>
            <p:ph type="ftr" sz="quarter" idx="11"/>
          </p:nvPr>
        </p:nvSpPr>
        <p:spPr bwMode="auto">
          <a:xfrm>
            <a:off x="-446088" y="6408738"/>
            <a:ext cx="23510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lgn="r" rtl="1">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lgn="r" rtl="1">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lgn="r" rtl="1">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lgn="r" rtl="1">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lgn="r" rtl="1">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algn="r" rtl="1"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algn="r" rtl="1"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algn="r" rtl="1"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algn="r" rtl="1"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ar-SA" sz="1000">
                <a:latin typeface="Times New Roman" panose="02020603050405020304" pitchFamily="18" charset="0"/>
                <a:cs typeface="Arial" panose="020B0604020202020204" pitchFamily="34" charset="0"/>
              </a:rPr>
              <a:t>Information Technology Project Management, Sixth Edition</a:t>
            </a:r>
          </a:p>
        </p:txBody>
      </p:sp>
      <p:sp>
        <p:nvSpPr>
          <p:cNvPr id="3" name="Title 2">
            <a:extLst>
              <a:ext uri="{FF2B5EF4-FFF2-40B4-BE49-F238E27FC236}">
                <a16:creationId xmlns:a16="http://schemas.microsoft.com/office/drawing/2014/main" id="{D2464385-F2B4-1384-BC5F-232C380266EF}"/>
              </a:ext>
            </a:extLst>
          </p:cNvPr>
          <p:cNvSpPr>
            <a:spLocks noGrp="1"/>
          </p:cNvSpPr>
          <p:nvPr>
            <p:ph type="title"/>
          </p:nvPr>
        </p:nvSpPr>
        <p:spPr/>
        <p:txBody>
          <a:bodyPr/>
          <a:lstStyle/>
          <a:p>
            <a:pPr eaLnBrk="1" fontAlgn="auto" hangingPunct="1">
              <a:spcAft>
                <a:spcPts val="0"/>
              </a:spcAft>
              <a:defRPr/>
            </a:pPr>
            <a:r>
              <a:rPr lang="en-US" dirty="0"/>
              <a:t>Project Example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FA6EFC-11C9-0E93-191B-82206FEE3A73}"/>
              </a:ext>
            </a:extLst>
          </p:cNvPr>
          <p:cNvSpPr>
            <a:spLocks noGrp="1"/>
          </p:cNvSpPr>
          <p:nvPr>
            <p:ph idx="1"/>
          </p:nvPr>
        </p:nvSpPr>
        <p:spPr/>
        <p:txBody>
          <a:bodyPr>
            <a:normAutofit/>
          </a:bodyPr>
          <a:lstStyle/>
          <a:p>
            <a:pPr marL="365760" indent="-256032" algn="l" rtl="0" eaLnBrk="1" fontAlgn="auto" hangingPunct="1">
              <a:spcAft>
                <a:spcPts val="0"/>
              </a:spcAft>
              <a:buFont typeface="Wingdings 3"/>
              <a:buChar char=""/>
              <a:defRPr/>
            </a:pPr>
            <a:r>
              <a:rPr lang="en-US" dirty="0"/>
              <a:t>manufacturing cell phone cases: </a:t>
            </a:r>
          </a:p>
          <a:p>
            <a:pPr marL="621792" lvl="1" algn="just" rtl="0" eaLnBrk="1" fontAlgn="auto" hangingPunct="1">
              <a:lnSpc>
                <a:spcPct val="150000"/>
              </a:lnSpc>
              <a:spcBef>
                <a:spcPts val="324"/>
              </a:spcBef>
              <a:spcAft>
                <a:spcPts val="0"/>
              </a:spcAft>
              <a:buFont typeface="Verdana"/>
              <a:buChar char="◦"/>
              <a:defRPr/>
            </a:pPr>
            <a:r>
              <a:rPr lang="en-US" sz="1800" dirty="0"/>
              <a:t>The cell phone company has so much success with their promotional cell phone cases that customer demand has convinced them to integrate this case as part of their regular product offering. It will now be manufactured along with the other five cases that are currently offered. The cases will be manufactured until the customer demands for the phone drops.</a:t>
            </a:r>
          </a:p>
          <a:p>
            <a:pPr marL="859536" lvl="2" algn="l" rtl="0" eaLnBrk="1" fontAlgn="auto" hangingPunct="1">
              <a:spcAft>
                <a:spcPts val="0"/>
              </a:spcAft>
              <a:buFont typeface="Wingdings 2"/>
              <a:buChar char=""/>
              <a:defRPr/>
            </a:pPr>
            <a:r>
              <a:rPr lang="en-US" dirty="0"/>
              <a:t>is it temporary? </a:t>
            </a:r>
            <a:r>
              <a:rPr lang="en-US" sz="2800" dirty="0">
                <a:solidFill>
                  <a:srgbClr val="FF0000"/>
                </a:solidFill>
                <a:sym typeface="Wingdings"/>
              </a:rPr>
              <a:t></a:t>
            </a:r>
            <a:endParaRPr lang="en-US" dirty="0">
              <a:solidFill>
                <a:srgbClr val="FF0000"/>
              </a:solidFill>
            </a:endParaRPr>
          </a:p>
          <a:p>
            <a:pPr marL="859536" lvl="2" algn="l" rtl="0" eaLnBrk="1" fontAlgn="auto" hangingPunct="1">
              <a:spcAft>
                <a:spcPts val="0"/>
              </a:spcAft>
              <a:buFont typeface="Wingdings 2"/>
              <a:buChar char=""/>
              <a:defRPr/>
            </a:pPr>
            <a:r>
              <a:rPr lang="en-US" dirty="0"/>
              <a:t>is it unique? </a:t>
            </a:r>
            <a:r>
              <a:rPr lang="en-US" sz="3200" dirty="0">
                <a:solidFill>
                  <a:srgbClr val="FF0000"/>
                </a:solidFill>
                <a:sym typeface="Wingdings"/>
              </a:rPr>
              <a:t></a:t>
            </a:r>
            <a:endParaRPr lang="en-US" dirty="0"/>
          </a:p>
          <a:p>
            <a:pPr marL="859536" lvl="2" algn="l" rtl="0" eaLnBrk="1" fontAlgn="auto" hangingPunct="1">
              <a:spcAft>
                <a:spcPts val="0"/>
              </a:spcAft>
              <a:buFont typeface="Wingdings 2"/>
              <a:buChar char=""/>
              <a:defRPr/>
            </a:pPr>
            <a:r>
              <a:rPr lang="en-US" dirty="0"/>
              <a:t>will the end of the project reach the project objectives? </a:t>
            </a:r>
            <a:r>
              <a:rPr lang="en-US" sz="2400" dirty="0">
                <a:solidFill>
                  <a:srgbClr val="FF0000"/>
                </a:solidFill>
                <a:sym typeface="Wingdings"/>
              </a:rPr>
              <a:t></a:t>
            </a:r>
            <a:endParaRPr lang="en-US" dirty="0"/>
          </a:p>
          <a:p>
            <a:pPr marL="621792" lvl="1" algn="just" rtl="0" eaLnBrk="1" fontAlgn="auto" hangingPunct="1">
              <a:lnSpc>
                <a:spcPct val="150000"/>
              </a:lnSpc>
              <a:spcBef>
                <a:spcPts val="324"/>
              </a:spcBef>
              <a:spcAft>
                <a:spcPts val="0"/>
              </a:spcAft>
              <a:buFont typeface="Verdana"/>
              <a:buChar char="◦"/>
              <a:defRPr/>
            </a:pPr>
            <a:r>
              <a:rPr lang="en-US" sz="1800" dirty="0"/>
              <a:t>It is not a project , it is an operation work.</a:t>
            </a:r>
          </a:p>
        </p:txBody>
      </p:sp>
      <p:sp>
        <p:nvSpPr>
          <p:cNvPr id="21507" name="Footer Placeholder 3">
            <a:extLst>
              <a:ext uri="{FF2B5EF4-FFF2-40B4-BE49-F238E27FC236}">
                <a16:creationId xmlns:a16="http://schemas.microsoft.com/office/drawing/2014/main" id="{942FEE77-C66F-13DC-A384-CD2C9BC97C35}"/>
              </a:ext>
            </a:extLst>
          </p:cNvPr>
          <p:cNvSpPr>
            <a:spLocks noGrp="1"/>
          </p:cNvSpPr>
          <p:nvPr>
            <p:ph type="ftr" sz="quarter" idx="11"/>
          </p:nvPr>
        </p:nvSpPr>
        <p:spPr bwMode="auto">
          <a:xfrm>
            <a:off x="-228600" y="6408738"/>
            <a:ext cx="23510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lgn="r" rtl="1">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lgn="r" rtl="1">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lgn="r" rtl="1">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lgn="r" rtl="1">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lgn="r" rtl="1">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algn="r" rtl="1"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algn="r" rtl="1"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algn="r" rtl="1"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algn="r" rtl="1"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r>
              <a:rPr lang="en-US" altLang="ar-SA" sz="1000">
                <a:latin typeface="Times New Roman" panose="02020603050405020304" pitchFamily="18" charset="0"/>
                <a:cs typeface="Arial" panose="020B0604020202020204" pitchFamily="34" charset="0"/>
              </a:rPr>
              <a:t>Information Technology Project Management, Sixth Edition</a:t>
            </a:r>
          </a:p>
        </p:txBody>
      </p:sp>
      <p:sp>
        <p:nvSpPr>
          <p:cNvPr id="3" name="Title 2">
            <a:extLst>
              <a:ext uri="{FF2B5EF4-FFF2-40B4-BE49-F238E27FC236}">
                <a16:creationId xmlns:a16="http://schemas.microsoft.com/office/drawing/2014/main" id="{F74F011A-2D27-87C6-CEEE-07E930D5A390}"/>
              </a:ext>
            </a:extLst>
          </p:cNvPr>
          <p:cNvSpPr>
            <a:spLocks noGrp="1"/>
          </p:cNvSpPr>
          <p:nvPr>
            <p:ph type="title"/>
          </p:nvPr>
        </p:nvSpPr>
        <p:spPr/>
        <p:txBody>
          <a:bodyPr/>
          <a:lstStyle/>
          <a:p>
            <a:pPr eaLnBrk="1" fontAlgn="auto" hangingPunct="1">
              <a:spcAft>
                <a:spcPts val="0"/>
              </a:spcAft>
              <a:defRPr/>
            </a:pPr>
            <a:r>
              <a:rPr lang="en-US" dirty="0"/>
              <a:t>Project Example 2</a:t>
            </a: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2242</TotalTime>
  <Words>2677</Words>
  <Application>Microsoft Office PowerPoint</Application>
  <PresentationFormat>On-screen Show (4:3)</PresentationFormat>
  <Paragraphs>234</Paragraphs>
  <Slides>33</Slides>
  <Notes>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33</vt:i4>
      </vt:variant>
    </vt:vector>
  </HeadingPairs>
  <TitlesOfParts>
    <vt:vector size="44" baseType="lpstr">
      <vt:lpstr>Arial</vt:lpstr>
      <vt:lpstr>Arial Rounded MT Bold</vt:lpstr>
      <vt:lpstr>Calibri</vt:lpstr>
      <vt:lpstr>Cordale</vt:lpstr>
      <vt:lpstr>Lucida Sans Unicode</vt:lpstr>
      <vt:lpstr>Times New Roman</vt:lpstr>
      <vt:lpstr>Verdana</vt:lpstr>
      <vt:lpstr>Wingdings 2</vt:lpstr>
      <vt:lpstr>Wingdings 3</vt:lpstr>
      <vt:lpstr>Custom Design</vt:lpstr>
      <vt:lpstr>Theme1</vt:lpstr>
      <vt:lpstr>Chapter 1: Introduction to Project Management</vt:lpstr>
      <vt:lpstr>Introduction</vt:lpstr>
      <vt:lpstr>Project Management Statistics</vt:lpstr>
      <vt:lpstr>Introduction</vt:lpstr>
      <vt:lpstr>Advantages of Using Formal  Project Management</vt:lpstr>
      <vt:lpstr>What Is a Project?</vt:lpstr>
      <vt:lpstr>Examples of IT Projects</vt:lpstr>
      <vt:lpstr>Project Example 1</vt:lpstr>
      <vt:lpstr>Project Example 2</vt:lpstr>
      <vt:lpstr>Project Attributes</vt:lpstr>
      <vt:lpstr>Project Attributes</vt:lpstr>
      <vt:lpstr>Project Attributes</vt:lpstr>
      <vt:lpstr>Project and Program Managers</vt:lpstr>
      <vt:lpstr>Figure 1-1 The Triple Constraint of Project Management</vt:lpstr>
      <vt:lpstr>The Triple Constraint of Project Management</vt:lpstr>
      <vt:lpstr>The Triple Constraint of Project Management</vt:lpstr>
      <vt:lpstr>What is Project Management?</vt:lpstr>
      <vt:lpstr>Figure 1-2 Project Management Framework</vt:lpstr>
      <vt:lpstr>Key elements of the Frame work</vt:lpstr>
      <vt:lpstr>10 Project Management Knowledge Areas</vt:lpstr>
      <vt:lpstr>Project Stakeholders</vt:lpstr>
      <vt:lpstr>Project Management Tools and Techniques</vt:lpstr>
      <vt:lpstr>Project Success</vt:lpstr>
      <vt:lpstr>Program and Project Portfolio Management</vt:lpstr>
      <vt:lpstr>Project Portfolio Management</vt:lpstr>
      <vt:lpstr>Figure 1-3. Project Management Compared to Project Portfolio Management</vt:lpstr>
      <vt:lpstr>The Role of the Project Manager</vt:lpstr>
      <vt:lpstr>Table 1-3 Ten Most Important Skills and Competencies for Project Managers</vt:lpstr>
      <vt:lpstr>Careers for IT Project Managers (1 of 2)</vt:lpstr>
      <vt:lpstr>Careers for IT Project Managers (2 of 2)</vt:lpstr>
      <vt:lpstr>The Project Management Institute</vt:lpstr>
      <vt:lpstr>Project Management Certification</vt:lpstr>
      <vt:lpstr>Chapter Summary</vt:lpstr>
    </vt:vector>
  </TitlesOfParts>
  <Company>Augsburg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mbarrak</cp:lastModifiedBy>
  <cp:revision>206</cp:revision>
  <dcterms:created xsi:type="dcterms:W3CDTF">2001-07-05T23:10:12Z</dcterms:created>
  <dcterms:modified xsi:type="dcterms:W3CDTF">2022-09-03T14:03:10Z</dcterms:modified>
</cp:coreProperties>
</file>