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9" r:id="rId3"/>
    <p:sldId id="300" r:id="rId4"/>
    <p:sldId id="301" r:id="rId5"/>
    <p:sldId id="302" r:id="rId6"/>
    <p:sldId id="303" r:id="rId7"/>
    <p:sldId id="316" r:id="rId8"/>
    <p:sldId id="304" r:id="rId9"/>
    <p:sldId id="305" r:id="rId10"/>
    <p:sldId id="306" r:id="rId11"/>
    <p:sldId id="317" r:id="rId12"/>
    <p:sldId id="307" r:id="rId13"/>
    <p:sldId id="308" r:id="rId14"/>
    <p:sldId id="309" r:id="rId15"/>
    <p:sldId id="310" r:id="rId16"/>
    <p:sldId id="311" r:id="rId17"/>
    <p:sldId id="318" r:id="rId18"/>
    <p:sldId id="312" r:id="rId19"/>
    <p:sldId id="313" r:id="rId20"/>
    <p:sldId id="314" r:id="rId21"/>
    <p:sldId id="315" r:id="rId22"/>
    <p:sldId id="319" r:id="rId23"/>
    <p:sldId id="340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41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27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>
        <p:scale>
          <a:sx n="78" d="100"/>
          <a:sy n="78" d="100"/>
        </p:scale>
        <p:origin x="6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E2B69-8CDA-4637-8CF8-8BA1A13612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0961-6C72-4081-BEEF-34D929A3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7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33F8-85D8-4A16-B5C5-5D60D8BEAA3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4DA3-1AA5-43D5-9074-113790D0A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0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4/12/2022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654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4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715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4/12/2022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reka.co/blog/method-overloading-and-overriding-in-jav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dbader.org/blog/meaning-of-underscores-in-python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udytonight.com/python/python-operator-overloading" TargetMode="External"/><Relationship Id="rId3" Type="http://schemas.openxmlformats.org/officeDocument/2006/relationships/hyperlink" Target="https://realpython.com/" TargetMode="External"/><Relationship Id="rId7" Type="http://schemas.openxmlformats.org/officeDocument/2006/relationships/hyperlink" Target="https://www.programiz.com/python-programming/operator-overloading" TargetMode="External"/><Relationship Id="rId2" Type="http://schemas.openxmlformats.org/officeDocument/2006/relationships/hyperlink" Target="https://stackabuse.com/overloading-functions-and-operators-in-python/#:~:text=Python%20supports%20both%20function%20and,the%20scope%20of%20a%20class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thonspot.com/polymorphism/" TargetMode="External"/><Relationship Id="rId5" Type="http://schemas.openxmlformats.org/officeDocument/2006/relationships/hyperlink" Target="https://www.besanttechnologies.com/python-method-overloading#:~:text=Method%20Overloading%20is%20the%20class,as%20well%20as%20reduce%20complexity." TargetMode="External"/><Relationship Id="rId10" Type="http://schemas.openxmlformats.org/officeDocument/2006/relationships/hyperlink" Target="https://codefellows.github.io/sea-python-401d4/lectures/inheritance_v_composition.html#overriding-attributes" TargetMode="External"/><Relationship Id="rId4" Type="http://schemas.openxmlformats.org/officeDocument/2006/relationships/hyperlink" Target="https://dbader.org/blog/meaning-of-underscores-in-python" TargetMode="External"/><Relationship Id="rId9" Type="http://schemas.openxmlformats.org/officeDocument/2006/relationships/hyperlink" Target="https://realpython.com/operator-function-overloading/#overloading-built-in-operato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reka.co/blog/python-func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C42D-BA42-4B0C-B795-76DA8252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93" y="2285999"/>
            <a:ext cx="4727385" cy="2889114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Baskerville Old Face" panose="02020602080505020303" pitchFamily="18" charset="0"/>
              </a:rPr>
              <a:t>More About </a:t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>object oriented programming</a:t>
            </a:r>
            <a:endParaRPr lang="en-US" sz="5400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609168E-9726-4B5A-B93B-E2CD920D9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r="19888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80889" y="5647224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Created by : Nouf almunyif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E67B2-FA17-48E0-A542-80A72DFA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07081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9" y="100918"/>
            <a:ext cx="4318363" cy="1450757"/>
          </a:xfrm>
        </p:spPr>
        <p:txBody>
          <a:bodyPr>
            <a:normAutofit/>
          </a:bodyPr>
          <a:lstStyle/>
          <a:p>
            <a:r>
              <a:rPr lang="en-US" sz="4000" dirty="0"/>
              <a:t>Polymorphism </a:t>
            </a:r>
            <a:br>
              <a:rPr lang="en-US" sz="4000" dirty="0"/>
            </a:br>
            <a:r>
              <a:rPr lang="en-US" sz="4000" dirty="0"/>
              <a:t>with a function: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09" y="3916469"/>
            <a:ext cx="4181475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04"/>
            <a:ext cx="6035212" cy="59624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5606F-1BCD-44FC-9A99-64B24EC2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24373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dirty="0"/>
              <a:t>Method Overloading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F780F-10D6-4C0D-A6D2-8B5B00A2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70125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Overloading?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the ability of a function or an operator to behave in different ways depending on the parameters that are passed to the function, or the operands that the operator acts on</a:t>
            </a:r>
          </a:p>
          <a:p>
            <a:r>
              <a:rPr lang="en-US" sz="2600" dirty="0"/>
              <a:t>Overloading a method fosters reusability. For instance, instead of writing multiple methods that differ only slightly, we can write one method and overload it. Overloading also improves code clarity and eliminates complexity.</a:t>
            </a:r>
          </a:p>
          <a:p>
            <a:endParaRPr lang="en-US" sz="2600" dirty="0"/>
          </a:p>
          <a:p>
            <a:r>
              <a:rPr lang="en-US" sz="2600" dirty="0"/>
              <a:t>Method overloading is one concept of Polymorphism.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0A39C8-A8B2-4B3A-BE3A-07CE7713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2949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0" y="478981"/>
            <a:ext cx="6521849" cy="4164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0" y="3886406"/>
            <a:ext cx="6186487" cy="16564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6964680" y="4815612"/>
            <a:ext cx="1981200" cy="76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5669280" y="5141154"/>
            <a:ext cx="3352800" cy="57405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945880" y="556131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Call </a:t>
            </a:r>
            <a:r>
              <a:rPr lang="en-US" sz="1400" dirty="0" err="1"/>
              <a:t>len</a:t>
            </a:r>
            <a:r>
              <a:rPr lang="en-US" sz="1400" dirty="0"/>
              <a:t> using LIST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5880" y="4560136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Call </a:t>
            </a:r>
            <a:r>
              <a:rPr lang="en-US" sz="1400" dirty="0" err="1"/>
              <a:t>len</a:t>
            </a:r>
            <a:r>
              <a:rPr lang="en-US" sz="1400" dirty="0"/>
              <a:t> using STR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13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9CA401-86C1-4859-9850-FFBE60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305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overloading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>
                <a:cs typeface="Calibri" panose="020F0502020204030204" pitchFamily="34" charset="0"/>
              </a:rPr>
              <a:t>method overloading </a:t>
            </a:r>
            <a:r>
              <a:rPr lang="en-US" sz="2800" dirty="0">
                <a:cs typeface="Calibri" panose="020F0502020204030204" pitchFamily="34" charset="0"/>
              </a:rPr>
              <a:t>in python can be defined as writing the method in such a way that method will provide different functionality for different datatype arguments with the same method name. Programming languages like Java and C++ implements the method overloading by defining the two methods with the same name but different parameters. In python we do not implement *method overloading *in that way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213F30-9D3C-4924-9DFB-20362765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63026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overloading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1887251"/>
            <a:ext cx="5478235" cy="4035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997" y="4734604"/>
            <a:ext cx="3533775" cy="9810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045AC-203C-42DC-9FD8-828BD279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71691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overloading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5" y="1865362"/>
            <a:ext cx="7783612" cy="4230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86" y="4599568"/>
            <a:ext cx="3798433" cy="120047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AFB67-0551-44F3-9E1E-6F31BCCF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8736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dirty="0"/>
              <a:t>Method Overriding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FC0AF-0A15-46E3-8402-B973A3EB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17061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Polymorphism with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inheritance, the child class inherits the methods from the parent class.</a:t>
            </a:r>
          </a:p>
          <a:p>
            <a:r>
              <a:rPr lang="en-US" sz="2400" dirty="0"/>
              <a:t>And there is many cases   the method inherited from the parent class doesn’t fit the child class.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/>
              <a:t>ability of any object-oriented programming language that allows a subclass or child class to provide a specific implementation of a method that is already provided by one of its super-classes or parent classes </a:t>
            </a:r>
            <a:r>
              <a:rPr lang="en-US" sz="2400" dirty="0"/>
              <a:t>is known as </a:t>
            </a:r>
            <a:r>
              <a:rPr lang="en-US" sz="2400" dirty="0">
                <a:hlinkClick r:id="rId2"/>
              </a:rPr>
              <a:t>Method Overriding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87CE9A-8D01-43AC-A2AF-9D22B74A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4185303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407" y="259389"/>
            <a:ext cx="5085806" cy="1450757"/>
          </a:xfrm>
        </p:spPr>
        <p:txBody>
          <a:bodyPr/>
          <a:lstStyle/>
          <a:p>
            <a:r>
              <a:rPr lang="en-US" dirty="0"/>
              <a:t>Method </a:t>
            </a:r>
            <a:br>
              <a:rPr lang="en-US" dirty="0"/>
            </a:br>
            <a:r>
              <a:rPr lang="en-US" dirty="0"/>
              <a:t>Overriding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5" y="-43543"/>
            <a:ext cx="7751437" cy="67348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48EF6E-5C2C-4111-9059-B397CB3E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60734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dirty="0"/>
              <a:t>built-in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FF11A-9DA1-440E-B4EA-50D88231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78805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735" y="275718"/>
            <a:ext cx="5085806" cy="1450757"/>
          </a:xfrm>
        </p:spPr>
        <p:txBody>
          <a:bodyPr/>
          <a:lstStyle/>
          <a:p>
            <a:r>
              <a:rPr lang="en-US" dirty="0"/>
              <a:t>Method Overriding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7" y="2012838"/>
            <a:ext cx="8430986" cy="36620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6336A4-8A0B-45BE-A1E5-A3A5179B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75596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259389"/>
            <a:ext cx="12730842" cy="1450757"/>
          </a:xfrm>
        </p:spPr>
        <p:txBody>
          <a:bodyPr/>
          <a:lstStyle/>
          <a:p>
            <a:r>
              <a:rPr lang="en-US" dirty="0"/>
              <a:t>Method Overriding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710146"/>
            <a:ext cx="566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we wan to call the parent function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4" y="2316145"/>
            <a:ext cx="8111218" cy="4541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988" y="5610237"/>
            <a:ext cx="5704794" cy="1247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931" y="3946846"/>
            <a:ext cx="4812406" cy="1305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3643" y="4093930"/>
            <a:ext cx="881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21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1DA72A-26C9-4228-8CEE-1E32D71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181984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5" y="1828800"/>
            <a:ext cx="10825842" cy="4351337"/>
          </a:xfrm>
        </p:spPr>
        <p:txBody>
          <a:bodyPr/>
          <a:lstStyle/>
          <a:p>
            <a:r>
              <a:rPr lang="en-US" sz="2400" dirty="0"/>
              <a:t>One of the core purposes of a subclass is to change the behavior of the parent class in some useful way. We call this overriding the inherited behavior. Overriding attributes of a parent class in Python is as simple as creating a new attribute with the same name: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3659661"/>
            <a:ext cx="4116161" cy="2463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8033" y="38406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Any instances of the new class will have the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color. Instances of the original class will have the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color.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BA373-9C19-4A3E-ADEC-217B31AB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98939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b="1" dirty="0"/>
              <a:t>Operator</a:t>
            </a:r>
            <a:r>
              <a:rPr lang="en-US" dirty="0"/>
              <a:t> Overriding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A8CAC-CB4A-4496-A4B4-C4538E71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425671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Operator Overloading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Python operators work for built-in classes. But the same operator behaves differently with different types. For example, the + operator will perform arithmetic addition on two numbers, merge two lists, or concatenate two strings</a:t>
            </a:r>
          </a:p>
          <a:p>
            <a:endParaRPr lang="en-US" sz="2400" dirty="0"/>
          </a:p>
          <a:p>
            <a:r>
              <a:rPr lang="en-US" sz="2400" dirty="0"/>
              <a:t> </a:t>
            </a:r>
            <a:r>
              <a:rPr lang="en-US" sz="2400" b="1" dirty="0"/>
              <a:t>Operator Overloading is a </a:t>
            </a:r>
            <a:r>
              <a:rPr lang="en-US" sz="2400" dirty="0"/>
              <a:t>feature in Python that allows the same operator to have different meaning according to the context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6F49A5-9186-488D-A4B4-C3F11A71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01791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dirty="0"/>
              <a:t>use the </a:t>
            </a:r>
            <a:r>
              <a:rPr lang="en-US" sz="3200" dirty="0">
                <a:solidFill>
                  <a:srgbClr val="FF0000"/>
                </a:solidFill>
              </a:rPr>
              <a:t>+ </a:t>
            </a:r>
            <a:r>
              <a:rPr lang="en-US" sz="3200" dirty="0"/>
              <a:t>operator with objects of a user-defined class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18" y="1737360"/>
            <a:ext cx="5843022" cy="3592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70" y="5330229"/>
            <a:ext cx="10840810" cy="1070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6371" y="2893564"/>
            <a:ext cx="5301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see that a </a:t>
            </a:r>
            <a:r>
              <a:rPr lang="en-US" dirty="0" err="1">
                <a:solidFill>
                  <a:srgbClr val="FF0000"/>
                </a:solidFill>
              </a:rPr>
              <a:t>TypeError</a:t>
            </a:r>
            <a:r>
              <a:rPr lang="en-US" dirty="0"/>
              <a:t> was raised, </a:t>
            </a:r>
          </a:p>
          <a:p>
            <a:r>
              <a:rPr lang="en-US" dirty="0"/>
              <a:t>since Python didn't know how to add two Point objects together.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19" y="1752600"/>
            <a:ext cx="5772522" cy="199208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25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7E46611-845C-4DE0-912B-A44DBB34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264204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dirty="0"/>
              <a:t>use the </a:t>
            </a:r>
            <a:r>
              <a:rPr lang="en-US" sz="3200" dirty="0">
                <a:solidFill>
                  <a:srgbClr val="FF0000"/>
                </a:solidFill>
              </a:rPr>
              <a:t>+ </a:t>
            </a:r>
            <a:r>
              <a:rPr lang="en-US" sz="3200" dirty="0"/>
              <a:t>operator with objects of a user-defined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7128" y="1845734"/>
            <a:ext cx="4738551" cy="728737"/>
          </a:xfrm>
        </p:spPr>
        <p:txBody>
          <a:bodyPr>
            <a:normAutofit fontScale="92500"/>
          </a:bodyPr>
          <a:lstStyle/>
          <a:p>
            <a:r>
              <a:rPr lang="en-US" dirty="0"/>
              <a:t>To overload the + operator, we will need to implement __add__() function in the class.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3" y="1737360"/>
            <a:ext cx="6025243" cy="4972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759" y="2808514"/>
            <a:ext cx="1800225" cy="10668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17128" y="4465610"/>
            <a:ext cx="5212966" cy="61555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What actually happens is that,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 when you use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roid Sans Mono"/>
              </a:rPr>
              <a:t>p1 + p2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, Python calls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roid Sans Mono"/>
              </a:rPr>
              <a:t>p1.__add__(p2)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525A11-FF54-48E1-B5FF-7548FC4B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042596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13" y="263322"/>
            <a:ext cx="10671265" cy="1450757"/>
          </a:xfrm>
        </p:spPr>
        <p:txBody>
          <a:bodyPr/>
          <a:lstStyle/>
          <a:p>
            <a:r>
              <a:rPr lang="en-US" dirty="0"/>
              <a:t>Mathematical Operator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0086" y="1845734"/>
            <a:ext cx="9925593" cy="4023360"/>
          </a:xfrm>
        </p:spPr>
        <p:txBody>
          <a:bodyPr/>
          <a:lstStyle/>
          <a:p>
            <a:r>
              <a:rPr lang="en-US" dirty="0"/>
              <a:t>Similarly, we can overload other operators as well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85" y="2349514"/>
            <a:ext cx="8149181" cy="40322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DB866-D309-4A02-8DD8-1A1470B5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571187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123317"/>
            <a:ext cx="17610908" cy="1450757"/>
          </a:xfrm>
        </p:spPr>
        <p:txBody>
          <a:bodyPr/>
          <a:lstStyle/>
          <a:p>
            <a:r>
              <a:rPr lang="en-US" dirty="0"/>
              <a:t>Relational Operator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244" y="1845734"/>
            <a:ext cx="10083436" cy="4023360"/>
          </a:xfrm>
        </p:spPr>
        <p:txBody>
          <a:bodyPr/>
          <a:lstStyle/>
          <a:p>
            <a:r>
              <a:rPr lang="en-US" dirty="0"/>
              <a:t>Python does not limit operator overloading to arithmetic operators only. We can overload comparison operators as well.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58" y="2569115"/>
            <a:ext cx="7864913" cy="33930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DB5D1-60B3-415F-87E1-022404F8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55309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Operator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012036"/>
            <a:ext cx="7750628" cy="402541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154373-DD0D-4A60-B419-5E41249D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01684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issubclass</a:t>
            </a:r>
            <a:r>
              <a:rPr lang="en-US" alt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15" y="1969000"/>
            <a:ext cx="9427028" cy="1572985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cs typeface="Courier New" panose="02070309020205020404" pitchFamily="49" charset="0"/>
              </a:rPr>
              <a:t>The </a:t>
            </a:r>
            <a:r>
              <a:rPr lang="en-US" altLang="en-US" sz="2600" i="1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issubclass</a:t>
            </a:r>
            <a:r>
              <a:rPr lang="en-US" altLang="en-US" sz="2600" i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() </a:t>
            </a:r>
            <a:r>
              <a:rPr lang="en-US" altLang="en-US" sz="2600" dirty="0">
                <a:cs typeface="Courier New" panose="02070309020205020404" pitchFamily="49" charset="0"/>
              </a:rPr>
              <a:t>function returns </a:t>
            </a:r>
            <a:r>
              <a:rPr lang="en-US" altLang="en-US" sz="2600" dirty="0">
                <a:solidFill>
                  <a:srgbClr val="FF0000"/>
                </a:solidFill>
                <a:cs typeface="Courier New" panose="02070309020205020404" pitchFamily="49" charset="0"/>
              </a:rPr>
              <a:t>True</a:t>
            </a:r>
            <a:r>
              <a:rPr lang="en-US" altLang="en-US" sz="2600" dirty="0">
                <a:cs typeface="Courier New" panose="02070309020205020404" pitchFamily="49" charset="0"/>
              </a:rPr>
              <a:t> if the specified object is a subclass of the specified object, otherwise </a:t>
            </a:r>
            <a:r>
              <a:rPr lang="en-US" altLang="en-US" sz="2600" dirty="0">
                <a:solidFill>
                  <a:srgbClr val="FF0000"/>
                </a:solidFill>
                <a:cs typeface="Courier New" panose="02070309020205020404" pitchFamily="49" charset="0"/>
              </a:rPr>
              <a:t>False</a:t>
            </a:r>
            <a:r>
              <a:rPr lang="en-US" altLang="en-US" sz="2600" dirty="0">
                <a:cs typeface="Courier New" panose="02070309020205020404" pitchFamily="49" charset="0"/>
              </a:rPr>
              <a:t>. </a:t>
            </a:r>
          </a:p>
          <a:p>
            <a:r>
              <a:rPr lang="en-US" sz="2600" dirty="0"/>
              <a:t>Format : </a:t>
            </a:r>
            <a:r>
              <a:rPr lang="en-US" sz="2600" dirty="0" err="1"/>
              <a:t>issubclass</a:t>
            </a:r>
            <a:r>
              <a:rPr lang="en-US" sz="2600" dirty="0"/>
              <a:t>(</a:t>
            </a:r>
            <a:r>
              <a:rPr lang="en-US" sz="2600" i="1" dirty="0"/>
              <a:t>object</a:t>
            </a:r>
            <a:r>
              <a:rPr lang="en-US" sz="2600" dirty="0"/>
              <a:t>, </a:t>
            </a:r>
            <a:r>
              <a:rPr lang="en-US" sz="2600" i="1" dirty="0"/>
              <a:t>subclass</a:t>
            </a:r>
            <a:r>
              <a:rPr lang="en-US" sz="2600" dirty="0"/>
              <a:t>)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57" y="3646870"/>
            <a:ext cx="4810125" cy="20599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C3EDD9-2FBB-4A7A-8193-CE1FA768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671645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47020" cy="1450757"/>
          </a:xfrm>
        </p:spPr>
        <p:txBody>
          <a:bodyPr>
            <a:noAutofit/>
          </a:bodyPr>
          <a:lstStyle/>
          <a:p>
            <a:r>
              <a:rPr lang="en-US" sz="3600" dirty="0"/>
              <a:t>Example: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2800" dirty="0"/>
              <a:t>use the </a:t>
            </a:r>
            <a:r>
              <a:rPr lang="en-US" sz="2800" dirty="0">
                <a:solidFill>
                  <a:srgbClr val="FF0000"/>
                </a:solidFill>
              </a:rPr>
              <a:t>+= </a:t>
            </a:r>
            <a:r>
              <a:rPr lang="en-US" sz="2800" dirty="0"/>
              <a:t>operator with objects of a user-defined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30" y="1684548"/>
            <a:ext cx="6351814" cy="5173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472" y="3480707"/>
            <a:ext cx="1581150" cy="1028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0561FC-3347-4956-BFBC-8022A1A6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803149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971" y="26400"/>
            <a:ext cx="11843307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ource sans pro"/>
              </a:rPr>
              <a:t>In the </a:t>
            </a:r>
            <a:r>
              <a:rPr lang="en-US" altLang="en-US" sz="2400" dirty="0">
                <a:solidFill>
                  <a:srgbClr val="222222"/>
                </a:solidFill>
                <a:latin typeface="source sans pro"/>
              </a:rPr>
              <a:t>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ource sans pro"/>
              </a:rPr>
              <a:t>revious Examples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source sans pr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ource sans pro"/>
              </a:rPr>
              <a:t>any change is made directly to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FMono-Regular"/>
              </a:rPr>
              <a:t>self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ource sans pro"/>
              </a:rPr>
              <a:t> and it is then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ource sans pro"/>
              </a:rPr>
              <a:t>returned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ource sans pro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ource sans pro"/>
              </a:rPr>
              <a:t>What happens when you return some random value, like a string or an integer?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" y="1095765"/>
            <a:ext cx="7677150" cy="4528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15" y="5623793"/>
            <a:ext cx="8573860" cy="106087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359D2-A4BA-436C-8C17-6F8E71A1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408584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98713" y="744467"/>
            <a:ext cx="7492757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ource sans pro"/>
              </a:rPr>
              <a:t>What if you forget to return some thing ?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5840476"/>
            <a:ext cx="9401175" cy="1017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573427"/>
            <a:ext cx="8198983" cy="421028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8B939-EC3E-4CA7-BD2F-F577B524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760781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CCB13-0DED-4878-BC35-2B604A27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973327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Creating Class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will start modeling an </a:t>
            </a:r>
            <a:r>
              <a:rPr lang="en-US" sz="2400" dirty="0">
                <a:solidFill>
                  <a:srgbClr val="FF0000"/>
                </a:solidFill>
              </a:rPr>
              <a:t>HR system: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The HR system needs to process payroll for the company’s employees, but there are different types of employees depending on how their payroll is calculated.</a:t>
            </a:r>
          </a:p>
          <a:p>
            <a:endParaRPr lang="en-US" sz="2400" dirty="0"/>
          </a:p>
          <a:p>
            <a:r>
              <a:rPr lang="en-US" sz="2400" dirty="0"/>
              <a:t>The HR system requires that every Employee processed must provide a .</a:t>
            </a:r>
            <a:r>
              <a:rPr lang="en-US" sz="2400" dirty="0" err="1"/>
              <a:t>calculate_payroll</a:t>
            </a:r>
            <a:r>
              <a:rPr lang="en-US" sz="2400" dirty="0"/>
              <a:t>() interface that returns the weekly salary for the employee. The implementation of that interface differs depending on the type of Employee.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6EE53A-036B-409F-8C35-97AB8BBC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220265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8600"/>
            <a:ext cx="6400800" cy="6070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381001"/>
            <a:ext cx="3589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ource sans pro"/>
              </a:rPr>
              <a:t>the inheritance</a:t>
            </a:r>
          </a:p>
          <a:p>
            <a:r>
              <a:rPr lang="en-US" sz="2400" dirty="0">
                <a:solidFill>
                  <a:srgbClr val="FF0000"/>
                </a:solidFill>
                <a:latin typeface="source sans pro"/>
              </a:rPr>
              <a:t> hierarchy of the classes.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5441E0-8618-42F4-9DCD-732835F1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495107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Employee(BASE)</a:t>
            </a:r>
            <a:br>
              <a:rPr lang="en-US" dirty="0"/>
            </a:br>
            <a:r>
              <a:rPr lang="en-US" sz="2400" dirty="0"/>
              <a:t>common interface for every employee type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37557" y="1871693"/>
            <a:ext cx="5910592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srgbClr val="222222"/>
                </a:solidFill>
                <a:latin typeface="source sans pro"/>
              </a:rPr>
              <a:t>It is constructed with an </a:t>
            </a:r>
            <a:r>
              <a:rPr lang="en-US" altLang="en-US" sz="1600" dirty="0">
                <a:solidFill>
                  <a:srgbClr val="222222"/>
                </a:solidFill>
                <a:latin typeface="SFMono-Regular"/>
              </a:rPr>
              <a:t>id</a:t>
            </a:r>
            <a:r>
              <a:rPr lang="en-US" altLang="en-US" sz="1600" dirty="0">
                <a:solidFill>
                  <a:srgbClr val="222222"/>
                </a:solidFill>
                <a:latin typeface="source sans pro"/>
              </a:rPr>
              <a:t> and a </a:t>
            </a:r>
            <a:r>
              <a:rPr lang="en-US" altLang="en-US" sz="1600" dirty="0">
                <a:solidFill>
                  <a:srgbClr val="222222"/>
                </a:solidFill>
                <a:latin typeface="SFMono-Regular"/>
              </a:rPr>
              <a:t>name</a:t>
            </a:r>
            <a:r>
              <a:rPr lang="en-US" altLang="en-US" sz="1600" dirty="0">
                <a:solidFill>
                  <a:srgbClr val="222222"/>
                </a:solidFill>
                <a:latin typeface="source sans pro"/>
              </a:rPr>
              <a:t>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srgbClr val="222222"/>
                </a:solidFill>
                <a:latin typeface="source sans pro"/>
              </a:rPr>
              <a:t> every </a:t>
            </a:r>
            <a:r>
              <a:rPr lang="en-US" altLang="en-US" sz="1600" dirty="0">
                <a:solidFill>
                  <a:srgbClr val="222222"/>
                </a:solidFill>
                <a:latin typeface="SFMono-Regular"/>
              </a:rPr>
              <a:t>Employee</a:t>
            </a:r>
            <a:r>
              <a:rPr lang="en-US" altLang="en-US" sz="1600" dirty="0">
                <a:solidFill>
                  <a:srgbClr val="222222"/>
                </a:solidFill>
                <a:latin typeface="source sans pro"/>
              </a:rPr>
              <a:t> must have an </a:t>
            </a:r>
            <a:r>
              <a:rPr lang="en-US" altLang="en-US" sz="1600" dirty="0">
                <a:solidFill>
                  <a:srgbClr val="222222"/>
                </a:solidFill>
                <a:latin typeface="SFMono-Regular"/>
              </a:rPr>
              <a:t>id</a:t>
            </a:r>
            <a:r>
              <a:rPr lang="en-US" altLang="en-US" sz="1600" dirty="0">
                <a:solidFill>
                  <a:srgbClr val="222222"/>
                </a:solidFill>
                <a:latin typeface="source sans pro"/>
              </a:rPr>
              <a:t> assigned as well as a name.</a:t>
            </a:r>
            <a:r>
              <a:rPr lang="en-US" altLang="en-US" sz="16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2590801"/>
            <a:ext cx="7672387" cy="16672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CF7FA9-C6B8-4D71-B160-8321E5C9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009521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6233"/>
            <a:ext cx="8229600" cy="1143000"/>
          </a:xfrm>
        </p:spPr>
        <p:txBody>
          <a:bodyPr/>
          <a:lstStyle/>
          <a:p>
            <a:r>
              <a:rPr lang="en-US" dirty="0"/>
              <a:t>Salary Employee(derived)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administrative workers have a fixed salary, so every week they get paid the same amount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14600"/>
            <a:ext cx="8801100" cy="23886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B32ED-6184-4B7E-B897-554D415D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556859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HourlyEmployee</a:t>
            </a:r>
            <a:r>
              <a:rPr lang="en-US" dirty="0"/>
              <a:t>(derived)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company also employs manufacturing workers that are paid by the hour: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2492827"/>
            <a:ext cx="9854405" cy="26506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59AC1-6EC3-40C4-8EC7-8E24BA2D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794193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Commission Employee(derived)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company employs sales associates that are paid through a fixed salary plus a commission based on their sales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2748644"/>
            <a:ext cx="10040386" cy="24928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719CD-790F-4E97-A4B7-9F4CA936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38991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r>
              <a:rPr lang="en-US" alt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4266" y="1881305"/>
            <a:ext cx="10967105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 </a:t>
            </a:r>
            <a:r>
              <a:rPr lang="en-US" altLang="en-US" sz="24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Calibri" panose="020F0502020204030204" pitchFamily="34" charset="0"/>
              </a:rPr>
              <a:t>dir</a:t>
            </a:r>
            <a:r>
              <a:rPr lang="en-US" alt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Calibri" panose="020F0502020204030204" pitchFamily="34" charset="0"/>
              </a:rPr>
              <a:t>()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function returns all properties and methods of the specified object,</a:t>
            </a:r>
          </a:p>
          <a:p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without the values.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even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built-in properties </a:t>
            </a:r>
            <a:r>
              <a:rPr lang="en-US" sz="2400" dirty="0">
                <a:latin typeface="+mn-lt"/>
              </a:rPr>
              <a:t>which are default for all object.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6285" y="344990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['__class__', '__</a:t>
            </a:r>
            <a:r>
              <a:rPr lang="en-US" dirty="0" err="1"/>
              <a:t>delattr</a:t>
            </a:r>
            <a:r>
              <a:rPr lang="en-US" dirty="0"/>
              <a:t>__', '__</a:t>
            </a:r>
            <a:r>
              <a:rPr lang="en-US" dirty="0" err="1"/>
              <a:t>dict</a:t>
            </a:r>
            <a:r>
              <a:rPr lang="en-US" dirty="0"/>
              <a:t>__', '__</a:t>
            </a:r>
            <a:r>
              <a:rPr lang="en-US" dirty="0" err="1"/>
              <a:t>dir</a:t>
            </a:r>
            <a:r>
              <a:rPr lang="en-US" dirty="0"/>
              <a:t>__', '__doc__', '__</a:t>
            </a:r>
            <a:r>
              <a:rPr lang="en-US" dirty="0" err="1"/>
              <a:t>eq</a:t>
            </a:r>
            <a:r>
              <a:rPr lang="en-US" dirty="0"/>
              <a:t>__', '__format__', '__</a:t>
            </a:r>
            <a:r>
              <a:rPr lang="en-US" dirty="0" err="1"/>
              <a:t>ge</a:t>
            </a:r>
            <a:r>
              <a:rPr lang="en-US" dirty="0"/>
              <a:t>__', '__</a:t>
            </a:r>
            <a:r>
              <a:rPr lang="en-US" dirty="0" err="1"/>
              <a:t>getattribute</a:t>
            </a:r>
            <a:r>
              <a:rPr lang="en-US" dirty="0"/>
              <a:t>__', '__</a:t>
            </a:r>
            <a:r>
              <a:rPr lang="en-US" dirty="0" err="1"/>
              <a:t>gt</a:t>
            </a:r>
            <a:r>
              <a:rPr lang="en-US" dirty="0"/>
              <a:t>__', '__hash__', '__</a:t>
            </a:r>
            <a:r>
              <a:rPr lang="en-US" dirty="0" err="1"/>
              <a:t>init</a:t>
            </a:r>
            <a:r>
              <a:rPr lang="en-US" dirty="0"/>
              <a:t>__', '__</a:t>
            </a:r>
            <a:r>
              <a:rPr lang="en-US" dirty="0" err="1"/>
              <a:t>init_subclass</a:t>
            </a:r>
            <a:r>
              <a:rPr lang="en-US" dirty="0"/>
              <a:t>__', '__le__', '__</a:t>
            </a:r>
            <a:r>
              <a:rPr lang="en-US" dirty="0" err="1"/>
              <a:t>lt</a:t>
            </a:r>
            <a:r>
              <a:rPr lang="en-US" dirty="0"/>
              <a:t>__', '__module__', '__ne__', '__new__', '__reduce__', '__</a:t>
            </a:r>
            <a:r>
              <a:rPr lang="en-US" dirty="0" err="1"/>
              <a:t>reduce_ex</a:t>
            </a:r>
            <a:r>
              <a:rPr lang="en-US" dirty="0"/>
              <a:t>__', '__</a:t>
            </a:r>
            <a:r>
              <a:rPr lang="en-US" dirty="0" err="1"/>
              <a:t>repr</a:t>
            </a:r>
            <a:r>
              <a:rPr lang="en-US" dirty="0"/>
              <a:t>__', '__</a:t>
            </a:r>
            <a:r>
              <a:rPr lang="en-US" dirty="0" err="1"/>
              <a:t>setattr</a:t>
            </a:r>
            <a:r>
              <a:rPr lang="en-US" dirty="0"/>
              <a:t>__', '__</a:t>
            </a:r>
            <a:r>
              <a:rPr lang="en-US" dirty="0" err="1"/>
              <a:t>sizeof</a:t>
            </a:r>
            <a:r>
              <a:rPr lang="en-US" dirty="0"/>
              <a:t>__', '__</a:t>
            </a:r>
            <a:r>
              <a:rPr lang="en-US" dirty="0" err="1"/>
              <a:t>str</a:t>
            </a:r>
            <a:r>
              <a:rPr lang="en-US" dirty="0"/>
              <a:t>__', '__</a:t>
            </a:r>
            <a:r>
              <a:rPr lang="en-US" dirty="0" err="1"/>
              <a:t>subclasshook</a:t>
            </a:r>
            <a:r>
              <a:rPr lang="en-US" dirty="0"/>
              <a:t>__', '__</a:t>
            </a:r>
            <a:r>
              <a:rPr lang="en-US" dirty="0" err="1"/>
              <a:t>weakref</a:t>
            </a:r>
            <a:r>
              <a:rPr lang="en-US" dirty="0"/>
              <a:t>__', </a:t>
            </a:r>
            <a:r>
              <a:rPr lang="en-US" dirty="0">
                <a:solidFill>
                  <a:srgbClr val="FF0000"/>
                </a:solidFill>
              </a:rPr>
              <a:t>'age', 'name</a:t>
            </a:r>
            <a:r>
              <a:rPr lang="en-US" dirty="0"/>
              <a:t>']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3" y="3234684"/>
            <a:ext cx="4319452" cy="20523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D6BC78F-2F3E-4CBF-8D37-F15526CA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538942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PayrollSystem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PayrollSystem</a:t>
            </a:r>
            <a:r>
              <a:rPr lang="en-US" dirty="0"/>
              <a:t> implements a .</a:t>
            </a:r>
            <a:r>
              <a:rPr lang="en-US" dirty="0" err="1"/>
              <a:t>calculate_payroll</a:t>
            </a:r>
            <a:r>
              <a:rPr lang="en-US" dirty="0"/>
              <a:t>() method that takes a collection of employees and prints their id, name, and check amount using the .</a:t>
            </a:r>
            <a:r>
              <a:rPr lang="en-US" dirty="0" err="1"/>
              <a:t>calculate_payroll</a:t>
            </a:r>
            <a:r>
              <a:rPr lang="en-US" dirty="0"/>
              <a:t>() method exposed on each employee object.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38" y="3113316"/>
            <a:ext cx="11390465" cy="26686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59BA-496B-4036-8EEF-58A4CCD0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812733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40" y="864116"/>
            <a:ext cx="8448675" cy="1609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40" y="3096986"/>
            <a:ext cx="3919537" cy="2606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100" y="262345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69B79-CC11-484B-883D-6CE0C0EE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505461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Abstract Base Classes in Python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0" y="1817512"/>
            <a:ext cx="7239000" cy="1546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/>
              <a:t>The Employee class in the previous example is what we  called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/>
              <a:t>an 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</a:rPr>
              <a:t>abstract base class</a:t>
            </a:r>
            <a:r>
              <a:rPr lang="en-US" altLang="en-US" sz="1600" dirty="0"/>
              <a:t>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/>
              <a:t>Abstract base classes exist to be inherited, but never instantiated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/>
              <a:t>You can use </a:t>
            </a:r>
            <a:r>
              <a:rPr lang="en-US" sz="1800" dirty="0">
                <a:hlinkClick r:id="rId2"/>
              </a:rPr>
              <a:t>leading underscores</a:t>
            </a:r>
            <a:r>
              <a:rPr lang="en-US" sz="1800" dirty="0"/>
              <a:t> in your class name to communicate that objects of that class should not be created</a:t>
            </a:r>
            <a:r>
              <a:rPr lang="en-US" altLang="en-US" sz="105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657601"/>
            <a:ext cx="5624512" cy="17052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C2708-B349-4FF8-AF78-61B22691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2048141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Polymorphism with abstract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5" y="1970315"/>
            <a:ext cx="4953000" cy="4525963"/>
          </a:xfrm>
        </p:spPr>
        <p:txBody>
          <a:bodyPr/>
          <a:lstStyle/>
          <a:p>
            <a:r>
              <a:rPr lang="en-US" dirty="0"/>
              <a:t>Abstract structure is defined in Document class . If you create an editor you may not know in advance what type of documents a user will open (pdf format or word format?).  </a:t>
            </a:r>
          </a:p>
          <a:p>
            <a:endParaRPr lang="en-US" dirty="0"/>
          </a:p>
          <a:p>
            <a:r>
              <a:rPr lang="en-US" sz="1800" dirty="0"/>
              <a:t>it would be great to access them like this</a:t>
            </a:r>
            <a:endParaRPr lang="en-US" sz="1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041"/>
          <a:stretch/>
        </p:blipFill>
        <p:spPr>
          <a:xfrm>
            <a:off x="6705600" y="2041072"/>
            <a:ext cx="3962400" cy="172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87" y="4985657"/>
            <a:ext cx="7100887" cy="8587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43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40FCCC8-578D-41F2-BFD6-DA67B50E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271602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55" y="286603"/>
            <a:ext cx="8307560" cy="448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5087570"/>
            <a:ext cx="5905500" cy="127172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998F02-236C-42E5-9C4A-1542921F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533559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stackabuse.com</a:t>
            </a:r>
            <a:endParaRPr lang="en-US" dirty="0"/>
          </a:p>
          <a:p>
            <a:r>
              <a:rPr lang="en-US" dirty="0">
                <a:hlinkClick r:id="rId3"/>
              </a:rPr>
              <a:t>https://realpython.com/</a:t>
            </a:r>
            <a:endParaRPr lang="en-US" dirty="0"/>
          </a:p>
          <a:p>
            <a:r>
              <a:rPr lang="en-US" dirty="0">
                <a:hlinkClick r:id="rId4"/>
              </a:rPr>
              <a:t>https://dbader.org/blog/meaning-of-underscores-in-python</a:t>
            </a:r>
            <a:endParaRPr lang="en-US" dirty="0"/>
          </a:p>
          <a:p>
            <a:r>
              <a:rPr lang="en-US" dirty="0" err="1">
                <a:hlinkClick r:id="rId5"/>
              </a:rPr>
              <a:t>Besanttechnologies</a:t>
            </a:r>
            <a:endParaRPr lang="en-US" dirty="0"/>
          </a:p>
          <a:p>
            <a:r>
              <a:rPr lang="en-US" dirty="0" err="1">
                <a:hlinkClick r:id="rId6"/>
              </a:rPr>
              <a:t>Pythonspot</a:t>
            </a:r>
            <a:endParaRPr lang="en-US" dirty="0"/>
          </a:p>
          <a:p>
            <a:r>
              <a:rPr lang="en-US" dirty="0">
                <a:hlinkClick r:id="rId7"/>
              </a:rPr>
              <a:t>https://www.programiz.com/python-programming/operator-overloading</a:t>
            </a:r>
            <a:endParaRPr lang="en-US" dirty="0"/>
          </a:p>
          <a:p>
            <a:r>
              <a:rPr lang="en-US" dirty="0">
                <a:hlinkClick r:id="rId8"/>
              </a:rPr>
              <a:t>https://www.studytonight.com/python/python-operator-overloading</a:t>
            </a:r>
            <a:endParaRPr lang="en-US" dirty="0"/>
          </a:p>
          <a:p>
            <a:r>
              <a:rPr lang="en-US" dirty="0">
                <a:hlinkClick r:id="rId9"/>
              </a:rPr>
              <a:t>https://realpython.com/operator-function-overloading/#overloading-built-in-operators</a:t>
            </a:r>
            <a:endParaRPr lang="en-US" dirty="0"/>
          </a:p>
          <a:p>
            <a:r>
              <a:rPr lang="en-US" dirty="0">
                <a:hlinkClick r:id="rId10"/>
              </a:rPr>
              <a:t>https://codefellows.github.io/sea-python-401d4/lectures/inheritance_v_composition.html#overriding-attributes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383B41-42F4-4E3A-A0C1-FFA5D56A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8867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67" y="-263817"/>
            <a:ext cx="9692640" cy="1325562"/>
          </a:xfrm>
        </p:spPr>
        <p:txBody>
          <a:bodyPr>
            <a:normAutofit/>
          </a:bodyPr>
          <a:lstStyle/>
          <a:p>
            <a:r>
              <a:rPr lang="en-US" sz="3600" b="1" dirty="0"/>
              <a:t>An Overview of Inheritance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7" y="1180802"/>
            <a:ext cx="10058400" cy="1294795"/>
          </a:xfrm>
        </p:spPr>
        <p:txBody>
          <a:bodyPr>
            <a:normAutofit fontScale="40000" lnSpcReduction="20000"/>
          </a:bodyPr>
          <a:lstStyle/>
          <a:p>
            <a:r>
              <a:rPr lang="en-US" sz="5500" dirty="0"/>
              <a:t>When you write Python code using classes, you are using inheritance even if you don’t know you’re using it .. Lets see the following class example:</a:t>
            </a:r>
          </a:p>
          <a:p>
            <a:pPr lvl="8"/>
            <a:endParaRPr lang="en-US" dirty="0"/>
          </a:p>
          <a:p>
            <a:pPr lvl="8"/>
            <a:r>
              <a:rPr lang="en-US" sz="4000" dirty="0"/>
              <a:t>                         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an empty class with no attributes </a:t>
            </a:r>
          </a:p>
          <a:p>
            <a:pPr lvl="8"/>
            <a:endParaRPr lang="en-US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8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6" y="2475597"/>
            <a:ext cx="3221588" cy="2110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3637" y="2475597"/>
            <a:ext cx="7255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Output: </a:t>
            </a:r>
            <a:endParaRPr lang="en-US" dirty="0"/>
          </a:p>
          <a:p>
            <a:r>
              <a:rPr lang="en-US" dirty="0"/>
              <a:t>['__class__', '__</a:t>
            </a:r>
            <a:r>
              <a:rPr lang="en-US" dirty="0" err="1"/>
              <a:t>delattr</a:t>
            </a:r>
            <a:r>
              <a:rPr lang="en-US" dirty="0"/>
              <a:t>__', '__</a:t>
            </a:r>
            <a:r>
              <a:rPr lang="en-US" dirty="0" err="1"/>
              <a:t>dict</a:t>
            </a:r>
            <a:r>
              <a:rPr lang="en-US" dirty="0"/>
              <a:t>__', '__</a:t>
            </a:r>
            <a:r>
              <a:rPr lang="en-US" dirty="0" err="1"/>
              <a:t>dir</a:t>
            </a:r>
            <a:r>
              <a:rPr lang="en-US" dirty="0"/>
              <a:t>__', '__doc__', '__</a:t>
            </a:r>
            <a:r>
              <a:rPr lang="en-US" dirty="0" err="1"/>
              <a:t>eq</a:t>
            </a:r>
            <a:r>
              <a:rPr lang="en-US" dirty="0"/>
              <a:t>__', '__format__', '__</a:t>
            </a:r>
            <a:r>
              <a:rPr lang="en-US" dirty="0" err="1"/>
              <a:t>ge</a:t>
            </a:r>
            <a:r>
              <a:rPr lang="en-US" dirty="0"/>
              <a:t>__', '__</a:t>
            </a:r>
            <a:r>
              <a:rPr lang="en-US" dirty="0" err="1"/>
              <a:t>getattribute</a:t>
            </a:r>
            <a:r>
              <a:rPr lang="en-US" dirty="0"/>
              <a:t>__', '__</a:t>
            </a:r>
            <a:r>
              <a:rPr lang="en-US" dirty="0" err="1"/>
              <a:t>gt</a:t>
            </a:r>
            <a:r>
              <a:rPr lang="en-US" dirty="0"/>
              <a:t>__', '__hash__', </a:t>
            </a:r>
            <a:r>
              <a:rPr lang="en-US" dirty="0">
                <a:solidFill>
                  <a:srgbClr val="FF0000"/>
                </a:solidFill>
              </a:rPr>
              <a:t>'__</a:t>
            </a:r>
            <a:r>
              <a:rPr lang="en-US" dirty="0" err="1">
                <a:solidFill>
                  <a:srgbClr val="FF0000"/>
                </a:solidFill>
              </a:rPr>
              <a:t>init</a:t>
            </a:r>
            <a:r>
              <a:rPr lang="en-US" dirty="0">
                <a:solidFill>
                  <a:srgbClr val="FF0000"/>
                </a:solidFill>
              </a:rPr>
              <a:t>__', </a:t>
            </a:r>
            <a:r>
              <a:rPr lang="en-US" dirty="0"/>
              <a:t>'__</a:t>
            </a:r>
            <a:r>
              <a:rPr lang="en-US" dirty="0" err="1"/>
              <a:t>init_subclass</a:t>
            </a:r>
            <a:r>
              <a:rPr lang="en-US" dirty="0"/>
              <a:t>__', '__le__', '__</a:t>
            </a:r>
            <a:r>
              <a:rPr lang="en-US" dirty="0" err="1"/>
              <a:t>lt</a:t>
            </a:r>
            <a:r>
              <a:rPr lang="en-US" dirty="0"/>
              <a:t>__', '__module__', '__ne__', '__new__', '__reduce__', '__</a:t>
            </a:r>
            <a:r>
              <a:rPr lang="en-US" dirty="0" err="1"/>
              <a:t>reduce_ex</a:t>
            </a:r>
            <a:r>
              <a:rPr lang="en-US" dirty="0"/>
              <a:t>__', </a:t>
            </a:r>
            <a:r>
              <a:rPr lang="en-US" dirty="0">
                <a:solidFill>
                  <a:srgbClr val="FF0000"/>
                </a:solidFill>
              </a:rPr>
              <a:t>'__</a:t>
            </a:r>
            <a:r>
              <a:rPr lang="en-US" dirty="0" err="1">
                <a:solidFill>
                  <a:srgbClr val="FF0000"/>
                </a:solidFill>
              </a:rPr>
              <a:t>repr</a:t>
            </a:r>
            <a:r>
              <a:rPr lang="en-US" dirty="0">
                <a:solidFill>
                  <a:srgbClr val="FF0000"/>
                </a:solidFill>
              </a:rPr>
              <a:t>__', </a:t>
            </a:r>
            <a:r>
              <a:rPr lang="en-US" dirty="0"/>
              <a:t>'__</a:t>
            </a:r>
            <a:r>
              <a:rPr lang="en-US" dirty="0" err="1"/>
              <a:t>setattr</a:t>
            </a:r>
            <a:r>
              <a:rPr lang="en-US" dirty="0"/>
              <a:t>__', '__</a:t>
            </a:r>
            <a:r>
              <a:rPr lang="en-US" dirty="0" err="1"/>
              <a:t>sizeof</a:t>
            </a:r>
            <a:r>
              <a:rPr lang="en-US" dirty="0"/>
              <a:t>__', </a:t>
            </a:r>
            <a:r>
              <a:rPr lang="en-US" dirty="0">
                <a:solidFill>
                  <a:srgbClr val="FF0000"/>
                </a:solidFill>
              </a:rPr>
              <a:t>'__</a:t>
            </a:r>
            <a:r>
              <a:rPr lang="en-US" dirty="0" err="1">
                <a:solidFill>
                  <a:srgbClr val="FF0000"/>
                </a:solidFill>
              </a:rPr>
              <a:t>str</a:t>
            </a:r>
            <a:r>
              <a:rPr lang="en-US" dirty="0">
                <a:solidFill>
                  <a:srgbClr val="FF0000"/>
                </a:solidFill>
              </a:rPr>
              <a:t>__', </a:t>
            </a:r>
            <a:r>
              <a:rPr lang="en-US" dirty="0"/>
              <a:t>'__</a:t>
            </a:r>
            <a:r>
              <a:rPr lang="en-US" dirty="0" err="1"/>
              <a:t>subclasshook</a:t>
            </a:r>
            <a:r>
              <a:rPr lang="en-US" dirty="0"/>
              <a:t>__', '__</a:t>
            </a:r>
            <a:r>
              <a:rPr lang="en-US" dirty="0" err="1"/>
              <a:t>weakref</a:t>
            </a:r>
            <a:r>
              <a:rPr lang="en-US" dirty="0"/>
              <a:t>__']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3528" y="4804987"/>
            <a:ext cx="9050876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every class you create in Python implicitly derives from object.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You could be more explicit and write: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Test_Class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(object):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but it’s redundant and unnecessary.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5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2D2F4E3-1AD2-4CE1-A0D5-CA074C3F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74943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vars</a:t>
            </a:r>
            <a:r>
              <a:rPr lang="en-US" alt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7909" y="2015888"/>
            <a:ext cx="9493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 </a:t>
            </a:r>
            <a:r>
              <a:rPr lang="en-US" altLang="en-US" sz="28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vars</a:t>
            </a:r>
            <a:r>
              <a:rPr lang="en-US" altLang="en-U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dirty="0"/>
              <a:t>function returns the __</a:t>
            </a:r>
            <a:r>
              <a:rPr lang="en-US" dirty="0" err="1"/>
              <a:t>dic</a:t>
            </a:r>
            <a:r>
              <a:rPr lang="en-US" dirty="0"/>
              <a:t>__ attribute of an object.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dirty="0"/>
              <a:t>The __</a:t>
            </a:r>
            <a:r>
              <a:rPr lang="en-US" dirty="0" err="1"/>
              <a:t>dict</a:t>
            </a:r>
            <a:r>
              <a:rPr lang="en-US" dirty="0"/>
              <a:t>__ attribute is a dictionary containing the object's changeable attributes.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241027"/>
            <a:ext cx="3853543" cy="2104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95" y="4060372"/>
            <a:ext cx="4364492" cy="6306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6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6629764-FDB9-48CA-B13D-97F4C16D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29634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D95C-97D4-432A-BDC6-0FAB6992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411120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563971" cy="4351337"/>
          </a:xfrm>
        </p:spPr>
        <p:txBody>
          <a:bodyPr/>
          <a:lstStyle/>
          <a:p>
            <a:r>
              <a:rPr lang="en-US" sz="2400" dirty="0"/>
              <a:t>Polymorphism defines the ability to take different forms. </a:t>
            </a:r>
          </a:p>
          <a:p>
            <a:r>
              <a:rPr lang="en-US" sz="2400" dirty="0"/>
              <a:t>Polymorphism is taken from the Greek words Poly (many) and morphism (forms). </a:t>
            </a:r>
          </a:p>
          <a:p>
            <a:r>
              <a:rPr lang="en-US" sz="2400" dirty="0"/>
              <a:t>It means that the same </a:t>
            </a:r>
            <a:r>
              <a:rPr lang="en-US" sz="2400" dirty="0">
                <a:hlinkClick r:id="rId2"/>
              </a:rPr>
              <a:t>function</a:t>
            </a:r>
            <a:r>
              <a:rPr lang="en-US" sz="2400" dirty="0"/>
              <a:t> name can be used for different types. This makes programming more intuitive and easier.</a:t>
            </a:r>
          </a:p>
          <a:p>
            <a:r>
              <a:rPr lang="en-US" sz="2400" dirty="0"/>
              <a:t>In Python, we have different ways to define polymorphism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1150CC-C8FD-4441-88DD-E44C2C5E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146212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169818"/>
            <a:ext cx="5725887" cy="606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623" y="4333874"/>
            <a:ext cx="2371725" cy="14668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00009" y="100918"/>
            <a:ext cx="43183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Polymorphism </a:t>
            </a:r>
            <a:br>
              <a:rPr lang="en-US" sz="4000"/>
            </a:br>
            <a:r>
              <a:rPr lang="en-US" sz="4000"/>
              <a:t>with a function: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5659A-C000-4F12-8C1D-7D7863DA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4/12/2022</a:t>
            </a:r>
          </a:p>
        </p:txBody>
      </p:sp>
    </p:spTree>
    <p:extLst>
      <p:ext uri="{BB962C8B-B14F-4D97-AF65-F5344CB8AC3E}">
        <p14:creationId xmlns:p14="http://schemas.microsoft.com/office/powerpoint/2010/main" val="302960563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2870</TotalTime>
  <Words>1720</Words>
  <Application>Microsoft Office PowerPoint</Application>
  <PresentationFormat>Widescreen</PresentationFormat>
  <Paragraphs>257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Baskerville Old Face</vt:lpstr>
      <vt:lpstr>Calibri</vt:lpstr>
      <vt:lpstr>Century Schoolbook</vt:lpstr>
      <vt:lpstr>Droid Sans Mono</vt:lpstr>
      <vt:lpstr>euclid_circular_a</vt:lpstr>
      <vt:lpstr>SFMono-Regular</vt:lpstr>
      <vt:lpstr>source sans pro</vt:lpstr>
      <vt:lpstr>Wingdings 2</vt:lpstr>
      <vt:lpstr>View</vt:lpstr>
      <vt:lpstr>More About  object oriented programming</vt:lpstr>
      <vt:lpstr>built-in functions</vt:lpstr>
      <vt:lpstr>issubclass()</vt:lpstr>
      <vt:lpstr>dir()</vt:lpstr>
      <vt:lpstr>An Overview of Inheritance in Python</vt:lpstr>
      <vt:lpstr>vars()</vt:lpstr>
      <vt:lpstr>Polymorphism</vt:lpstr>
      <vt:lpstr>Polymorphism</vt:lpstr>
      <vt:lpstr>PowerPoint Presentation</vt:lpstr>
      <vt:lpstr>Polymorphism  with a function:</vt:lpstr>
      <vt:lpstr>Method Overloading</vt:lpstr>
      <vt:lpstr>What is Overloading?</vt:lpstr>
      <vt:lpstr>PowerPoint Presentation</vt:lpstr>
      <vt:lpstr>method overloading </vt:lpstr>
      <vt:lpstr>method overloading </vt:lpstr>
      <vt:lpstr>method overloading </vt:lpstr>
      <vt:lpstr>Method Overriding</vt:lpstr>
      <vt:lpstr>Polymorphism with Inheritance</vt:lpstr>
      <vt:lpstr>Method  Overriding</vt:lpstr>
      <vt:lpstr>Method Overriding</vt:lpstr>
      <vt:lpstr>Method Overriding</vt:lpstr>
      <vt:lpstr>Overriding attributes</vt:lpstr>
      <vt:lpstr>Operator Overriding</vt:lpstr>
      <vt:lpstr>Operator Overloading</vt:lpstr>
      <vt:lpstr>Example:  use the + operator with objects of a user-defined class</vt:lpstr>
      <vt:lpstr>Example:  use the + operator with objects of a user-defined class</vt:lpstr>
      <vt:lpstr>Mathematical Operator</vt:lpstr>
      <vt:lpstr>Relational Operator</vt:lpstr>
      <vt:lpstr>Assignment Operator</vt:lpstr>
      <vt:lpstr>Example:  use the += operator with objects of a user-defined class</vt:lpstr>
      <vt:lpstr>PowerPoint Presentation</vt:lpstr>
      <vt:lpstr>PowerPoint Presentation</vt:lpstr>
      <vt:lpstr>CASE Study</vt:lpstr>
      <vt:lpstr>Creating Class Hierarchies</vt:lpstr>
      <vt:lpstr>PowerPoint Presentation</vt:lpstr>
      <vt:lpstr>Employee(BASE) common interface for every employee type</vt:lpstr>
      <vt:lpstr>Salary Employee(derived)</vt:lpstr>
      <vt:lpstr>HourlyEmployee(derived)</vt:lpstr>
      <vt:lpstr>Commission Employee(derived)</vt:lpstr>
      <vt:lpstr>PayrollSystem class</vt:lpstr>
      <vt:lpstr>PowerPoint Presentation</vt:lpstr>
      <vt:lpstr>Abstract Base Classes in Python</vt:lpstr>
      <vt:lpstr>Polymorphism with abstract class</vt:lpstr>
      <vt:lpstr>PowerPoint Presentation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CT1211 programming 2</dc:title>
  <dc:creator>Nouf Almunyif</dc:creator>
  <cp:lastModifiedBy>ashwag abdullah</cp:lastModifiedBy>
  <cp:revision>53</cp:revision>
  <dcterms:created xsi:type="dcterms:W3CDTF">2021-01-18T18:59:43Z</dcterms:created>
  <dcterms:modified xsi:type="dcterms:W3CDTF">2022-04-12T01:46:16Z</dcterms:modified>
</cp:coreProperties>
</file>