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49"/>
  </p:notesMasterIdLst>
  <p:handoutMasterIdLst>
    <p:handoutMasterId r:id="rId50"/>
  </p:handout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11" r:id="rId11"/>
    <p:sldId id="307" r:id="rId12"/>
    <p:sldId id="308" r:id="rId13"/>
    <p:sldId id="309" r:id="rId14"/>
    <p:sldId id="310" r:id="rId15"/>
    <p:sldId id="316" r:id="rId16"/>
    <p:sldId id="317" r:id="rId17"/>
    <p:sldId id="318" r:id="rId18"/>
    <p:sldId id="319" r:id="rId19"/>
    <p:sldId id="348" r:id="rId20"/>
    <p:sldId id="323" r:id="rId21"/>
    <p:sldId id="324" r:id="rId22"/>
    <p:sldId id="325" r:id="rId23"/>
    <p:sldId id="326" r:id="rId24"/>
    <p:sldId id="320" r:id="rId25"/>
    <p:sldId id="321" r:id="rId26"/>
    <p:sldId id="322" r:id="rId27"/>
    <p:sldId id="327" r:id="rId28"/>
    <p:sldId id="328" r:id="rId29"/>
    <p:sldId id="340" r:id="rId30"/>
    <p:sldId id="329" r:id="rId31"/>
    <p:sldId id="330" r:id="rId32"/>
    <p:sldId id="331" r:id="rId33"/>
    <p:sldId id="332" r:id="rId34"/>
    <p:sldId id="333" r:id="rId35"/>
    <p:sldId id="341" r:id="rId36"/>
    <p:sldId id="334" r:id="rId37"/>
    <p:sldId id="335" r:id="rId38"/>
    <p:sldId id="336" r:id="rId39"/>
    <p:sldId id="337" r:id="rId40"/>
    <p:sldId id="338" r:id="rId41"/>
    <p:sldId id="339" r:id="rId42"/>
    <p:sldId id="342" r:id="rId43"/>
    <p:sldId id="343" r:id="rId44"/>
    <p:sldId id="344" r:id="rId45"/>
    <p:sldId id="345" r:id="rId46"/>
    <p:sldId id="347" r:id="rId47"/>
    <p:sldId id="27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3" autoAdjust="0"/>
    <p:restoredTop sz="87327" autoAdjust="0"/>
  </p:normalViewPr>
  <p:slideViewPr>
    <p:cSldViewPr snapToGrid="0">
      <p:cViewPr>
        <p:scale>
          <a:sx n="78" d="100"/>
          <a:sy n="78" d="100"/>
        </p:scale>
        <p:origin x="58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E2B69-8CDA-4637-8CF8-8BA1A13612C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D0961-6C72-4081-BEEF-34D929A3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674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33F8-85D8-4A16-B5C5-5D60D8BEAA3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C4DA3-1AA5-43D5-9074-113790D0A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01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48F59-2157-461D-9B23-649580484069}" type="slidenum">
              <a:rPr lang="en-US" altLang="ar-SA" smtClean="0">
                <a:ea typeface="ヒラギノ角ゴ Pro W3"/>
                <a:cs typeface="ヒラギノ角ゴ Pro W3"/>
              </a:rPr>
              <a:pPr/>
              <a:t>4</a:t>
            </a:fld>
            <a:endParaRPr lang="en-US" altLang="ar-SA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49758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1EC080-C0BA-48B3-9590-28E3EE163AC4}" type="slidenum">
              <a:rPr lang="en-US" altLang="ar-SA" smtClean="0">
                <a:ea typeface="ヒラギノ角ゴ Pro W3"/>
                <a:cs typeface="ヒラギノ角ゴ Pro W3"/>
              </a:rPr>
              <a:pPr/>
              <a:t>38</a:t>
            </a:fld>
            <a:endParaRPr lang="en-US" altLang="ar-SA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48687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217897-AD32-457A-A7C1-9AA1C63F20C6}" type="slidenum">
              <a:rPr lang="en-US" altLang="ar-SA" smtClean="0">
                <a:ea typeface="ヒラギノ角ゴ Pro W3"/>
                <a:cs typeface="ヒラギノ角ゴ Pro W3"/>
              </a:rPr>
              <a:pPr/>
              <a:t>40</a:t>
            </a:fld>
            <a:endParaRPr lang="en-US" altLang="ar-SA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02793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47C4E4-97B2-4836-9CF8-BB35A5F6343F}" type="slidenum">
              <a:rPr lang="en-US" altLang="ar-SA" smtClean="0">
                <a:ea typeface="ヒラギノ角ゴ Pro W3"/>
                <a:cs typeface="ヒラギノ角ゴ Pro W3"/>
              </a:rPr>
              <a:pPr/>
              <a:t>42</a:t>
            </a:fld>
            <a:endParaRPr lang="en-US" altLang="ar-SA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7819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25C0E5-0296-4F82-B173-5D87CE14E1C2}" type="slidenum">
              <a:rPr lang="en-US" altLang="ar-SA" smtClean="0">
                <a:ea typeface="ヒラギノ角ゴ Pro W3"/>
                <a:cs typeface="ヒラギノ角ゴ Pro W3"/>
              </a:rPr>
              <a:pPr/>
              <a:t>43</a:t>
            </a:fld>
            <a:endParaRPr lang="en-US" altLang="ar-SA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69942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16F057-BB18-4F18-9FF4-E430B0B432B8}" type="slidenum">
              <a:rPr lang="en-US" altLang="ar-SA" smtClean="0">
                <a:ea typeface="ヒラギノ角ゴ Pro W3"/>
                <a:cs typeface="ヒラギノ角ゴ Pro W3"/>
              </a:rPr>
              <a:pPr/>
              <a:t>44</a:t>
            </a:fld>
            <a:endParaRPr lang="en-US" altLang="ar-SA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28037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55F43C-2083-4C86-988C-5361FEA7A7E4}" type="slidenum">
              <a:rPr lang="en-US" altLang="ar-SA" smtClean="0">
                <a:ea typeface="ヒラギノ角ゴ Pro W3"/>
                <a:cs typeface="ヒラギノ角ゴ Pro W3"/>
              </a:rPr>
              <a:pPr/>
              <a:t>45</a:t>
            </a:fld>
            <a:endParaRPr lang="en-US" altLang="ar-SA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9156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B4934"/>
                </a:solidFill>
                <a:effectLst/>
                <a:latin typeface="ui-monospace"/>
              </a:rPr>
              <a:t>import</a:t>
            </a:r>
            <a:r>
              <a:rPr lang="en-US" b="0" i="0" dirty="0">
                <a:solidFill>
                  <a:srgbClr val="EBDBB2"/>
                </a:solidFill>
                <a:effectLst/>
                <a:latin typeface="ui-monospace"/>
              </a:rPr>
              <a:t> </a:t>
            </a:r>
            <a:r>
              <a:rPr lang="en-US" b="0" i="0" dirty="0" err="1">
                <a:solidFill>
                  <a:srgbClr val="EBDBB2"/>
                </a:solidFill>
                <a:effectLst/>
                <a:latin typeface="ui-monospace"/>
              </a:rPr>
              <a:t>os.path</a:t>
            </a:r>
            <a:r>
              <a:rPr lang="en-US" b="0" i="0" dirty="0">
                <a:solidFill>
                  <a:srgbClr val="EBDBB2"/>
                </a:solidFill>
                <a:effectLst/>
                <a:latin typeface="ui-monospace"/>
              </a:rPr>
              <a:t> </a:t>
            </a:r>
          </a:p>
          <a:p>
            <a:r>
              <a:rPr lang="en-US" b="0" i="0" dirty="0" err="1">
                <a:solidFill>
                  <a:srgbClr val="EBDBB2"/>
                </a:solidFill>
                <a:effectLst/>
                <a:latin typeface="ui-monospace"/>
              </a:rPr>
              <a:t>file_exists</a:t>
            </a:r>
            <a:r>
              <a:rPr lang="en-US" b="0" i="0" dirty="0">
                <a:solidFill>
                  <a:srgbClr val="EBDBB2"/>
                </a:solidFill>
                <a:effectLst/>
                <a:latin typeface="ui-monospace"/>
              </a:rPr>
              <a:t> = </a:t>
            </a:r>
            <a:r>
              <a:rPr lang="en-US" b="0" i="0" dirty="0" err="1">
                <a:solidFill>
                  <a:srgbClr val="EBDBB2"/>
                </a:solidFill>
                <a:effectLst/>
                <a:latin typeface="ui-monospace"/>
              </a:rPr>
              <a:t>os.path.exists</a:t>
            </a:r>
            <a:r>
              <a:rPr lang="en-US" b="0" i="0" dirty="0">
                <a:solidFill>
                  <a:srgbClr val="EBDBB2"/>
                </a:solidFill>
                <a:effectLst/>
                <a:latin typeface="ui-monospace"/>
              </a:rPr>
              <a:t>(</a:t>
            </a:r>
            <a:r>
              <a:rPr lang="en-US" b="0" i="0" dirty="0">
                <a:solidFill>
                  <a:srgbClr val="B8BB26"/>
                </a:solidFill>
                <a:effectLst/>
                <a:latin typeface="ui-monospace"/>
              </a:rPr>
              <a:t>'readme.txt’</a:t>
            </a:r>
            <a:r>
              <a:rPr lang="en-US" b="0" i="0" dirty="0">
                <a:solidFill>
                  <a:srgbClr val="EBDBB2"/>
                </a:solidFill>
                <a:effectLst/>
                <a:latin typeface="ui-monospace"/>
              </a:rPr>
              <a:t>) </a:t>
            </a:r>
          </a:p>
          <a:p>
            <a:r>
              <a:rPr lang="en-US" b="0" i="0" dirty="0">
                <a:solidFill>
                  <a:srgbClr val="EBDBB2"/>
                </a:solidFill>
                <a:effectLst/>
                <a:latin typeface="ui-monospace"/>
              </a:rPr>
              <a:t>print(</a:t>
            </a:r>
            <a:r>
              <a:rPr lang="en-US" b="0" i="0" dirty="0" err="1">
                <a:solidFill>
                  <a:srgbClr val="EBDBB2"/>
                </a:solidFill>
                <a:effectLst/>
                <a:latin typeface="ui-monospace"/>
              </a:rPr>
              <a:t>file_exists</a:t>
            </a:r>
            <a:r>
              <a:rPr lang="en-US" b="0" i="0" dirty="0">
                <a:solidFill>
                  <a:srgbClr val="EBDBB2"/>
                </a:solidFill>
                <a:effectLst/>
                <a:latin typeface="ui-monospace"/>
              </a:rPr>
              <a:t>)</a:t>
            </a:r>
          </a:p>
          <a:p>
            <a:endParaRPr lang="en-US" b="0" i="0" dirty="0">
              <a:solidFill>
                <a:srgbClr val="EBDBB2"/>
              </a:solidFill>
              <a:effectLst/>
              <a:latin typeface="ui-monospac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273239"/>
                </a:solidFill>
                <a:effectLst/>
                <a:latin typeface="urw-din"/>
              </a:rPr>
              <a:t>seek() method</a:t>
            </a:r>
          </a:p>
          <a:p>
            <a:pPr algn="l" fontAlgn="base"/>
            <a:br>
              <a:rPr lang="en-US" b="0" i="0" dirty="0">
                <a:solidFill>
                  <a:srgbClr val="273239"/>
                </a:solidFill>
                <a:effectLst/>
                <a:latin typeface="urw-din"/>
              </a:rPr>
            </a:br>
            <a:endParaRPr lang="en-US" b="0" i="0" dirty="0">
              <a:solidFill>
                <a:srgbClr val="273239"/>
              </a:solidFill>
              <a:effectLst/>
              <a:latin typeface="urw-din"/>
            </a:endParaRPr>
          </a:p>
          <a:p>
            <a:pPr algn="l" rtl="0" fontAlgn="base"/>
            <a:r>
              <a:rPr lang="en-US" sz="1800" b="0" i="0" dirty="0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# Python program to demonstrate</a:t>
            </a:r>
          </a:p>
          <a:p>
            <a:pPr algn="l" rtl="0" fontAlgn="base"/>
            <a:r>
              <a:rPr lang="en-US" sz="1800" b="0" i="0" dirty="0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# seek() method</a:t>
            </a:r>
          </a:p>
          <a:p>
            <a:pPr algn="l" rtl="0" fontAlgn="base"/>
            <a:r>
              <a:rPr lang="en-US" sz="1800" b="0" i="0" dirty="0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algn="l" rtl="0" fontAlgn="base"/>
            <a:r>
              <a:rPr lang="en-US" sz="1800" b="0" i="0" dirty="0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algn="l" rtl="0" fontAlgn="base"/>
            <a:r>
              <a:rPr lang="en-US" sz="1800" b="0" i="0" dirty="0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# Opening "GfG.txt" text file</a:t>
            </a:r>
          </a:p>
          <a:p>
            <a:pPr algn="l" rtl="0" fontAlgn="base"/>
            <a:r>
              <a:rPr lang="en-US" sz="1800" b="0" i="0" dirty="0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f = open("GfG.txt", "r")</a:t>
            </a:r>
          </a:p>
          <a:p>
            <a:pPr algn="l" rtl="0" fontAlgn="base"/>
            <a:r>
              <a:rPr lang="en-US" sz="1800" b="0" i="0" dirty="0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algn="l" rtl="0" fontAlgn="base"/>
            <a:r>
              <a:rPr lang="en-US" sz="1800" b="0" i="0" dirty="0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# Second parameter is by default 0</a:t>
            </a:r>
          </a:p>
          <a:p>
            <a:pPr algn="l" rtl="0" fontAlgn="base"/>
            <a:r>
              <a:rPr lang="en-US" sz="1800" b="0" i="0" dirty="0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# sets Reference point to twentieth</a:t>
            </a:r>
          </a:p>
          <a:p>
            <a:pPr algn="l" rtl="0" fontAlgn="base"/>
            <a:r>
              <a:rPr lang="en-US" sz="1800" b="0" i="0" dirty="0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# index position from the beginning</a:t>
            </a:r>
          </a:p>
          <a:p>
            <a:pPr algn="l" rtl="0" fontAlgn="base"/>
            <a:r>
              <a:rPr lang="en-US" sz="1800" b="0" i="0" dirty="0" err="1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f.seek</a:t>
            </a:r>
            <a:r>
              <a:rPr lang="en-US" sz="1800" b="0" i="0" dirty="0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(20)</a:t>
            </a:r>
          </a:p>
          <a:p>
            <a:pPr algn="l" rtl="0" fontAlgn="base"/>
            <a:r>
              <a:rPr lang="en-US" sz="1800" b="0" i="0" dirty="0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algn="l" rtl="0" fontAlgn="base"/>
            <a:r>
              <a:rPr lang="en-US" sz="1800" b="0" i="0" dirty="0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# prints current position</a:t>
            </a:r>
          </a:p>
          <a:p>
            <a:pPr algn="l" rtl="0" fontAlgn="base"/>
            <a:r>
              <a:rPr lang="en-US" sz="1800" b="0" i="0" dirty="0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print(</a:t>
            </a:r>
            <a:r>
              <a:rPr lang="en-US" sz="1800" b="0" i="0" dirty="0" err="1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f.tell</a:t>
            </a:r>
            <a:r>
              <a:rPr lang="en-US" sz="1800" b="0" i="0" dirty="0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pPr algn="l" rtl="0" fontAlgn="base"/>
            <a:r>
              <a:rPr lang="en-US" sz="1800" b="0" i="0" dirty="0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algn="l" rtl="0" fontAlgn="base"/>
            <a:r>
              <a:rPr lang="en-US" sz="1800" b="0" i="0" dirty="0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print(</a:t>
            </a:r>
            <a:r>
              <a:rPr lang="en-US" sz="1800" b="0" i="0" dirty="0" err="1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f.readline</a:t>
            </a:r>
            <a:r>
              <a:rPr lang="en-US" sz="1800" b="0" i="0" dirty="0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pPr algn="l" rtl="0" fontAlgn="base"/>
            <a:r>
              <a:rPr lang="en-US" sz="1800" b="0" i="0" dirty="0" err="1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f.close</a:t>
            </a:r>
            <a:r>
              <a:rPr lang="en-US" sz="1800" b="0" i="0" dirty="0"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C4DA3-1AA5-43D5-9074-113790D0A27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9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6835FE-8F81-46AA-A8DD-DD103B338CE8}" type="slidenum">
              <a:rPr lang="en-US" altLang="ar-SA" smtClean="0">
                <a:ea typeface="ヒラギノ角ゴ Pro W3"/>
                <a:cs typeface="ヒラギノ角ゴ Pro W3"/>
              </a:rPr>
              <a:pPr/>
              <a:t>5</a:t>
            </a:fld>
            <a:endParaRPr lang="en-US" altLang="ar-SA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4767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C3C89B-7F0E-47C9-86D6-A27643E1462C}" type="slidenum">
              <a:rPr lang="en-US" altLang="ar-SA" smtClean="0">
                <a:ea typeface="ヒラギノ角ゴ Pro W3"/>
                <a:cs typeface="ヒラギノ角ゴ Pro W3"/>
              </a:rPr>
              <a:pPr/>
              <a:t>12</a:t>
            </a:fld>
            <a:endParaRPr lang="en-US" altLang="ar-SA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3103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70C0FE-8DA5-486B-BD6A-C2EACADD169C}" type="slidenum">
              <a:rPr lang="en-US" altLang="ar-SA" smtClean="0">
                <a:ea typeface="ヒラギノ角ゴ Pro W3"/>
                <a:cs typeface="ヒラギノ角ゴ Pro W3"/>
              </a:rPr>
              <a:pPr/>
              <a:t>14</a:t>
            </a:fld>
            <a:endParaRPr lang="en-US" altLang="ar-SA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83733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71B479-3F87-4088-92ED-DFA31056F820}" type="slidenum">
              <a:rPr lang="en-US" altLang="ar-SA" smtClean="0">
                <a:ea typeface="ヒラギノ角ゴ Pro W3"/>
                <a:cs typeface="ヒラギノ角ゴ Pro W3"/>
              </a:rPr>
              <a:pPr/>
              <a:t>17</a:t>
            </a:fld>
            <a:endParaRPr lang="en-US" altLang="ar-SA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56948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4E7433-26E0-4A2F-B5BE-DC9A293D1B1C}" type="slidenum">
              <a:rPr lang="en-US" altLang="ar-SA" smtClean="0">
                <a:ea typeface="ヒラギノ角ゴ Pro W3"/>
                <a:cs typeface="ヒラギノ角ゴ Pro W3"/>
              </a:rPr>
              <a:pPr/>
              <a:t>18</a:t>
            </a:fld>
            <a:endParaRPr lang="en-US" altLang="ar-SA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07932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F88808-873A-451F-BEBE-7DE16E04D603}" type="slidenum">
              <a:rPr lang="en-US" altLang="ar-SA" smtClean="0">
                <a:ea typeface="ヒラギノ角ゴ Pro W3"/>
                <a:cs typeface="ヒラギノ角ゴ Pro W3"/>
              </a:rPr>
              <a:pPr/>
              <a:t>22</a:t>
            </a:fld>
            <a:endParaRPr lang="en-US" altLang="ar-SA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52121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3D921E-FDC7-406A-B21A-EBAAB2A224BB}" type="slidenum">
              <a:rPr lang="en-US" altLang="ar-SA" smtClean="0">
                <a:ea typeface="ヒラギノ角ゴ Pro W3"/>
                <a:cs typeface="ヒラギノ角ゴ Pro W3"/>
              </a:rPr>
              <a:pPr/>
              <a:t>23</a:t>
            </a:fld>
            <a:endParaRPr lang="en-US" altLang="ar-SA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227375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A4FBBF-F38E-4DFD-98AD-E224ACB8CAC9}" type="slidenum">
              <a:rPr lang="en-US" altLang="ar-SA" smtClean="0">
                <a:ea typeface="ヒラギノ角ゴ Pro W3"/>
                <a:cs typeface="ヒラギノ角ゴ Pro W3"/>
              </a:rPr>
              <a:pPr/>
              <a:t>25</a:t>
            </a:fld>
            <a:endParaRPr lang="en-US" altLang="ar-SA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4601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3/1/2022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Edited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6547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6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4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0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715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1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7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4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1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3/1/2022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Edited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4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file_open.a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C42D-BA42-4B0C-B795-76DA82525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5756" y="1701807"/>
            <a:ext cx="4727385" cy="2889114"/>
          </a:xfrm>
        </p:spPr>
        <p:txBody>
          <a:bodyPr anchor="b">
            <a:normAutofit/>
          </a:bodyPr>
          <a:lstStyle/>
          <a:p>
            <a:r>
              <a:rPr lang="en-US" altLang="en-US" sz="5400" dirty="0"/>
              <a:t>Python Files</a:t>
            </a:r>
            <a:endParaRPr lang="en-US" sz="5400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609168E-9726-4B5A-B93B-E2CD920D9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 r="19888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D5A55-4F3D-4806-BB60-434C372D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1070818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852442" cy="4041648"/>
          </a:xfrm>
        </p:spPr>
        <p:txBody>
          <a:bodyPr/>
          <a:lstStyle/>
          <a:p>
            <a:r>
              <a:rPr lang="en-US" altLang="en-US" dirty="0"/>
              <a:t>Opening a 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10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5F544D-3AFB-420D-80DE-FEB79306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91448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Opening a File</a:t>
            </a:r>
            <a:endParaRPr lang="he-IL" altLang="en-US" dirty="0"/>
          </a:p>
        </p:txBody>
      </p:sp>
      <p:sp>
        <p:nvSpPr>
          <p:cNvPr id="1536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261872" y="1828800"/>
            <a:ext cx="9814342" cy="4351337"/>
          </a:xfrm>
        </p:spPr>
        <p:txBody>
          <a:bodyPr>
            <a:no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altLang="en-US" sz="2400" u="sng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altLang="en-US" sz="2400" u="sng" dirty="0">
                <a:solidFill>
                  <a:schemeClr val="accent1">
                    <a:lumMod val="50000"/>
                  </a:schemeClr>
                </a:solidFill>
                <a:cs typeface="Courier New" panose="02070309020205020404" pitchFamily="49" charset="0"/>
              </a:rPr>
              <a:t> function</a:t>
            </a:r>
            <a:r>
              <a:rPr lang="en-US" altLang="en-US" sz="2400" dirty="0">
                <a:cs typeface="Courier New" panose="02070309020205020404" pitchFamily="49" charset="0"/>
              </a:rPr>
              <a:t>: used to open a file</a:t>
            </a:r>
          </a:p>
          <a:p>
            <a:pPr lvl="1" eaLnBrk="1" hangingPunct="1">
              <a:defRPr/>
            </a:pPr>
            <a:r>
              <a:rPr lang="en-US" altLang="en-US" sz="2000" dirty="0">
                <a:cs typeface="Courier New" panose="02070309020205020404" pitchFamily="49" charset="0"/>
              </a:rPr>
              <a:t>Creates a file object and associates it with a file on the disk</a:t>
            </a:r>
          </a:p>
          <a:p>
            <a:pPr lvl="1" eaLnBrk="1" hangingPunct="1">
              <a:defRPr/>
            </a:pPr>
            <a:r>
              <a:rPr lang="en-US" altLang="en-US" sz="2000" dirty="0">
                <a:cs typeface="Courier New" panose="02070309020205020404" pitchFamily="49" charset="0"/>
              </a:rPr>
              <a:t>General format: </a:t>
            </a:r>
          </a:p>
          <a:p>
            <a:pPr lvl="1" eaLnBrk="1" hangingPunct="1">
              <a:defRPr/>
            </a:pPr>
            <a:r>
              <a:rPr lang="en-US" altLang="en-US" sz="2000" dirty="0">
                <a:cs typeface="Courier New" panose="02070309020205020404" pitchFamily="49" charset="0"/>
              </a:rPr>
              <a:t>	</a:t>
            </a:r>
            <a:r>
              <a:rPr lang="en-US" altLang="en-US" sz="3200" i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file_object</a:t>
            </a:r>
            <a:r>
              <a:rPr lang="en-US" altLang="en-US" sz="32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3200" i="1" dirty="0">
                <a:latin typeface="Courier New" panose="02070309020205020404" pitchFamily="49" charset="0"/>
                <a:cs typeface="Courier New" panose="02070309020205020404" pitchFamily="49" charset="0"/>
              </a:rPr>
              <a:t>filename, mode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4">
              <a:spcBef>
                <a:spcPts val="1800"/>
              </a:spcBef>
              <a:defRPr/>
            </a:pP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file_object</a:t>
            </a:r>
            <a:r>
              <a:rPr lang="en-US" altLang="ar-S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name of the variable that will reference the file object</a:t>
            </a:r>
          </a:p>
          <a:p>
            <a:pPr marL="0" lvl="4">
              <a:spcBef>
                <a:spcPts val="600"/>
              </a:spcBef>
              <a:defRPr/>
            </a:pPr>
            <a:r>
              <a:rPr lang="en-US" altLang="ar-SA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filename</a:t>
            </a:r>
            <a:r>
              <a:rPr lang="en-US" altLang="ar-S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string specifying the name of the file</a:t>
            </a:r>
          </a:p>
          <a:p>
            <a:pPr marL="0" lvl="4">
              <a:spcBef>
                <a:spcPts val="600"/>
              </a:spcBef>
              <a:defRPr/>
            </a:pPr>
            <a:r>
              <a:rPr lang="en-US" altLang="ar-SA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en-US" altLang="ar-S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string specifying the mode (reading, writing, etc.)</a:t>
            </a:r>
          </a:p>
          <a:p>
            <a:pPr lvl="1" eaLnBrk="1" hangingPunct="1">
              <a:defRPr/>
            </a:pP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1685F-170B-4B12-821B-27767EC0F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3079861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300" y="66675"/>
            <a:ext cx="8750300" cy="1143000"/>
          </a:xfrm>
        </p:spPr>
        <p:txBody>
          <a:bodyPr/>
          <a:lstStyle/>
          <a:p>
            <a:pPr>
              <a:tabLst>
                <a:tab pos="627063" algn="l"/>
              </a:tabLst>
            </a:pPr>
            <a:r>
              <a:rPr lang="en-US" altLang="en-US" sz="2800"/>
              <a:t>Opening a File</a:t>
            </a:r>
            <a:endParaRPr lang="en-US" altLang="ar-SA" sz="30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94443" y="5019673"/>
            <a:ext cx="8382000" cy="101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4" indent="-457200" algn="ctr">
              <a:spcBef>
                <a:spcPts val="600"/>
              </a:spcBef>
              <a:buClr>
                <a:srgbClr val="EB9F27"/>
              </a:buClr>
              <a:defRPr/>
            </a:pPr>
            <a:r>
              <a:rPr lang="en-US" sz="2800" b="1" i="1" kern="0" dirty="0" err="1">
                <a:ea typeface="ヒラギノ角ゴ Pro W3" pitchFamily="-48" charset="-128"/>
                <a:cs typeface="Courier New" pitchFamily="49" charset="0"/>
              </a:rPr>
              <a:t>customer_file</a:t>
            </a:r>
            <a:r>
              <a:rPr lang="en-US" sz="2800" b="1" i="1" kern="0" dirty="0">
                <a:ea typeface="ヒラギノ角ゴ Pro W3" pitchFamily="-48" charset="-128"/>
                <a:cs typeface="Courier New" pitchFamily="49" charset="0"/>
              </a:rPr>
              <a:t> = open(‘customers.txt’, ‘r’)</a:t>
            </a:r>
          </a:p>
          <a:p>
            <a:pPr marL="457200" lvl="4" indent="-457200" algn="ctr">
              <a:spcBef>
                <a:spcPts val="600"/>
              </a:spcBef>
              <a:buClr>
                <a:srgbClr val="EB9F27"/>
              </a:buClr>
              <a:defRPr/>
            </a:pPr>
            <a:r>
              <a:rPr lang="en-US" sz="2800" b="1" i="1" kern="0" dirty="0" err="1">
                <a:ea typeface="ヒラギノ角ゴ Pro W3" pitchFamily="-48" charset="-128"/>
                <a:cs typeface="Courier New" pitchFamily="49" charset="0"/>
              </a:rPr>
              <a:t>sales_file</a:t>
            </a:r>
            <a:r>
              <a:rPr lang="en-US" sz="2800" b="1" i="1" kern="0" dirty="0">
                <a:ea typeface="ヒラギノ角ゴ Pro W3" pitchFamily="-48" charset="-128"/>
                <a:cs typeface="Courier New" pitchFamily="49" charset="0"/>
              </a:rPr>
              <a:t> = open(‘sales.txt’, ‘w’)</a:t>
            </a:r>
          </a:p>
        </p:txBody>
      </p:sp>
      <p:pic>
        <p:nvPicPr>
          <p:cNvPr id="16390" name="Picture 7" descr="tbl07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11" y="1181099"/>
            <a:ext cx="87153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0"/>
          <a:stretch/>
        </p:blipFill>
        <p:spPr bwMode="auto">
          <a:xfrm>
            <a:off x="969511" y="3993331"/>
            <a:ext cx="7848600" cy="50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8EBAB-A84D-4774-8B05-2236839D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401834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Specifying the Location of a File</a:t>
            </a:r>
            <a:endParaRPr lang="he-IL" altLang="en-US" dirty="0"/>
          </a:p>
        </p:txBody>
      </p:sp>
      <p:sp>
        <p:nvSpPr>
          <p:cNvPr id="1843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261871" y="1828800"/>
            <a:ext cx="9487771" cy="4351337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r>
              <a:rPr lang="en-US" altLang="en-US" sz="2400" dirty="0">
                <a:cs typeface="Courier New" panose="02070309020205020404" pitchFamily="49" charset="0"/>
              </a:rPr>
              <a:t>If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altLang="en-US" sz="2400" dirty="0">
                <a:cs typeface="Courier New" panose="02070309020205020404" pitchFamily="49" charset="0"/>
              </a:rPr>
              <a:t> function receives a filename that does not contain a path, assumes that file is in same directory as program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cs typeface="Courier New" panose="02070309020205020404" pitchFamily="49" charset="0"/>
              </a:rPr>
              <a:t>If program is running and file is created, it is created in the same directory as the program</a:t>
            </a:r>
          </a:p>
          <a:p>
            <a:pPr lvl="1" indent="0">
              <a:buNone/>
            </a:pPr>
            <a:r>
              <a:rPr lang="en-US" altLang="en-US" sz="2400" dirty="0">
                <a:cs typeface="Courier New" panose="02070309020205020404" pitchFamily="49" charset="0"/>
              </a:rPr>
              <a:t>Can specify alternative path and file name in the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altLang="en-US" sz="2400" dirty="0">
                <a:cs typeface="Courier New" panose="02070309020205020404" pitchFamily="49" charset="0"/>
              </a:rPr>
              <a:t> function argument</a:t>
            </a:r>
          </a:p>
          <a:p>
            <a:pPr lvl="2" eaLnBrk="1" hangingPunct="1">
              <a:buFontTx/>
              <a:buChar char="•"/>
            </a:pPr>
            <a:r>
              <a:rPr lang="en-US" altLang="en-US" sz="2400" dirty="0">
                <a:cs typeface="Courier New" panose="02070309020205020404" pitchFamily="49" charset="0"/>
              </a:rPr>
              <a:t>Prefix the path string literal with the letter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3574A-32F2-44D0-8D27-21CD8FDD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2917004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300" y="66675"/>
            <a:ext cx="8750300" cy="1143000"/>
          </a:xfrm>
        </p:spPr>
        <p:txBody>
          <a:bodyPr/>
          <a:lstStyle/>
          <a:p>
            <a:pPr>
              <a:tabLst>
                <a:tab pos="627063" algn="l"/>
              </a:tabLst>
            </a:pPr>
            <a:r>
              <a:rPr lang="en-US" altLang="en-US" sz="3200"/>
              <a:t>Specifying the Location of a File</a:t>
            </a:r>
            <a:endParaRPr lang="en-US" altLang="ar-SA" sz="300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981200" y="1447801"/>
            <a:ext cx="8153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b="0">
                <a:solidFill>
                  <a:srgbClr val="000000"/>
                </a:solidFill>
                <a:ea typeface="ヒラギノ角ゴ Pro W3"/>
                <a:cs typeface="ヒラギノ角ゴ Pro W3"/>
              </a:rPr>
              <a:t>If the program is running and it executes the following statement, the file test.txt is created in the same folder: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ar-SA" sz="2400">
              <a:solidFill>
                <a:srgbClr val="000000"/>
              </a:solidFill>
              <a:ea typeface="ヒラギノ角ゴ Pro W3"/>
              <a:cs typeface="ヒラギノ角ゴ Pro W3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solidFill>
                  <a:srgbClr val="000000"/>
                </a:solidFill>
                <a:ea typeface="ヒラギノ角ゴ Pro W3"/>
                <a:cs typeface="ヒラギノ角ゴ Pro W3"/>
              </a:rPr>
              <a:t>test_file = open('test.txt', 'w’)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ar-SA" sz="2400">
              <a:solidFill>
                <a:srgbClr val="000000"/>
              </a:solidFill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ar-SA" sz="2400" b="0">
                <a:solidFill>
                  <a:srgbClr val="000000"/>
                </a:solidFill>
                <a:ea typeface="ヒラギノ角ゴ Pro W3"/>
                <a:cs typeface="ヒラギノ角ゴ Pro W3"/>
              </a:rPr>
              <a:t>If you want to open a file in a different location, you can specify a path as well as a filename in the argument that you pass to the open function. If you specify a path in a string literal (particularly on a Windows computer), be sure to prefix the string with the letter 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ar-SA" sz="2400">
              <a:solidFill>
                <a:srgbClr val="000000"/>
              </a:solidFill>
              <a:ea typeface="ヒラギノ角ゴ Pro W3"/>
              <a:cs typeface="ヒラギノ角ゴ Pro W3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solidFill>
                  <a:srgbClr val="000000"/>
                </a:solidFill>
                <a:ea typeface="ヒラギノ角ゴ Pro W3"/>
                <a:cs typeface="ヒラギノ角ゴ Pro W3"/>
              </a:rPr>
              <a:t>test_file = open(r'C:\Users\Blake\temp\test.txt', 'w')</a:t>
            </a:r>
            <a:endParaRPr lang="en-US" altLang="ar-SA" sz="2400" b="0">
              <a:ea typeface="ヒラギノ角ゴ Pro W3"/>
              <a:cs typeface="ヒラギノ角ゴ Pro W3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700E5-C32B-4576-9E27-E8115AA1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375128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852442" cy="4041648"/>
          </a:xfrm>
        </p:spPr>
        <p:txBody>
          <a:bodyPr/>
          <a:lstStyle/>
          <a:p>
            <a:r>
              <a:rPr lang="en-US" altLang="en-US" dirty="0"/>
              <a:t>Reading From a 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15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5BE330-9D8A-4AB6-B9EE-E4B3D68B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310138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Reading Data From a File</a:t>
            </a:r>
          </a:p>
        </p:txBody>
      </p:sp>
      <p:sp>
        <p:nvSpPr>
          <p:cNvPr id="2662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87185" y="1823357"/>
            <a:ext cx="9290957" cy="4800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en-US" altLang="en-US" sz="2800" u="sng" dirty="0"/>
              <a:t>Method</a:t>
            </a:r>
            <a:r>
              <a:rPr lang="en-US" altLang="en-US" sz="2800" dirty="0"/>
              <a:t>: a function that belongs to an object </a:t>
            </a:r>
          </a:p>
          <a:p>
            <a:pPr lvl="1"/>
            <a:r>
              <a:rPr lang="en-US" altLang="en-US" sz="2400" dirty="0"/>
              <a:t>Performs operations using that object</a:t>
            </a:r>
          </a:p>
          <a:p>
            <a:pPr>
              <a:buFontTx/>
              <a:buChar char="•"/>
            </a:pPr>
            <a:r>
              <a:rPr lang="en-US" altLang="en-US" sz="2800" u="sng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altLang="en-US" sz="2800" u="sng" dirty="0"/>
              <a:t> method</a:t>
            </a:r>
            <a:r>
              <a:rPr lang="en-US" altLang="en-US" sz="2800" dirty="0"/>
              <a:t>: file object method that  reads entire file contents into memory</a:t>
            </a:r>
          </a:p>
          <a:p>
            <a:pPr lvl="1"/>
            <a:r>
              <a:rPr lang="en-US" altLang="en-US" sz="2400" dirty="0"/>
              <a:t>Only works if file has been opened for reading</a:t>
            </a:r>
          </a:p>
          <a:p>
            <a:pPr lvl="1"/>
            <a:r>
              <a:rPr lang="en-US" altLang="en-US" sz="2400" dirty="0"/>
              <a:t>Contents returned as a string</a:t>
            </a:r>
          </a:p>
          <a:p>
            <a:pPr>
              <a:buFontTx/>
              <a:buChar char="•"/>
            </a:pPr>
            <a:r>
              <a:rPr lang="en-US" altLang="en-US" sz="2800" u="sng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readline</a:t>
            </a:r>
            <a:r>
              <a:rPr lang="en-US" altLang="en-US" sz="2800" u="sng" dirty="0"/>
              <a:t> method</a:t>
            </a:r>
            <a:r>
              <a:rPr lang="en-US" altLang="en-US" sz="2800" dirty="0"/>
              <a:t>: file object method that reads a line from the file</a:t>
            </a:r>
          </a:p>
          <a:p>
            <a:pPr lvl="1"/>
            <a:r>
              <a:rPr lang="en-US" altLang="en-US" sz="2400" dirty="0"/>
              <a:t>Line returned as a string, including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'\n'</a:t>
            </a:r>
          </a:p>
          <a:p>
            <a:pPr>
              <a:buFontTx/>
              <a:buChar char="•"/>
            </a:pPr>
            <a:r>
              <a:rPr lang="en-US" altLang="en-US" sz="2800" u="sng" dirty="0">
                <a:solidFill>
                  <a:srgbClr val="FF0000"/>
                </a:solidFill>
              </a:rPr>
              <a:t>Read position</a:t>
            </a:r>
            <a:r>
              <a:rPr lang="en-US" altLang="en-US" sz="2800" dirty="0"/>
              <a:t>: marks the location of the next item to be read from a file</a:t>
            </a:r>
            <a:endParaRPr lang="he-IL" altLang="en-US" sz="2800" dirty="0"/>
          </a:p>
          <a:p>
            <a:pPr>
              <a:buFontTx/>
              <a:buChar char="•"/>
            </a:pP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05BDB-E625-4662-AD03-ADD02F74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4193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8705" y="-342900"/>
            <a:ext cx="8750300" cy="1143000"/>
          </a:xfrm>
        </p:spPr>
        <p:txBody>
          <a:bodyPr/>
          <a:lstStyle/>
          <a:p>
            <a:pPr>
              <a:tabLst>
                <a:tab pos="627063" algn="l"/>
              </a:tabLst>
            </a:pPr>
            <a:r>
              <a:rPr lang="en-US" altLang="ar-SA" dirty="0"/>
              <a:t>Reading Data from a File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00600" y="762000"/>
            <a:ext cx="293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4">
              <a:spcBef>
                <a:spcPts val="1800"/>
              </a:spcBef>
              <a:buClr>
                <a:srgbClr val="EB9F27"/>
              </a:buClr>
              <a:defRPr/>
            </a:pPr>
            <a:r>
              <a:rPr lang="en-US" sz="2800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ヒラギノ角ゴ Pro W3" pitchFamily="-48" charset="-128"/>
                <a:cs typeface="Courier New" pitchFamily="49" charset="0"/>
              </a:rPr>
              <a:t>read method</a:t>
            </a:r>
            <a:endParaRPr lang="en-US" sz="2800" u="sng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ヒラギノ角ゴ Pro W3" pitchFamily="-48" charset="-128"/>
            </a:endParaRPr>
          </a:p>
        </p:txBody>
      </p:sp>
      <p:pic>
        <p:nvPicPr>
          <p:cNvPr id="2765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1295400"/>
            <a:ext cx="7248979" cy="403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959883"/>
            <a:ext cx="33766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587" y="5332158"/>
            <a:ext cx="33194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5"/>
          <p:cNvSpPr txBox="1">
            <a:spLocks noChangeArrowheads="1"/>
          </p:cNvSpPr>
          <p:nvPr/>
        </p:nvSpPr>
        <p:spPr bwMode="auto">
          <a:xfrm>
            <a:off x="9182100" y="4784272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</a:rPr>
              <a:t>output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1C8CA-7D79-488B-BB20-0823CA85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452594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919640" y="-342900"/>
            <a:ext cx="8750300" cy="1143000"/>
          </a:xfrm>
        </p:spPr>
        <p:txBody>
          <a:bodyPr>
            <a:normAutofit/>
          </a:bodyPr>
          <a:lstStyle/>
          <a:p>
            <a:pPr>
              <a:tabLst>
                <a:tab pos="627063" algn="l"/>
              </a:tabLst>
            </a:pPr>
            <a:r>
              <a:rPr lang="en-US" altLang="ar-SA" dirty="0"/>
              <a:t>Reading Data from a File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24364" y="830263"/>
            <a:ext cx="31956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4">
              <a:spcBef>
                <a:spcPts val="1800"/>
              </a:spcBef>
              <a:buClr>
                <a:srgbClr val="EB9F27"/>
              </a:buClr>
              <a:defRPr/>
            </a:pPr>
            <a:r>
              <a:rPr lang="en-US" sz="2600" kern="0" dirty="0" err="1">
                <a:solidFill>
                  <a:srgbClr val="FF0000"/>
                </a:solidFill>
                <a:latin typeface="Courier New" pitchFamily="49" charset="0"/>
                <a:ea typeface="ヒラギノ角ゴ Pro W3" pitchFamily="-48" charset="-128"/>
                <a:cs typeface="Courier New" pitchFamily="49" charset="0"/>
              </a:rPr>
              <a:t>readline</a:t>
            </a:r>
            <a:r>
              <a:rPr lang="en-US" sz="2600" kern="0" dirty="0">
                <a:solidFill>
                  <a:srgbClr val="FF0000"/>
                </a:solidFill>
                <a:latin typeface="Courier New" pitchFamily="49" charset="0"/>
                <a:ea typeface="ヒラギノ角ゴ Pro W3" pitchFamily="-48" charset="-128"/>
                <a:cs typeface="Courier New" pitchFamily="49" charset="0"/>
              </a:rPr>
              <a:t> method</a:t>
            </a:r>
          </a:p>
        </p:txBody>
      </p:sp>
      <p:pic>
        <p:nvPicPr>
          <p:cNvPr id="2970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" y="1224643"/>
            <a:ext cx="6961416" cy="48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70" y="2095892"/>
            <a:ext cx="3295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83164"/>
            <a:ext cx="290988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0"/>
          <p:cNvSpPr txBox="1">
            <a:spLocks noChangeArrowheads="1"/>
          </p:cNvSpPr>
          <p:nvPr/>
        </p:nvSpPr>
        <p:spPr bwMode="auto">
          <a:xfrm>
            <a:off x="8389938" y="4503738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</a:rPr>
              <a:t>output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BA20F-2FB0-4657-9504-B208575CE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3407363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/>
              <a:t>Reading Data from a 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19</a:t>
            </a:fld>
            <a:endParaRPr lang="en-US"/>
          </a:p>
        </p:txBody>
      </p:sp>
      <p:pic>
        <p:nvPicPr>
          <p:cNvPr id="6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9329" y="1763486"/>
            <a:ext cx="9557657" cy="3679371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83EF6-4017-4016-86D6-FAC5115CB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165736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852442" cy="4041648"/>
          </a:xfrm>
        </p:spPr>
        <p:txBody>
          <a:bodyPr/>
          <a:lstStyle/>
          <a:p>
            <a:r>
              <a:rPr lang="en-US" altLang="ar-SA" dirty="0"/>
              <a:t>Introduction to File Input and Output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2DFDF5-ED20-4976-9F8C-AD250C01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2788055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852442" cy="4041648"/>
          </a:xfrm>
        </p:spPr>
        <p:txBody>
          <a:bodyPr/>
          <a:lstStyle/>
          <a:p>
            <a:r>
              <a:rPr lang="en-US" altLang="en-US" dirty="0"/>
              <a:t>Writing to a 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20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6113B-DE39-40A4-B365-2D9DF8069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113133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Writing Data to a File</a:t>
            </a:r>
          </a:p>
        </p:txBody>
      </p:sp>
      <p:sp>
        <p:nvSpPr>
          <p:cNvPr id="2150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261872" y="1828800"/>
            <a:ext cx="9585742" cy="4351337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800" dirty="0"/>
              <a:t>File object’s </a:t>
            </a:r>
            <a:r>
              <a:rPr lang="en-US" alt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altLang="en-US" sz="2800" dirty="0"/>
              <a:t> method used to write data to the file</a:t>
            </a:r>
          </a:p>
          <a:p>
            <a:pPr lvl="1"/>
            <a:r>
              <a:rPr lang="en-US" altLang="en-US" sz="2400" dirty="0"/>
              <a:t>Format: </a:t>
            </a:r>
            <a:r>
              <a:rPr lang="en-US" alt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file_variable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buFontTx/>
              <a:buChar char="•"/>
            </a:pPr>
            <a:r>
              <a:rPr lang="en-US" altLang="en-US" sz="2800" dirty="0">
                <a:cs typeface="Courier New" panose="02070309020205020404" pitchFamily="49" charset="0"/>
              </a:rPr>
              <a:t>File should be closed using file object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altLang="en-US" sz="2800" dirty="0">
                <a:cs typeface="Courier New" panose="02070309020205020404" pitchFamily="49" charset="0"/>
              </a:rPr>
              <a:t> method</a:t>
            </a:r>
          </a:p>
          <a:p>
            <a:pPr lvl="1"/>
            <a:r>
              <a:rPr lang="en-US" altLang="en-US" sz="2400" dirty="0"/>
              <a:t>Format: </a:t>
            </a:r>
            <a:r>
              <a:rPr lang="en-US" alt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file_variable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1D6D7-9131-4FCA-86DD-48C654B79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2365687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300" y="66675"/>
            <a:ext cx="8750300" cy="114300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800"/>
              </a:spcBef>
              <a:buClr>
                <a:srgbClr val="EB9F27"/>
              </a:buClr>
            </a:pPr>
            <a:r>
              <a:rPr lang="en-US" altLang="ar-SA" dirty="0"/>
              <a:t>Writing Data to a File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3014" y="1295400"/>
            <a:ext cx="934538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938" lvl="3" indent="-7938">
              <a:spcBef>
                <a:spcPts val="1800"/>
              </a:spcBef>
              <a:buClr>
                <a:srgbClr val="EB9F27"/>
              </a:buClr>
              <a:defRPr/>
            </a:pPr>
            <a:r>
              <a:rPr lang="en-US" sz="2800" spc="10" dirty="0"/>
              <a:t>assume that </a:t>
            </a:r>
            <a:r>
              <a:rPr lang="en-US" sz="2800" spc="10" dirty="0" err="1"/>
              <a:t>customer_file</a:t>
            </a:r>
            <a:r>
              <a:rPr lang="en-US" sz="2800" spc="10" dirty="0"/>
              <a:t> references a file object, and the file was opened for writing with the 'w' mode. Here is an example of how we would write the string ‘Charles Pace’ to the file:</a:t>
            </a:r>
          </a:p>
          <a:p>
            <a:pPr marL="925513" lvl="4" indent="-457200" algn="ctr">
              <a:spcBef>
                <a:spcPts val="1800"/>
              </a:spcBef>
              <a:buClr>
                <a:srgbClr val="EB9F27"/>
              </a:buClr>
              <a:defRPr/>
            </a:pPr>
            <a:r>
              <a:rPr lang="en-US" sz="2800" spc="10" dirty="0" err="1"/>
              <a:t>customer_file.write</a:t>
            </a:r>
            <a:r>
              <a:rPr lang="en-US" sz="2800" spc="10" dirty="0"/>
              <a:t>('Charles Pace')</a:t>
            </a:r>
          </a:p>
          <a:p>
            <a:pPr marL="468313" lvl="3" indent="-457200">
              <a:spcBef>
                <a:spcPts val="1800"/>
              </a:spcBef>
              <a:buClr>
                <a:srgbClr val="EB9F27"/>
              </a:buClr>
              <a:defRPr/>
            </a:pPr>
            <a:r>
              <a:rPr lang="en-US" sz="2800" spc="10" dirty="0"/>
              <a:t>Another example:</a:t>
            </a:r>
          </a:p>
          <a:p>
            <a:pPr marL="925513" lvl="4" indent="-457200" algn="ctr">
              <a:spcBef>
                <a:spcPts val="1800"/>
              </a:spcBef>
              <a:buClr>
                <a:srgbClr val="EB9F27"/>
              </a:buClr>
              <a:defRPr/>
            </a:pPr>
            <a:r>
              <a:rPr lang="en-US" sz="2800" spc="10" dirty="0"/>
              <a:t>name = 'Charles Pace'</a:t>
            </a:r>
          </a:p>
          <a:p>
            <a:pPr marL="925513" lvl="4" indent="-457200" algn="ctr">
              <a:spcBef>
                <a:spcPts val="1800"/>
              </a:spcBef>
              <a:buClr>
                <a:srgbClr val="EB9F27"/>
              </a:buClr>
              <a:defRPr/>
            </a:pPr>
            <a:r>
              <a:rPr lang="en-US" sz="2800" spc="10" dirty="0" err="1"/>
              <a:t>customer_file.write</a:t>
            </a:r>
            <a:r>
              <a:rPr lang="en-US" sz="2800" spc="10" dirty="0"/>
              <a:t>(name)</a:t>
            </a:r>
          </a:p>
          <a:p>
            <a:pPr marL="457200" lvl="4" indent="-457200">
              <a:spcBef>
                <a:spcPts val="1800"/>
              </a:spcBef>
              <a:buClr>
                <a:srgbClr val="EB9F27"/>
              </a:buClr>
              <a:buFont typeface="Arial" pitchFamily="34" charset="0"/>
              <a:buChar char="•"/>
              <a:defRPr/>
            </a:pPr>
            <a:endParaRPr lang="en-US" sz="2800" spc="10" dirty="0"/>
          </a:p>
          <a:p>
            <a:pPr marL="457200" lvl="4" indent="-457200">
              <a:spcBef>
                <a:spcPts val="1800"/>
              </a:spcBef>
              <a:buClr>
                <a:srgbClr val="EB9F27"/>
              </a:buClr>
              <a:buFont typeface="Arial" pitchFamily="34" charset="0"/>
              <a:buChar char="•"/>
              <a:defRPr/>
            </a:pPr>
            <a:endParaRPr lang="en-US" sz="2600" b="1" kern="0" dirty="0"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8AA19-5890-47AF-A0A7-3597E14D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1023855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359378" y="190500"/>
            <a:ext cx="8750300" cy="114300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800"/>
              </a:spcBef>
              <a:buClr>
                <a:srgbClr val="EB9F27"/>
              </a:buClr>
            </a:pPr>
            <a:r>
              <a:rPr lang="en-US" altLang="ar-SA" dirty="0"/>
              <a:t>Writing Data to a File</a:t>
            </a: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73" y="1785256"/>
            <a:ext cx="8372525" cy="466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03915" y="1251857"/>
            <a:ext cx="293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4">
              <a:spcBef>
                <a:spcPts val="1800"/>
              </a:spcBef>
              <a:buClr>
                <a:srgbClr val="EB9F27"/>
              </a:buClr>
              <a:defRPr/>
            </a:pPr>
            <a:r>
              <a:rPr lang="en-US" sz="2800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ヒラギノ角ゴ Pro W3" pitchFamily="-48" charset="-128"/>
                <a:cs typeface="Courier New" pitchFamily="49" charset="0"/>
              </a:rPr>
              <a:t>write method</a:t>
            </a:r>
            <a:endParaRPr lang="en-US" sz="2800" u="sng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ヒラギノ角ゴ Pro W3" pitchFamily="-48" charset="-128"/>
            </a:endParaRPr>
          </a:p>
        </p:txBody>
      </p:sp>
      <p:pic>
        <p:nvPicPr>
          <p:cNvPr id="24582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79"/>
          <a:stretch/>
        </p:blipFill>
        <p:spPr bwMode="auto">
          <a:xfrm>
            <a:off x="6422572" y="4989060"/>
            <a:ext cx="4571148" cy="146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6B5FF-C360-4B83-854A-E6FDC97E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3042194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Concatenating a Newline to and Stripping it From a String</a:t>
            </a:r>
          </a:p>
        </p:txBody>
      </p:sp>
      <p:sp>
        <p:nvSpPr>
          <p:cNvPr id="3174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261871" y="1828800"/>
            <a:ext cx="9944971" cy="4351337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 altLang="en-US" sz="2400" dirty="0"/>
              <a:t>In most cases, data items written to a file are values referenced by variables</a:t>
            </a:r>
          </a:p>
          <a:p>
            <a:pPr lvl="1">
              <a:defRPr/>
            </a:pPr>
            <a:r>
              <a:rPr lang="en-US" altLang="en-US" sz="2400" dirty="0"/>
              <a:t>Usually </a:t>
            </a:r>
            <a:r>
              <a:rPr lang="en-US" altLang="en-US" sz="2400" dirty="0">
                <a:solidFill>
                  <a:srgbClr val="FF0000"/>
                </a:solidFill>
              </a:rPr>
              <a:t>necessary</a:t>
            </a:r>
            <a:r>
              <a:rPr lang="en-US" altLang="en-US" sz="2400" dirty="0"/>
              <a:t> to concatenate a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'\n'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/>
              <a:t>to data before writing it</a:t>
            </a:r>
          </a:p>
          <a:p>
            <a:pPr lvl="2">
              <a:buFontTx/>
              <a:buChar char="•"/>
              <a:defRPr/>
            </a:pPr>
            <a:r>
              <a:rPr lang="en-US" altLang="en-US" sz="2400" dirty="0"/>
              <a:t>Carried out using the </a:t>
            </a: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altLang="en-US" sz="2400" dirty="0"/>
              <a:t> operator in the argument of the </a:t>
            </a: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altLang="en-US" sz="2400" dirty="0"/>
              <a:t> method</a:t>
            </a:r>
          </a:p>
          <a:p>
            <a:pPr>
              <a:buFontTx/>
              <a:buChar char="•"/>
              <a:defRPr/>
            </a:pPr>
            <a:r>
              <a:rPr lang="en-US" altLang="en-US" sz="2400" dirty="0"/>
              <a:t>In many cases need to remove 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'\n'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/>
              <a:t>from string after it is read from a file</a:t>
            </a:r>
          </a:p>
          <a:p>
            <a:pPr lvl="1">
              <a:defRPr/>
            </a:pPr>
            <a:r>
              <a:rPr lang="en-US" alt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rstrip</a:t>
            </a:r>
            <a:r>
              <a:rPr lang="en-US" altLang="en-US" sz="2400" dirty="0"/>
              <a:t> method: string method that strips specific characters from end of the string</a:t>
            </a:r>
            <a:endParaRPr lang="he-IL" altLang="en-US" sz="2400" dirty="0"/>
          </a:p>
          <a:p>
            <a:pPr>
              <a:buFontTx/>
              <a:buChar char="•"/>
              <a:defRPr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47699-741E-4745-9F9B-CBF39DCFE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1110363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300" y="66675"/>
            <a:ext cx="8750300" cy="1143000"/>
          </a:xfrm>
        </p:spPr>
        <p:txBody>
          <a:bodyPr>
            <a:normAutofit/>
          </a:bodyPr>
          <a:lstStyle/>
          <a:p>
            <a:pPr>
              <a:tabLst>
                <a:tab pos="627063" algn="l"/>
              </a:tabLst>
            </a:pPr>
            <a:r>
              <a:rPr lang="en-US" altLang="en-US" sz="2800" dirty="0"/>
              <a:t>Concatenating a Newline to and Stripping it From a String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57363" y="1447800"/>
            <a:ext cx="87614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8313" lvl="4">
              <a:spcBef>
                <a:spcPts val="1800"/>
              </a:spcBef>
              <a:buClr>
                <a:srgbClr val="EB9F27"/>
              </a:buClr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Concatenating</a:t>
            </a:r>
            <a:r>
              <a:rPr lang="en-US" altLang="en-US" sz="2800" dirty="0"/>
              <a:t> a Newline to a String</a:t>
            </a:r>
            <a:endParaRPr lang="en-US" sz="2800" kern="0" dirty="0">
              <a:latin typeface="Courier New" pitchFamily="49" charset="0"/>
              <a:ea typeface="ヒラギノ角ゴ Pro W3" pitchFamily="-48" charset="-128"/>
              <a:cs typeface="Courier New" pitchFamily="49" charset="0"/>
            </a:endParaRPr>
          </a:p>
          <a:p>
            <a:pPr marL="468313" lvl="4">
              <a:spcBef>
                <a:spcPts val="1800"/>
              </a:spcBef>
              <a:buClr>
                <a:srgbClr val="EB9F27"/>
              </a:buClr>
              <a:defRPr/>
            </a:pPr>
            <a:r>
              <a:rPr lang="en-US" sz="2800" kern="0" dirty="0" err="1">
                <a:latin typeface="Courier New" pitchFamily="49" charset="0"/>
                <a:ea typeface="ヒラギノ角ゴ Pro W3" pitchFamily="-48" charset="-128"/>
                <a:cs typeface="Courier New" pitchFamily="49" charset="0"/>
              </a:rPr>
              <a:t>myfile.write</a:t>
            </a:r>
            <a:r>
              <a:rPr lang="en-US" sz="2800" kern="0" dirty="0">
                <a:latin typeface="Courier New" pitchFamily="49" charset="0"/>
                <a:ea typeface="ヒラギノ角ゴ Pro W3" pitchFamily="-48" charset="-128"/>
                <a:cs typeface="Courier New" pitchFamily="49" charset="0"/>
              </a:rPr>
              <a:t>(name1 + ‘\n’)</a:t>
            </a:r>
            <a:r>
              <a:rPr lang="en-US" sz="2800" kern="0" dirty="0">
                <a:latin typeface="Arial Black" pitchFamily="34" charset="0"/>
                <a:ea typeface="ヒラギノ角ゴ Pro W3" pitchFamily="-48" charset="-128"/>
              </a:rPr>
              <a:t> </a:t>
            </a:r>
          </a:p>
          <a:p>
            <a:pPr marL="0" lvl="4">
              <a:spcBef>
                <a:spcPts val="1800"/>
              </a:spcBef>
              <a:buClr>
                <a:srgbClr val="EB9F27"/>
              </a:buClr>
              <a:defRPr/>
            </a:pPr>
            <a:endParaRPr lang="en-US" sz="2800" kern="0" dirty="0">
              <a:latin typeface="Arial Black" pitchFamily="34" charset="0"/>
              <a:ea typeface="ヒラギノ角ゴ Pro W3" pitchFamily="-48" charset="-128"/>
            </a:endParaRPr>
          </a:p>
          <a:p>
            <a:pPr marL="0" lvl="4">
              <a:spcBef>
                <a:spcPts val="1800"/>
              </a:spcBef>
              <a:buClr>
                <a:srgbClr val="EB9F27"/>
              </a:buClr>
              <a:defRPr/>
            </a:pPr>
            <a:r>
              <a:rPr lang="en-US" sz="2400" kern="0" dirty="0">
                <a:ea typeface="ヒラギノ角ゴ Pro W3" pitchFamily="-48" charset="-128"/>
              </a:rPr>
              <a:t>Reading a String and </a:t>
            </a:r>
            <a:r>
              <a:rPr lang="en-US" sz="2400" kern="0" dirty="0">
                <a:solidFill>
                  <a:srgbClr val="FF0000"/>
                </a:solidFill>
                <a:ea typeface="ヒラギノ角ゴ Pro W3" pitchFamily="-48" charset="-128"/>
              </a:rPr>
              <a:t>Stripping</a:t>
            </a:r>
            <a:r>
              <a:rPr lang="en-US" sz="2400" kern="0" dirty="0">
                <a:ea typeface="ヒラギノ角ゴ Pro W3" pitchFamily="-48" charset="-128"/>
              </a:rPr>
              <a:t> the Newline From It</a:t>
            </a:r>
          </a:p>
          <a:p>
            <a:pPr marL="468313" lvl="4">
              <a:spcBef>
                <a:spcPts val="1800"/>
              </a:spcBef>
              <a:buClr>
                <a:srgbClr val="EB9F27"/>
              </a:buClr>
              <a:defRPr/>
            </a:pPr>
            <a:r>
              <a:rPr lang="en-US" sz="2800" kern="0" dirty="0">
                <a:latin typeface="Courier New" pitchFamily="49" charset="0"/>
                <a:ea typeface="ヒラギノ角ゴ Pro W3" pitchFamily="-48" charset="-128"/>
                <a:cs typeface="Courier New" pitchFamily="49" charset="0"/>
              </a:rPr>
              <a:t>line1 = </a:t>
            </a:r>
            <a:r>
              <a:rPr lang="en-US" sz="2800" kern="0" dirty="0" err="1">
                <a:latin typeface="Courier New" pitchFamily="49" charset="0"/>
                <a:ea typeface="ヒラギノ角ゴ Pro W3" pitchFamily="-48" charset="-128"/>
                <a:cs typeface="Courier New" pitchFamily="49" charset="0"/>
              </a:rPr>
              <a:t>infile.readline</a:t>
            </a:r>
            <a:r>
              <a:rPr lang="en-US" sz="2800" kern="0" dirty="0">
                <a:latin typeface="Courier New" pitchFamily="49" charset="0"/>
                <a:ea typeface="ヒラギノ角ゴ Pro W3" pitchFamily="-48" charset="-128"/>
                <a:cs typeface="Courier New" pitchFamily="49" charset="0"/>
              </a:rPr>
              <a:t>()</a:t>
            </a:r>
          </a:p>
          <a:p>
            <a:pPr marL="468313" lvl="4">
              <a:spcBef>
                <a:spcPts val="1800"/>
              </a:spcBef>
              <a:buClr>
                <a:srgbClr val="EB9F27"/>
              </a:buClr>
              <a:defRPr/>
            </a:pPr>
            <a:r>
              <a:rPr lang="en-US" sz="2800" kern="0" dirty="0">
                <a:latin typeface="Courier New" pitchFamily="49" charset="0"/>
                <a:ea typeface="ヒラギノ角ゴ Pro W3" pitchFamily="-48" charset="-128"/>
                <a:cs typeface="Courier New" pitchFamily="49" charset="0"/>
              </a:rPr>
              <a:t># Strip the \n from the string</a:t>
            </a:r>
          </a:p>
          <a:p>
            <a:pPr marL="468313" lvl="4">
              <a:buClr>
                <a:srgbClr val="EB9F27"/>
              </a:buClr>
              <a:defRPr/>
            </a:pPr>
            <a:r>
              <a:rPr lang="en-US" sz="2800" kern="0" dirty="0">
                <a:latin typeface="Courier New" pitchFamily="49" charset="0"/>
                <a:ea typeface="ヒラギノ角ゴ Pro W3" pitchFamily="-48" charset="-128"/>
                <a:cs typeface="Courier New" pitchFamily="49" charset="0"/>
              </a:rPr>
              <a:t>line1 = line1.</a:t>
            </a:r>
            <a:r>
              <a:rPr lang="en-US" sz="2800" kern="0" dirty="0">
                <a:solidFill>
                  <a:srgbClr val="FF0000"/>
                </a:solidFill>
                <a:latin typeface="Courier New" pitchFamily="49" charset="0"/>
                <a:ea typeface="ヒラギノ角ゴ Pro W3" pitchFamily="-48" charset="-128"/>
                <a:cs typeface="Courier New" pitchFamily="49" charset="0"/>
              </a:rPr>
              <a:t>rstrip</a:t>
            </a:r>
            <a:r>
              <a:rPr lang="en-US" sz="2800" kern="0" dirty="0">
                <a:latin typeface="Courier New" pitchFamily="49" charset="0"/>
                <a:ea typeface="ヒラギノ角ゴ Pro W3" pitchFamily="-48" charset="-128"/>
                <a:cs typeface="Courier New" pitchFamily="49" charset="0"/>
              </a:rPr>
              <a:t>(‘\n’)</a:t>
            </a:r>
            <a:endParaRPr lang="en-US" sz="2600" kern="0" dirty="0">
              <a:latin typeface="Courier New" pitchFamily="49" charset="0"/>
              <a:ea typeface="ヒラギノ角ゴ Pro W3" pitchFamily="-48" charset="-128"/>
              <a:cs typeface="Courier New" pitchFamily="49" charset="0"/>
            </a:endParaRPr>
          </a:p>
          <a:p>
            <a:pPr marL="0" lvl="4">
              <a:spcBef>
                <a:spcPts val="1800"/>
              </a:spcBef>
              <a:buClr>
                <a:srgbClr val="EB9F27"/>
              </a:buClr>
              <a:defRPr/>
            </a:pPr>
            <a:endParaRPr lang="en-US" sz="2800" kern="0" dirty="0">
              <a:latin typeface="Courier New" pitchFamily="49" charset="0"/>
              <a:ea typeface="ヒラギノ角ゴ Pro W3" pitchFamily="-48" charset="-128"/>
              <a:cs typeface="Courier New" pitchFamily="49" charset="0"/>
            </a:endParaRPr>
          </a:p>
          <a:p>
            <a:pPr marL="0" lvl="4">
              <a:spcBef>
                <a:spcPts val="1800"/>
              </a:spcBef>
              <a:buClr>
                <a:srgbClr val="EB9F27"/>
              </a:buClr>
              <a:defRPr/>
            </a:pPr>
            <a:endParaRPr lang="en-US" sz="2600" kern="0" dirty="0">
              <a:latin typeface="Courier New" pitchFamily="49" charset="0"/>
              <a:ea typeface="ヒラギノ角ゴ Pro W3" pitchFamily="-48" charset="-128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122CD-A564-4625-BDB3-83BE4AB5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1154278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Appending Data to an Existing File</a:t>
            </a:r>
          </a:p>
        </p:txBody>
      </p:sp>
      <p:sp>
        <p:nvSpPr>
          <p:cNvPr id="3481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261871" y="1828800"/>
            <a:ext cx="9868771" cy="4351337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altLang="en-US" sz="2800" dirty="0"/>
              <a:t>When open file with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'w'</a:t>
            </a:r>
            <a:r>
              <a:rPr lang="en-US" altLang="en-US" sz="2800" dirty="0"/>
              <a:t> mode, if the file already exists it is overwritten 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en-US" sz="2800" dirty="0"/>
              <a:t>To append data to a file use the 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/>
              <a:t>mode </a:t>
            </a:r>
          </a:p>
          <a:p>
            <a:pPr lvl="1" eaLnBrk="1" hangingPunct="1">
              <a:defRPr/>
            </a:pPr>
            <a:r>
              <a:rPr lang="en-US" altLang="en-US" sz="2400" dirty="0"/>
              <a:t>If file exists, it is not erased, and if it does not exist it is created</a:t>
            </a:r>
          </a:p>
          <a:p>
            <a:pPr lvl="1" eaLnBrk="1" hangingPunct="1">
              <a:defRPr/>
            </a:pPr>
            <a:r>
              <a:rPr lang="en-US" altLang="en-US" sz="2400" dirty="0"/>
              <a:t>Data is written to the file at the end of the current contents</a:t>
            </a:r>
          </a:p>
          <a:p>
            <a:pPr>
              <a:buFontTx/>
              <a:buChar char="•"/>
              <a:defRPr/>
            </a:pP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BC5BC-F556-4850-B0F5-987A2A21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668884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852442" cy="4041648"/>
          </a:xfrm>
        </p:spPr>
        <p:txBody>
          <a:bodyPr/>
          <a:lstStyle/>
          <a:p>
            <a:r>
              <a:rPr lang="en-US" altLang="en-US" dirty="0"/>
              <a:t>Handling Numeric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27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3D2DB0-F411-4008-AEDF-8A56B1CC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4258913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Writing and Reading Numeric Data</a:t>
            </a:r>
          </a:p>
        </p:txBody>
      </p:sp>
      <p:sp>
        <p:nvSpPr>
          <p:cNvPr id="3584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398814" y="1959429"/>
            <a:ext cx="9497786" cy="50292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altLang="en-US" sz="2400" dirty="0"/>
              <a:t>Numbers must be converted to strings before they are written to a file</a:t>
            </a:r>
          </a:p>
          <a:p>
            <a:pPr marL="400050" lvl="1" indent="0"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write() </a:t>
            </a:r>
            <a:r>
              <a:rPr lang="en-US" altLang="en-US" sz="2400" dirty="0"/>
              <a:t>argument must be </a:t>
            </a:r>
            <a:r>
              <a:rPr lang="en-US" altLang="en-US" sz="2400" dirty="0" err="1"/>
              <a:t>str</a:t>
            </a:r>
            <a:endParaRPr lang="en-US" altLang="en-US" sz="2400" dirty="0"/>
          </a:p>
          <a:p>
            <a:pPr eaLnBrk="1" hangingPunct="1">
              <a:buFontTx/>
              <a:buChar char="•"/>
              <a:defRPr/>
            </a:pPr>
            <a:r>
              <a:rPr lang="en-US" altLang="en-US" sz="2400" u="sng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altLang="en-US" sz="2400" u="sng" dirty="0"/>
              <a:t> function</a:t>
            </a:r>
            <a:r>
              <a:rPr lang="en-US" altLang="en-US" sz="2400" dirty="0"/>
              <a:t>: converts value to string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en-US" sz="2400" dirty="0"/>
              <a:t>Number are read from a text file 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as strings</a:t>
            </a:r>
          </a:p>
          <a:p>
            <a:pPr lvl="1" eaLnBrk="1" hangingPunct="1">
              <a:defRPr/>
            </a:pPr>
            <a:r>
              <a:rPr lang="en-US" altLang="en-US" sz="2400" dirty="0"/>
              <a:t>Must be converted to numeric type in order to perform mathematical operations</a:t>
            </a:r>
          </a:p>
          <a:p>
            <a:pPr lvl="1" eaLnBrk="1" hangingPunct="1">
              <a:defRPr/>
            </a:pPr>
            <a:r>
              <a:rPr lang="en-US" altLang="en-US" sz="2400" dirty="0"/>
              <a:t>Use </a:t>
            </a:r>
            <a:r>
              <a:rPr lang="en-US" alt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400" dirty="0"/>
              <a:t> and </a:t>
            </a: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altLang="en-US" sz="2400" dirty="0"/>
              <a:t> functions to convert string to numeric value</a:t>
            </a:r>
            <a:endParaRPr lang="he-IL" altLang="en-US" sz="2400" dirty="0"/>
          </a:p>
          <a:p>
            <a:pPr>
              <a:buFontTx/>
              <a:buChar char="•"/>
              <a:defRPr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C7512-3EDB-4777-8E96-B44E9F8AB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2611636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852442" cy="4041648"/>
          </a:xfrm>
        </p:spPr>
        <p:txBody>
          <a:bodyPr/>
          <a:lstStyle/>
          <a:p>
            <a:r>
              <a:rPr lang="en-US" altLang="en-US" dirty="0"/>
              <a:t>Files processing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29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74DA7-CF2E-450A-914E-E4C2A8B8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124208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/>
              <a:t>Introduction to File Input and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B9F27"/>
              </a:buClr>
              <a:buNone/>
            </a:pPr>
            <a:r>
              <a:rPr lang="en-US" altLang="en-US" sz="4000" dirty="0">
                <a:latin typeface="Arial Black" panose="020B0A04020102020204" pitchFamily="34" charset="0"/>
              </a:rPr>
              <a:t>Concept:</a:t>
            </a:r>
          </a:p>
          <a:p>
            <a:pPr>
              <a:buClr>
                <a:srgbClr val="EB9F27"/>
              </a:buClr>
              <a:buNone/>
            </a:pPr>
            <a:r>
              <a:rPr lang="en-US" altLang="en-US" sz="2400" dirty="0"/>
              <a:t>When a program needs to save data for later use, it writes the data in a file.  The data can be read from the file at a later time.  Data is saved to a file, typically on computer disk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C0946C-F431-4E2F-AF23-5E4FA5B75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753008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Using Loops to Process Files</a:t>
            </a:r>
          </a:p>
        </p:txBody>
      </p:sp>
      <p:sp>
        <p:nvSpPr>
          <p:cNvPr id="3686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r>
              <a:rPr lang="en-US" altLang="en-US" sz="2400" dirty="0"/>
              <a:t>Files typically used to hold large amounts of data</a:t>
            </a:r>
          </a:p>
          <a:p>
            <a:pPr lvl="1">
              <a:defRPr/>
            </a:pPr>
            <a:r>
              <a:rPr lang="en-US" altLang="en-US" sz="2400" dirty="0"/>
              <a:t>Loop typically involved in reading from and writing to a file</a:t>
            </a:r>
          </a:p>
          <a:p>
            <a:pPr>
              <a:buFontTx/>
              <a:buChar char="•"/>
              <a:defRPr/>
            </a:pPr>
            <a:r>
              <a:rPr lang="en-US" altLang="en-US" sz="2400" dirty="0"/>
              <a:t>Often the number of items stored in file is unknown</a:t>
            </a:r>
          </a:p>
          <a:p>
            <a:pPr lvl="1">
              <a:defRPr/>
            </a:pPr>
            <a:r>
              <a:rPr lang="en-US" altLang="en-US" sz="2400" dirty="0"/>
              <a:t>The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readline</a:t>
            </a:r>
            <a:r>
              <a:rPr lang="en-US" altLang="en-US" sz="2400" dirty="0"/>
              <a:t> method uses an empty string as a sentinel when end of file is reached</a:t>
            </a:r>
          </a:p>
          <a:p>
            <a:pPr lvl="2">
              <a:buFontTx/>
              <a:buChar char="•"/>
              <a:defRPr/>
            </a:pPr>
            <a:r>
              <a:rPr lang="en-US" altLang="en-US" sz="2400" dirty="0"/>
              <a:t>Can write a while loop with the condition </a:t>
            </a:r>
          </a:p>
          <a:p>
            <a:pPr lvl="2">
              <a:buFontTx/>
              <a:buNone/>
              <a:defRPr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i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''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D473A-A01B-461A-91BE-9FBE4D775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3355713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9" y="251961"/>
            <a:ext cx="8193540" cy="636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3A10D-9710-47E0-8A2F-5149AE95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3764615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832486" y="-450668"/>
            <a:ext cx="9692640" cy="1325562"/>
          </a:xfrm>
        </p:spPr>
        <p:txBody>
          <a:bodyPr/>
          <a:lstStyle/>
          <a:p>
            <a:r>
              <a:rPr lang="en-US" altLang="en-US" dirty="0"/>
              <a:t>Using Loops to Process Files</a:t>
            </a:r>
          </a:p>
        </p:txBody>
      </p:sp>
      <p:pic>
        <p:nvPicPr>
          <p:cNvPr id="389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0" y="1055913"/>
            <a:ext cx="8028216" cy="527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57400"/>
            <a:ext cx="285115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743" y="4724401"/>
            <a:ext cx="305752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9126084" y="4354514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</a:rPr>
              <a:t>output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32339-2804-4A90-A387-98A3A8B3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3991980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Python’s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/>
              <a:t> Loop to Read Lines</a:t>
            </a:r>
          </a:p>
        </p:txBody>
      </p:sp>
      <p:sp>
        <p:nvSpPr>
          <p:cNvPr id="3993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z="2400" dirty="0"/>
              <a:t>Python allows the programmer to write a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2400" dirty="0"/>
              <a:t> loop that automatically reads lines in a file and stops when end of file is reached</a:t>
            </a:r>
          </a:p>
          <a:p>
            <a:pPr lvl="1"/>
            <a:r>
              <a:rPr lang="en-US" altLang="en-US" sz="2400" dirty="0"/>
              <a:t>Format: </a:t>
            </a: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file_object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	statements</a:t>
            </a:r>
          </a:p>
          <a:p>
            <a:pPr lvl="1"/>
            <a:r>
              <a:rPr lang="en-US" altLang="en-US" sz="2400" dirty="0">
                <a:cs typeface="Courier New" panose="02070309020205020404" pitchFamily="49" charset="0"/>
              </a:rPr>
              <a:t>The loop iterates once over each line in the file</a:t>
            </a:r>
            <a:endParaRPr lang="he-IL" altLang="en-US" sz="2400" dirty="0">
              <a:cs typeface="Courier New" panose="02070309020205020404" pitchFamily="49" charset="0"/>
            </a:endParaRPr>
          </a:p>
          <a:p>
            <a:pPr>
              <a:buFontTx/>
              <a:buChar char="•"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A7D30-A9AF-4A50-9450-D816C1D2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3211563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" y="261257"/>
            <a:ext cx="9333238" cy="614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D4B67-A86B-4AFC-87FD-AFA28960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2061727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852442" cy="4041648"/>
          </a:xfrm>
        </p:spPr>
        <p:txBody>
          <a:bodyPr/>
          <a:lstStyle/>
          <a:p>
            <a:r>
              <a:rPr lang="en-US" altLang="en-US" dirty="0"/>
              <a:t>Processing Records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35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291067-F0D0-4FFF-B308-A1E078B0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785702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altLang="en-US" dirty="0"/>
              <a:t>Processing Records</a:t>
            </a:r>
          </a:p>
        </p:txBody>
      </p:sp>
      <p:sp>
        <p:nvSpPr>
          <p:cNvPr id="4198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133600" y="2514601"/>
            <a:ext cx="8229600" cy="45259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800" u="sng">
                <a:cs typeface="Courier New" panose="02070309020205020404" pitchFamily="49" charset="0"/>
              </a:rPr>
              <a:t>Record</a:t>
            </a:r>
            <a:r>
              <a:rPr lang="en-US" altLang="en-US" sz="2800">
                <a:cs typeface="Courier New" panose="02070309020205020404" pitchFamily="49" charset="0"/>
              </a:rPr>
              <a:t>: set of data that describes one item</a:t>
            </a:r>
          </a:p>
          <a:p>
            <a:pPr eaLnBrk="1" hangingPunct="1">
              <a:buFontTx/>
              <a:buChar char="•"/>
            </a:pPr>
            <a:r>
              <a:rPr lang="en-US" altLang="en-US" sz="2800" u="sng">
                <a:cs typeface="Courier New" panose="02070309020205020404" pitchFamily="49" charset="0"/>
              </a:rPr>
              <a:t>Field</a:t>
            </a:r>
            <a:r>
              <a:rPr lang="en-US" altLang="en-US" sz="2800">
                <a:cs typeface="Courier New" panose="02070309020205020404" pitchFamily="49" charset="0"/>
              </a:rPr>
              <a:t>: single piece of data within a record</a:t>
            </a:r>
          </a:p>
          <a:p>
            <a:pPr eaLnBrk="1" hangingPunct="1">
              <a:buFontTx/>
              <a:buChar char="•"/>
            </a:pPr>
            <a:r>
              <a:rPr lang="en-US" altLang="en-US" sz="2800">
                <a:solidFill>
                  <a:srgbClr val="FF0000"/>
                </a:solidFill>
                <a:cs typeface="Courier New" panose="02070309020205020404" pitchFamily="49" charset="0"/>
              </a:rPr>
              <a:t>Write record </a:t>
            </a:r>
            <a:r>
              <a:rPr lang="en-US" altLang="en-US" sz="2800">
                <a:cs typeface="Courier New" panose="02070309020205020404" pitchFamily="49" charset="0"/>
              </a:rPr>
              <a:t>to sequential access file by writing the fields one after the other</a:t>
            </a:r>
          </a:p>
          <a:p>
            <a:pPr eaLnBrk="1" hangingPunct="1">
              <a:buFontTx/>
              <a:buChar char="•"/>
            </a:pPr>
            <a:r>
              <a:rPr lang="en-US" altLang="en-US" sz="2800">
                <a:solidFill>
                  <a:srgbClr val="FF0000"/>
                </a:solidFill>
                <a:cs typeface="Courier New" panose="02070309020205020404" pitchFamily="49" charset="0"/>
              </a:rPr>
              <a:t>Read record </a:t>
            </a:r>
            <a:r>
              <a:rPr lang="en-US" altLang="en-US" sz="2800">
                <a:cs typeface="Courier New" panose="02070309020205020404" pitchFamily="49" charset="0"/>
              </a:rPr>
              <a:t>from sequential access file by reading each field until record complete</a:t>
            </a:r>
          </a:p>
          <a:p>
            <a:pPr>
              <a:buFontTx/>
              <a:buChar char="•"/>
            </a:pPr>
            <a:endParaRPr lang="en-US" altLang="en-US" sz="2800"/>
          </a:p>
        </p:txBody>
      </p:sp>
      <p:pic>
        <p:nvPicPr>
          <p:cNvPr id="41988" name="Picture 7" descr="fig07_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524001"/>
            <a:ext cx="72009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5BD0A-81AE-47AD-A572-5076BCA49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2910042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Processing Records (cont’d.)</a:t>
            </a:r>
          </a:p>
        </p:txBody>
      </p:sp>
      <p:sp>
        <p:nvSpPr>
          <p:cNvPr id="4301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400" dirty="0">
                <a:cs typeface="Courier New" panose="02070309020205020404" pitchFamily="49" charset="0"/>
              </a:rPr>
              <a:t>When working with records, it is also important to be able to:</a:t>
            </a:r>
          </a:p>
          <a:p>
            <a:pPr lvl="1" eaLnBrk="1" hangingPunct="1"/>
            <a:r>
              <a:rPr lang="en-US" altLang="en-US" sz="2400" dirty="0">
                <a:cs typeface="Courier New" panose="02070309020205020404" pitchFamily="49" charset="0"/>
              </a:rPr>
              <a:t>Add records</a:t>
            </a:r>
          </a:p>
          <a:p>
            <a:pPr lvl="1" eaLnBrk="1" hangingPunct="1"/>
            <a:r>
              <a:rPr lang="en-US" altLang="en-US" sz="2400" dirty="0">
                <a:cs typeface="Courier New" panose="02070309020205020404" pitchFamily="49" charset="0"/>
              </a:rPr>
              <a:t>Display records</a:t>
            </a:r>
          </a:p>
          <a:p>
            <a:pPr lvl="1" eaLnBrk="1" hangingPunct="1"/>
            <a:r>
              <a:rPr lang="en-US" altLang="en-US" sz="2400" dirty="0">
                <a:cs typeface="Courier New" panose="02070309020205020404" pitchFamily="49" charset="0"/>
              </a:rPr>
              <a:t>Search for a specific record</a:t>
            </a:r>
          </a:p>
          <a:p>
            <a:pPr lvl="1" eaLnBrk="1" hangingPunct="1"/>
            <a:r>
              <a:rPr lang="en-US" altLang="en-US" sz="2400" dirty="0">
                <a:cs typeface="Courier New" panose="02070309020205020404" pitchFamily="49" charset="0"/>
              </a:rPr>
              <a:t>Modify records</a:t>
            </a:r>
          </a:p>
          <a:p>
            <a:pPr lvl="1" eaLnBrk="1" hangingPunct="1"/>
            <a:r>
              <a:rPr lang="en-US" altLang="en-US" sz="2400" dirty="0">
                <a:cs typeface="Courier New" panose="02070309020205020404" pitchFamily="49" charset="0"/>
              </a:rPr>
              <a:t>Delete records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C931B-39CA-4CCF-982D-C362A21A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585788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300" y="66675"/>
            <a:ext cx="8750300" cy="1143000"/>
          </a:xfrm>
        </p:spPr>
        <p:txBody>
          <a:bodyPr/>
          <a:lstStyle/>
          <a:p>
            <a:pPr>
              <a:tabLst>
                <a:tab pos="627063" algn="l"/>
              </a:tabLst>
            </a:pPr>
            <a:r>
              <a:rPr lang="en-US" altLang="ar-SA" sz="3000"/>
              <a:t>Processing Records</a:t>
            </a:r>
          </a:p>
        </p:txBody>
      </p:sp>
      <p:pic>
        <p:nvPicPr>
          <p:cNvPr id="44036" name="Rectangl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15" y="1616528"/>
            <a:ext cx="7988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305C4-98D0-48DA-9F49-247CFB0D5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1564599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1" y="0"/>
            <a:ext cx="8969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07B0-183B-458C-8821-9728E4BF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206848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300" y="66675"/>
            <a:ext cx="8750300" cy="1143000"/>
          </a:xfrm>
        </p:spPr>
        <p:txBody>
          <a:bodyPr/>
          <a:lstStyle/>
          <a:p>
            <a:pPr>
              <a:tabLst>
                <a:tab pos="627063" algn="l"/>
              </a:tabLst>
            </a:pPr>
            <a:r>
              <a:rPr lang="en-US" altLang="ar-SA" sz="3000"/>
              <a:t>Introduction to File Input and Output</a:t>
            </a:r>
          </a:p>
        </p:txBody>
      </p:sp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1828801" y="1905000"/>
            <a:ext cx="85058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7200" indent="-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14400" indent="-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71600" indent="-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8800" indent="-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86000" indent="-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EB9F27"/>
              </a:buClr>
              <a:buFont typeface="Times" panose="02020603050405020304" pitchFamily="18" charset="0"/>
              <a:buChar char="•"/>
            </a:pPr>
            <a:r>
              <a:rPr lang="en-US" altLang="ar-SA" sz="2600" i="1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Output file </a:t>
            </a:r>
            <a:r>
              <a:rPr lang="en-US" altLang="ar-SA" sz="2600" dirty="0">
                <a:ea typeface="ヒラギノ角ゴ Pro W3"/>
                <a:cs typeface="ヒラギノ角ゴ Pro W3"/>
              </a:rPr>
              <a:t>=  file that data is written to</a:t>
            </a:r>
          </a:p>
          <a:p>
            <a:pPr>
              <a:buClr>
                <a:srgbClr val="EB9F27"/>
              </a:buClr>
              <a:buFont typeface="Times" panose="02020603050405020304" pitchFamily="18" charset="0"/>
              <a:buChar char="•"/>
            </a:pPr>
            <a:r>
              <a:rPr lang="en-US" altLang="ar-SA" sz="2600" dirty="0">
                <a:ea typeface="ヒラギノ角ゴ Pro W3"/>
                <a:cs typeface="ヒラギノ角ゴ Pro W3"/>
              </a:rPr>
              <a:t>“writing data to” the file= Saving data in a file </a:t>
            </a:r>
            <a:r>
              <a:rPr lang="en-US" altLang="ar-SA" sz="2400" b="0" dirty="0">
                <a:ea typeface="ヒラギノ角ゴ Pro W3"/>
                <a:cs typeface="ヒラギノ角ゴ Pro W3"/>
              </a:rPr>
              <a:t>(it is copied from a variable in RAM to the file.)</a:t>
            </a:r>
          </a:p>
          <a:p>
            <a:pPr>
              <a:buClr>
                <a:srgbClr val="EB9F27"/>
              </a:buClr>
              <a:buFont typeface="Times" panose="02020603050405020304" pitchFamily="18" charset="0"/>
              <a:buChar char="•"/>
            </a:pPr>
            <a:r>
              <a:rPr lang="en-US" altLang="ar-SA" sz="2600" dirty="0">
                <a:ea typeface="ヒラギノ角ゴ Pro W3"/>
                <a:cs typeface="ヒラギノ角ゴ Pro W3"/>
              </a:rPr>
              <a:t> </a:t>
            </a:r>
            <a:r>
              <a:rPr lang="en-US" altLang="ar-SA" sz="2600" i="1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Input file </a:t>
            </a:r>
            <a:r>
              <a:rPr lang="en-US" altLang="ar-SA" sz="2600" dirty="0">
                <a:ea typeface="ヒラギノ角ゴ Pro W3"/>
                <a:cs typeface="ヒラギノ角ゴ Pro W3"/>
              </a:rPr>
              <a:t>=  file that data is read from</a:t>
            </a:r>
          </a:p>
          <a:p>
            <a:pPr>
              <a:buClr>
                <a:srgbClr val="EB9F27"/>
              </a:buClr>
              <a:buFont typeface="Times" panose="02020603050405020304" pitchFamily="18" charset="0"/>
              <a:buChar char="•"/>
            </a:pPr>
            <a:r>
              <a:rPr lang="en-US" altLang="ar-SA" sz="2600" dirty="0">
                <a:ea typeface="ヒラギノ角ゴ Pro W3"/>
                <a:cs typeface="ヒラギノ角ゴ Pro W3"/>
              </a:rPr>
              <a:t>“reading data from” the file = Retrieving data from a </a:t>
            </a:r>
            <a:r>
              <a:rPr lang="en-US" altLang="ar-SA" sz="2400" dirty="0">
                <a:ea typeface="ヒラギノ角ゴ Pro W3"/>
                <a:cs typeface="ヒラギノ角ゴ Pro W3"/>
              </a:rPr>
              <a:t>file (</a:t>
            </a:r>
            <a:r>
              <a:rPr lang="en-US" altLang="ar-SA" sz="2400" b="0" dirty="0">
                <a:ea typeface="ヒラギノ角ゴ Pro W3"/>
                <a:cs typeface="ヒラギノ角ゴ Pro W3"/>
              </a:rPr>
              <a:t>it is copied from the file into RAM and referenced by a variable.)</a:t>
            </a:r>
            <a:endParaRPr lang="en-US" altLang="ar-SA" sz="2400" dirty="0">
              <a:ea typeface="ヒラギノ角ゴ Pro W3"/>
              <a:cs typeface="ヒラギノ角ゴ Pro W3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03E50-ED87-455C-90AF-D52BF51A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713646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300" y="66675"/>
            <a:ext cx="8750300" cy="1143000"/>
          </a:xfrm>
        </p:spPr>
        <p:txBody>
          <a:bodyPr/>
          <a:lstStyle/>
          <a:p>
            <a:pPr>
              <a:tabLst>
                <a:tab pos="627063" algn="l"/>
              </a:tabLst>
            </a:pPr>
            <a:r>
              <a:rPr lang="en-US" altLang="ar-SA" sz="3000"/>
              <a:t>Processing Records</a:t>
            </a:r>
          </a:p>
        </p:txBody>
      </p:sp>
      <p:pic>
        <p:nvPicPr>
          <p:cNvPr id="47108" name="Rectangl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545772"/>
            <a:ext cx="79883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40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80EA7-2B39-4A2B-8FA0-B5FC4B90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3875711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872" y="0"/>
            <a:ext cx="54864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41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CAE7-86A3-4AA3-ACE0-3D5F9379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1646318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300" y="66675"/>
            <a:ext cx="8750300" cy="1143000"/>
          </a:xfrm>
        </p:spPr>
        <p:txBody>
          <a:bodyPr/>
          <a:lstStyle/>
          <a:p>
            <a:pPr>
              <a:tabLst>
                <a:tab pos="627063" algn="l"/>
              </a:tabLst>
            </a:pPr>
            <a:r>
              <a:rPr lang="en-US" altLang="ar-SA" sz="3000"/>
              <a:t>Exercise : Processing Records</a:t>
            </a:r>
          </a:p>
        </p:txBody>
      </p:sp>
      <p:pic>
        <p:nvPicPr>
          <p:cNvPr id="50180" name="Rectangl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36" y="1200150"/>
            <a:ext cx="5334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1700" y="3022600"/>
            <a:ext cx="2286000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Read students record</a:t>
            </a:r>
          </a:p>
        </p:txBody>
      </p:sp>
      <p:pic>
        <p:nvPicPr>
          <p:cNvPr id="5018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1143000"/>
            <a:ext cx="2432050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5029200"/>
            <a:ext cx="3124200" cy="3698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Search for student Majors </a:t>
            </a:r>
          </a:p>
        </p:txBody>
      </p:sp>
      <p:pic>
        <p:nvPicPr>
          <p:cNvPr id="5018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3749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42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F88069-CC65-4245-8F42-F51395C2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3585421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300" y="66675"/>
            <a:ext cx="8750300" cy="1143000"/>
          </a:xfrm>
        </p:spPr>
        <p:txBody>
          <a:bodyPr/>
          <a:lstStyle/>
          <a:p>
            <a:pPr>
              <a:tabLst>
                <a:tab pos="627063" algn="l"/>
              </a:tabLst>
            </a:pPr>
            <a:r>
              <a:rPr lang="en-US" altLang="ar-SA" sz="3000"/>
              <a:t>Processing Records</a:t>
            </a:r>
          </a:p>
        </p:txBody>
      </p:sp>
      <p:pic>
        <p:nvPicPr>
          <p:cNvPr id="52228" name="Rectangl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066800"/>
            <a:ext cx="83693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1"/>
          <p:cNvSpPr>
            <a:spLocks noChangeArrowheads="1"/>
          </p:cNvSpPr>
          <p:nvPr/>
        </p:nvSpPr>
        <p:spPr bwMode="auto">
          <a:xfrm>
            <a:off x="6248400" y="11430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43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CC087-054E-451F-AD9C-0ABB762D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3926862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300" y="66675"/>
            <a:ext cx="8750300" cy="1143000"/>
          </a:xfrm>
        </p:spPr>
        <p:txBody>
          <a:bodyPr/>
          <a:lstStyle/>
          <a:p>
            <a:pPr>
              <a:tabLst>
                <a:tab pos="627063" algn="l"/>
              </a:tabLst>
            </a:pPr>
            <a:r>
              <a:rPr lang="en-US" altLang="ar-SA" sz="3000"/>
              <a:t>Processing Records</a:t>
            </a:r>
          </a:p>
        </p:txBody>
      </p:sp>
      <p:pic>
        <p:nvPicPr>
          <p:cNvPr id="54276" name="Rectangl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990600"/>
            <a:ext cx="800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43065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81400" y="3327400"/>
            <a:ext cx="2286000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Read students record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44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39071-D738-4651-AE82-F30030C7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1383561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300" y="66676"/>
            <a:ext cx="8750300" cy="847725"/>
          </a:xfrm>
        </p:spPr>
        <p:txBody>
          <a:bodyPr/>
          <a:lstStyle/>
          <a:p>
            <a:pPr>
              <a:tabLst>
                <a:tab pos="627063" algn="l"/>
              </a:tabLst>
            </a:pPr>
            <a:r>
              <a:rPr lang="en-US" altLang="ar-SA" sz="3000"/>
              <a:t>Processing Records</a:t>
            </a:r>
          </a:p>
        </p:txBody>
      </p:sp>
      <p:pic>
        <p:nvPicPr>
          <p:cNvPr id="56324" name="Rectangl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762000"/>
            <a:ext cx="79883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385" y="1485899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1400" y="3362325"/>
            <a:ext cx="2286000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Read students record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45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BE320-6052-4551-B9FD-D379E52D1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2158908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HW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How to Check if File exist before open it for reading to avoid getting an error if it doesn’t exist?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How to Read position: marks the location of the next item to be read from a file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46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AFBF3-3E9F-4DE1-B531-F7169F9C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3533223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Tony Gaddis - Starting Out with Python, Global Edition (2018, Pearson Education)</a:t>
            </a:r>
          </a:p>
          <a:p>
            <a:r>
              <a:rPr lang="en-US" dirty="0">
                <a:hlinkClick r:id="rId2"/>
              </a:rPr>
              <a:t>https://www.w3schools.com/python/python_file_open.asp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47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908DFB-00A9-4B62-A8D8-2A6538915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388670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300" y="66675"/>
            <a:ext cx="8750300" cy="1143000"/>
          </a:xfrm>
        </p:spPr>
        <p:txBody>
          <a:bodyPr/>
          <a:lstStyle/>
          <a:p>
            <a:pPr>
              <a:tabLst>
                <a:tab pos="627063" algn="l"/>
              </a:tabLst>
            </a:pPr>
            <a:r>
              <a:rPr lang="en-US" altLang="ar-SA" sz="3000"/>
              <a:t>Introduction to File Input and Output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28801" y="1752600"/>
            <a:ext cx="85058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lvl="4">
              <a:spcBef>
                <a:spcPts val="1800"/>
              </a:spcBef>
              <a:buClr>
                <a:srgbClr val="EB9F27"/>
              </a:buClr>
              <a:defRPr/>
            </a:pPr>
            <a:r>
              <a:rPr lang="en-US" altLang="ar-SA" b="1" dirty="0">
                <a:latin typeface="+mj-lt"/>
              </a:rPr>
              <a:t>There are always three steps that must be taken when a file is used by a program.</a:t>
            </a:r>
          </a:p>
          <a:p>
            <a:pPr lvl="4">
              <a:spcBef>
                <a:spcPts val="1800"/>
              </a:spcBef>
              <a:buClr>
                <a:srgbClr val="EB9F27"/>
              </a:buClr>
              <a:buFont typeface="Arial" panose="020B0604020202020204" pitchFamily="34" charset="0"/>
              <a:buAutoNum type="arabicPeriod"/>
              <a:defRPr/>
            </a:pPr>
            <a:r>
              <a:rPr lang="en-US" altLang="ar-SA" dirty="0">
                <a:latin typeface="+mj-lt"/>
              </a:rPr>
              <a:t>Open the file</a:t>
            </a:r>
          </a:p>
          <a:p>
            <a:pPr lvl="4">
              <a:spcBef>
                <a:spcPts val="1800"/>
              </a:spcBef>
              <a:buClr>
                <a:srgbClr val="EB9F27"/>
              </a:buClr>
              <a:buFont typeface="Arial" panose="020B0604020202020204" pitchFamily="34" charset="0"/>
              <a:buAutoNum type="arabicPeriod"/>
              <a:defRPr/>
            </a:pPr>
            <a:r>
              <a:rPr lang="en-US" altLang="ar-SA" dirty="0">
                <a:latin typeface="+mj-lt"/>
              </a:rPr>
              <a:t>Process the file</a:t>
            </a:r>
          </a:p>
          <a:p>
            <a:pPr lvl="4">
              <a:spcBef>
                <a:spcPts val="1800"/>
              </a:spcBef>
              <a:buClr>
                <a:srgbClr val="EB9F27"/>
              </a:buClr>
              <a:buFont typeface="Arial" panose="020B0604020202020204" pitchFamily="34" charset="0"/>
              <a:buAutoNum type="arabicPeriod"/>
              <a:defRPr/>
            </a:pPr>
            <a:r>
              <a:rPr lang="en-US" altLang="ar-SA" dirty="0">
                <a:latin typeface="+mj-lt"/>
              </a:rPr>
              <a:t>Close the file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9C998-66B6-4706-A799-8D9EC6AF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65466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852442" cy="4041648"/>
          </a:xfrm>
        </p:spPr>
        <p:txBody>
          <a:bodyPr/>
          <a:lstStyle/>
          <a:p>
            <a:r>
              <a:rPr lang="en-US" altLang="en-US" dirty="0"/>
              <a:t>Types of Files and File Access Methods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47242-A3B6-453D-8521-222F2A60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143670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Types of Files and File Access Methods</a:t>
            </a:r>
            <a:endParaRPr lang="he-IL" altLang="en-US" dirty="0"/>
          </a:p>
        </p:txBody>
      </p:sp>
      <p:sp>
        <p:nvSpPr>
          <p:cNvPr id="1229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84286" y="1877785"/>
            <a:ext cx="10151800" cy="4351337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altLang="en-US" sz="2800" dirty="0"/>
              <a:t>In general, two types of files</a:t>
            </a:r>
          </a:p>
          <a:p>
            <a:pPr lvl="1"/>
            <a:r>
              <a:rPr lang="en-US" altLang="en-US" sz="2400" u="sng" dirty="0">
                <a:solidFill>
                  <a:srgbClr val="FF0000"/>
                </a:solidFill>
              </a:rPr>
              <a:t>Text file</a:t>
            </a:r>
            <a:r>
              <a:rPr lang="en-US" altLang="en-US" sz="2400" dirty="0"/>
              <a:t>: contains data that has been encoded as text</a:t>
            </a:r>
          </a:p>
          <a:p>
            <a:pPr lvl="1"/>
            <a:r>
              <a:rPr lang="en-US" altLang="en-US" sz="2400" u="sng" dirty="0">
                <a:solidFill>
                  <a:srgbClr val="FF0000"/>
                </a:solidFill>
              </a:rPr>
              <a:t>Binary file</a:t>
            </a:r>
            <a:r>
              <a:rPr lang="en-US" altLang="en-US" sz="2400" dirty="0"/>
              <a:t>: contains data that has not been converted to text</a:t>
            </a:r>
          </a:p>
          <a:p>
            <a:pPr>
              <a:buFontTx/>
              <a:buChar char="•"/>
            </a:pPr>
            <a:r>
              <a:rPr lang="en-US" altLang="en-US" sz="2800" dirty="0"/>
              <a:t>Two ways to access data stored in file</a:t>
            </a:r>
          </a:p>
          <a:p>
            <a:pPr lvl="1"/>
            <a:r>
              <a:rPr lang="en-US" altLang="en-US" sz="2400" u="sng" dirty="0"/>
              <a:t>Sequential access</a:t>
            </a:r>
            <a:r>
              <a:rPr lang="en-US" altLang="en-US" sz="2400" dirty="0"/>
              <a:t>: file read sequentially from beginning to end, can’t skip ahead</a:t>
            </a:r>
          </a:p>
          <a:p>
            <a:pPr lvl="1"/>
            <a:r>
              <a:rPr lang="en-US" altLang="en-US" sz="2400" u="sng" dirty="0"/>
              <a:t>Direct access</a:t>
            </a:r>
            <a:r>
              <a:rPr lang="en-US" altLang="en-US" sz="2400" dirty="0"/>
              <a:t>: can jump directly to any piece of data in the file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5393B-4466-478B-86AD-1A65FEBE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372993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Filenames and File Objects</a:t>
            </a:r>
            <a:endParaRPr lang="he-IL" altLang="en-US"/>
          </a:p>
        </p:txBody>
      </p:sp>
      <p:sp>
        <p:nvSpPr>
          <p:cNvPr id="1331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90371" y="1839685"/>
            <a:ext cx="10048385" cy="4351337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altLang="en-US" sz="2800" u="sng" dirty="0"/>
              <a:t>Filename extensions</a:t>
            </a:r>
            <a:r>
              <a:rPr lang="en-US" altLang="en-US" sz="2800" dirty="0"/>
              <a:t>: short sequences of characters that appear at the end of a filename preceded by a period</a:t>
            </a:r>
          </a:p>
          <a:p>
            <a:pPr lvl="1"/>
            <a:r>
              <a:rPr lang="en-US" altLang="en-US" sz="2400" dirty="0"/>
              <a:t>Extension indicates type of data stored in the file</a:t>
            </a:r>
          </a:p>
          <a:p>
            <a:pPr>
              <a:buFontTx/>
              <a:buChar char="•"/>
            </a:pPr>
            <a:r>
              <a:rPr lang="en-US" altLang="en-US" sz="2800" u="sng" dirty="0"/>
              <a:t>File object</a:t>
            </a:r>
            <a:r>
              <a:rPr lang="en-US" altLang="en-US" sz="2800" dirty="0"/>
              <a:t>: object associated with a specific file</a:t>
            </a:r>
          </a:p>
          <a:p>
            <a:pPr lvl="1"/>
            <a:r>
              <a:rPr lang="en-US" altLang="en-US" sz="2400" dirty="0"/>
              <a:t>Provides a way for a program to work with the file: file object referenced by a variable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BFBAC-B039-4AD8-B0F3-D7C3EE354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373944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Filenames and File Objects (cont’d.)</a:t>
            </a:r>
            <a:endParaRPr lang="he-IL" altLang="en-US"/>
          </a:p>
        </p:txBody>
      </p:sp>
      <p:pic>
        <p:nvPicPr>
          <p:cNvPr id="14339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8557" y="2165351"/>
            <a:ext cx="8229600" cy="362426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FCFB0-D96D-4B39-BE46-1A8C065E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</p:spTree>
    <p:extLst>
      <p:ext uri="{BB962C8B-B14F-4D97-AF65-F5344CB8AC3E}">
        <p14:creationId xmlns:p14="http://schemas.microsoft.com/office/powerpoint/2010/main" val="347534458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2374</TotalTime>
  <Words>1884</Words>
  <Application>Microsoft Office PowerPoint</Application>
  <PresentationFormat>Widescreen</PresentationFormat>
  <Paragraphs>340</Paragraphs>
  <Slides>47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Arial Black</vt:lpstr>
      <vt:lpstr>Calibri</vt:lpstr>
      <vt:lpstr>Century Schoolbook</vt:lpstr>
      <vt:lpstr>Consolas</vt:lpstr>
      <vt:lpstr>Courier New</vt:lpstr>
      <vt:lpstr>Times</vt:lpstr>
      <vt:lpstr>Times New Roman</vt:lpstr>
      <vt:lpstr>ui-monospace</vt:lpstr>
      <vt:lpstr>urw-din</vt:lpstr>
      <vt:lpstr>Wingdings 2</vt:lpstr>
      <vt:lpstr>View</vt:lpstr>
      <vt:lpstr>Python Files</vt:lpstr>
      <vt:lpstr>Introduction to File Input and Output</vt:lpstr>
      <vt:lpstr>Introduction to File Input and Output</vt:lpstr>
      <vt:lpstr>Introduction to File Input and Output</vt:lpstr>
      <vt:lpstr>Introduction to File Input and Output</vt:lpstr>
      <vt:lpstr>Types of Files and File Access Methods</vt:lpstr>
      <vt:lpstr>Types of Files and File Access Methods</vt:lpstr>
      <vt:lpstr>Filenames and File Objects</vt:lpstr>
      <vt:lpstr>Filenames and File Objects (cont’d.)</vt:lpstr>
      <vt:lpstr>Opening a File</vt:lpstr>
      <vt:lpstr>Opening a File</vt:lpstr>
      <vt:lpstr>Opening a File</vt:lpstr>
      <vt:lpstr>Specifying the Location of a File</vt:lpstr>
      <vt:lpstr>Specifying the Location of a File</vt:lpstr>
      <vt:lpstr>Reading From a File</vt:lpstr>
      <vt:lpstr>Reading Data From a File</vt:lpstr>
      <vt:lpstr>Reading Data from a File</vt:lpstr>
      <vt:lpstr>Reading Data from a File</vt:lpstr>
      <vt:lpstr>Reading Data from a File</vt:lpstr>
      <vt:lpstr>Writing to a File</vt:lpstr>
      <vt:lpstr>Writing Data to a File</vt:lpstr>
      <vt:lpstr>Writing Data to a File</vt:lpstr>
      <vt:lpstr>Writing Data to a File</vt:lpstr>
      <vt:lpstr>Concatenating a Newline to and Stripping it From a String</vt:lpstr>
      <vt:lpstr>Concatenating a Newline to and Stripping it From a String</vt:lpstr>
      <vt:lpstr>Appending Data to an Existing File</vt:lpstr>
      <vt:lpstr>Handling Numeric Data</vt:lpstr>
      <vt:lpstr>Writing and Reading Numeric Data</vt:lpstr>
      <vt:lpstr>Files processing</vt:lpstr>
      <vt:lpstr>Using Loops to Process Files</vt:lpstr>
      <vt:lpstr>PowerPoint Presentation</vt:lpstr>
      <vt:lpstr>Using Loops to Process Files</vt:lpstr>
      <vt:lpstr>Using Python’s for Loop to Read Lines</vt:lpstr>
      <vt:lpstr>PowerPoint Presentation</vt:lpstr>
      <vt:lpstr>Processing Records</vt:lpstr>
      <vt:lpstr>Processing Records</vt:lpstr>
      <vt:lpstr>Processing Records (cont’d.)</vt:lpstr>
      <vt:lpstr>Processing Records</vt:lpstr>
      <vt:lpstr>PowerPoint Presentation</vt:lpstr>
      <vt:lpstr>Processing Records</vt:lpstr>
      <vt:lpstr>PowerPoint Presentation</vt:lpstr>
      <vt:lpstr>Exercise : Processing Records</vt:lpstr>
      <vt:lpstr>Processing Records</vt:lpstr>
      <vt:lpstr>Processing Records</vt:lpstr>
      <vt:lpstr>Processing Records</vt:lpstr>
      <vt:lpstr>HW exercise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CT1211 programming 2</dc:title>
  <dc:creator>Nouf Almunyif</dc:creator>
  <cp:lastModifiedBy>ashwag abdullah</cp:lastModifiedBy>
  <cp:revision>50</cp:revision>
  <dcterms:created xsi:type="dcterms:W3CDTF">2021-01-18T18:59:43Z</dcterms:created>
  <dcterms:modified xsi:type="dcterms:W3CDTF">2022-02-28T21:39:18Z</dcterms:modified>
</cp:coreProperties>
</file>