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6" r:id="rId1"/>
  </p:sldMasterIdLst>
  <p:notesMasterIdLst>
    <p:notesMasterId r:id="rId14"/>
  </p:notesMasterIdLst>
  <p:sldIdLst>
    <p:sldId id="256" r:id="rId2"/>
    <p:sldId id="258" r:id="rId3"/>
    <p:sldId id="259" r:id="rId4"/>
    <p:sldId id="293" r:id="rId5"/>
    <p:sldId id="267" r:id="rId6"/>
    <p:sldId id="289" r:id="rId7"/>
    <p:sldId id="269" r:id="rId8"/>
    <p:sldId id="300" r:id="rId9"/>
    <p:sldId id="271" r:id="rId10"/>
    <p:sldId id="301" r:id="rId11"/>
    <p:sldId id="302" r:id="rId12"/>
    <p:sldId id="29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B9"/>
    <a:srgbClr val="039DD5"/>
    <a:srgbClr val="42AADC"/>
    <a:srgbClr val="60B2E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B1A4A-2DD1-42DA-B1F3-E57BC9CFED54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9B834-0C9D-4A45-BF91-BB7CB908DE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44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9EA5-81FC-4D52-A157-EC11193BF7E2}" type="datetime1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325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A801-64E8-4D33-B3E5-33DA482AD82B}" type="datetime1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70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49BF-8974-4E32-9395-7BDA5A5C39A3}" type="datetime1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EE22-B8AA-4F54-8BA3-9148277BD8C7}" type="datetime1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10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A7CE-B948-4DE3-B5B0-1D81C4F63C4A}" type="datetime1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23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6B61-D09A-4C1D-99AC-46E4A243076B}" type="datetime1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99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EECB-7CFE-41FD-9D6D-CFFDF6C3AC84}" type="datetime1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513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C5183-A64F-4D57-83C4-B10525677BA2}" type="datetime1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37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9603-BB7B-4B57-B077-BCF073B61DD6}" type="datetime1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15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534F-A071-43E7-9865-0AD7049111B7}" type="datetime1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3D56-8248-435F-B974-4B90EC3869C1}" type="datetime1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43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79493-6AD2-451C-B980-412E4129B2F0}" type="datetime1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8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37.png"/><Relationship Id="rId4" Type="http://schemas.openxmlformats.org/officeDocument/2006/relationships/image" Target="../media/image36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tm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openxmlformats.org/officeDocument/2006/relationships/image" Target="../media/image6.tmp"/><Relationship Id="rId12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mp"/><Relationship Id="rId11" Type="http://schemas.openxmlformats.org/officeDocument/2006/relationships/image" Target="../media/image10.png"/><Relationship Id="rId5" Type="http://schemas.microsoft.com/office/2007/relationships/hdphoto" Target="../media/hdphoto3.wdp"/><Relationship Id="rId10" Type="http://schemas.openxmlformats.org/officeDocument/2006/relationships/image" Target="../media/image9.tm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6.wd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6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tmp"/><Relationship Id="rId7" Type="http://schemas.openxmlformats.org/officeDocument/2006/relationships/image" Target="../media/image29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tmp"/><Relationship Id="rId5" Type="http://schemas.openxmlformats.org/officeDocument/2006/relationships/image" Target="../media/image27.tmp"/><Relationship Id="rId4" Type="http://schemas.openxmlformats.org/officeDocument/2006/relationships/image" Target="../media/image26.tmp"/><Relationship Id="rId9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FC7B51A-F33A-432E-96B0-7FB85C137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مستطيل 4"/>
          <p:cNvSpPr/>
          <p:nvPr/>
        </p:nvSpPr>
        <p:spPr>
          <a:xfrm>
            <a:off x="713729" y="4222918"/>
            <a:ext cx="98442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dirty="0" smtClean="0">
                <a:solidFill>
                  <a:srgbClr val="00B050"/>
                </a:solidFill>
                <a:cs typeface="Andalus" pitchFamily="18" charset="-78"/>
              </a:rPr>
              <a:t>Amines</a:t>
            </a:r>
            <a:endParaRPr lang="en-US" sz="6000" dirty="0">
              <a:solidFill>
                <a:srgbClr val="00B050"/>
              </a:solidFill>
              <a:cs typeface="Andalus" pitchFamily="18" charset="-78"/>
            </a:endParaRPr>
          </a:p>
        </p:txBody>
      </p:sp>
      <p:sp>
        <p:nvSpPr>
          <p:cNvPr id="8" name="مربع نص 5"/>
          <p:cNvSpPr txBox="1"/>
          <p:nvPr/>
        </p:nvSpPr>
        <p:spPr>
          <a:xfrm>
            <a:off x="4158978" y="2269933"/>
            <a:ext cx="3196709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Chapter </a:t>
            </a:r>
            <a:r>
              <a:rPr lang="ar-SA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ar-SA" sz="6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مستطيل 3"/>
          <p:cNvSpPr/>
          <p:nvPr/>
        </p:nvSpPr>
        <p:spPr>
          <a:xfrm>
            <a:off x="4158978" y="298355"/>
            <a:ext cx="336823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108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Chem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01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9CBC32B-B865-4226-BC2E-79EBAA4DF99E}"/>
              </a:ext>
            </a:extLst>
          </p:cNvPr>
          <p:cNvSpPr/>
          <p:nvPr/>
        </p:nvSpPr>
        <p:spPr>
          <a:xfrm>
            <a:off x="4063506" y="0"/>
            <a:ext cx="361241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3200" dirty="0" smtClean="0">
                <a:solidFill>
                  <a:srgbClr val="00B050"/>
                </a:solidFill>
              </a:rPr>
              <a:t>Reactions of Amines </a:t>
            </a:r>
            <a:endParaRPr lang="en-US" sz="3200" dirty="0">
              <a:solidFill>
                <a:srgbClr val="00B050"/>
              </a:solidFill>
              <a:ea typeface="ＭＳ Ｐゴシック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35531"/>
            <a:ext cx="34358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 1- Reactions with </a:t>
            </a:r>
            <a:r>
              <a:rPr lang="en-US" sz="2000" dirty="0">
                <a:solidFill>
                  <a:srgbClr val="C00000"/>
                </a:solidFill>
              </a:rPr>
              <a:t>Nitrous Acid</a:t>
            </a:r>
          </a:p>
        </p:txBody>
      </p:sp>
      <p:sp>
        <p:nvSpPr>
          <p:cNvPr id="7" name="Rectangle 6"/>
          <p:cNvSpPr/>
          <p:nvPr/>
        </p:nvSpPr>
        <p:spPr>
          <a:xfrm>
            <a:off x="149007" y="2398566"/>
            <a:ext cx="10931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Primary aliphatic amines react with nitrous acid through a reaction called diazotization to yield highly unstable aliphatic </a:t>
            </a:r>
            <a:r>
              <a:rPr lang="en-US" sz="2000" dirty="0" err="1">
                <a:solidFill>
                  <a:srgbClr val="C00000"/>
                </a:solidFill>
              </a:rPr>
              <a:t>diazonium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salt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85" y="1322327"/>
            <a:ext cx="5235394" cy="73158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507" y="3804952"/>
            <a:ext cx="7358510" cy="93276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5287" y="5277264"/>
            <a:ext cx="7638950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95" b="2726"/>
          <a:stretch/>
        </p:blipFill>
        <p:spPr>
          <a:xfrm>
            <a:off x="2277243" y="1005386"/>
            <a:ext cx="6113821" cy="225505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66" y="4726351"/>
            <a:ext cx="7414903" cy="89923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056"/>
          <a:stretch/>
        </p:blipFill>
        <p:spPr>
          <a:xfrm>
            <a:off x="1791572" y="5743730"/>
            <a:ext cx="6599492" cy="10320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940" y="301809"/>
            <a:ext cx="747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Secondary </a:t>
            </a:r>
            <a:r>
              <a:rPr lang="en-US" sz="2000" dirty="0" smtClean="0"/>
              <a:t>amines react </a:t>
            </a:r>
            <a:r>
              <a:rPr lang="en-US" sz="2000" dirty="0"/>
              <a:t>with nitrous acid to yield </a:t>
            </a:r>
            <a:r>
              <a:rPr lang="en-US" sz="2000" dirty="0">
                <a:solidFill>
                  <a:srgbClr val="C00000"/>
                </a:solidFill>
              </a:rPr>
              <a:t>N-</a:t>
            </a:r>
            <a:r>
              <a:rPr lang="en-US" sz="2000" dirty="0" err="1">
                <a:solidFill>
                  <a:srgbClr val="C00000"/>
                </a:solidFill>
              </a:rPr>
              <a:t>nitrosoamines</a:t>
            </a:r>
            <a:r>
              <a:rPr lang="en-US" sz="20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87940" y="3595481"/>
            <a:ext cx="125722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Tertiary </a:t>
            </a:r>
            <a:r>
              <a:rPr lang="en-US" sz="2000" dirty="0"/>
              <a:t>aliphatic amine </a:t>
            </a:r>
            <a:r>
              <a:rPr lang="en-US" sz="2000" dirty="0" smtClean="0"/>
              <a:t>react with nitrous acid to form the </a:t>
            </a:r>
            <a:r>
              <a:rPr lang="en-US" sz="2000" dirty="0"/>
              <a:t>tertiary </a:t>
            </a:r>
            <a:r>
              <a:rPr lang="en-US" sz="2000" dirty="0" smtClean="0"/>
              <a:t>amine salt and </a:t>
            </a:r>
            <a:r>
              <a:rPr lang="en-US" sz="2000" dirty="0" smtClean="0">
                <a:solidFill>
                  <a:srgbClr val="C00000"/>
                </a:solidFill>
              </a:rPr>
              <a:t>N-</a:t>
            </a:r>
            <a:r>
              <a:rPr lang="en-US" sz="2000" dirty="0" err="1" smtClean="0">
                <a:solidFill>
                  <a:srgbClr val="C00000"/>
                </a:solidFill>
              </a:rPr>
              <a:t>nitrosoammonium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compound.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87940" y="4022774"/>
            <a:ext cx="9376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Tertiary </a:t>
            </a:r>
            <a:r>
              <a:rPr lang="en-US" sz="2000" dirty="0" err="1"/>
              <a:t>arylamines</a:t>
            </a:r>
            <a:r>
              <a:rPr lang="en-US" sz="2000" dirty="0"/>
              <a:t> react with nitrous acid to form </a:t>
            </a:r>
            <a:r>
              <a:rPr lang="en-US" sz="2000" dirty="0">
                <a:solidFill>
                  <a:srgbClr val="C00000"/>
                </a:solidFill>
              </a:rPr>
              <a:t>C-</a:t>
            </a:r>
            <a:r>
              <a:rPr lang="en-US" sz="2000" dirty="0" err="1">
                <a:solidFill>
                  <a:srgbClr val="C00000"/>
                </a:solidFill>
              </a:rPr>
              <a:t>nitroso</a:t>
            </a:r>
            <a:r>
              <a:rPr lang="en-US" sz="2000" dirty="0"/>
              <a:t> aromatic </a:t>
            </a:r>
            <a:r>
              <a:rPr lang="en-US" sz="2000" dirty="0" smtClean="0"/>
              <a:t>compounds.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457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358554"/>
            <a:ext cx="3990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2- Syntheses </a:t>
            </a:r>
            <a:r>
              <a:rPr lang="en-US" sz="2000" dirty="0">
                <a:solidFill>
                  <a:srgbClr val="C00000"/>
                </a:solidFill>
              </a:rPr>
              <a:t>Using </a:t>
            </a:r>
            <a:r>
              <a:rPr lang="en-US" sz="2000" dirty="0" err="1">
                <a:solidFill>
                  <a:srgbClr val="C00000"/>
                </a:solidFill>
              </a:rPr>
              <a:t>Diazonium</a:t>
            </a:r>
            <a:r>
              <a:rPr lang="en-US" sz="2000" dirty="0">
                <a:solidFill>
                  <a:srgbClr val="C00000"/>
                </a:solidFill>
              </a:rPr>
              <a:t> Salts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9CBC32B-B865-4226-BC2E-79EBAA4DF99E}"/>
              </a:ext>
            </a:extLst>
          </p:cNvPr>
          <p:cNvSpPr/>
          <p:nvPr/>
        </p:nvSpPr>
        <p:spPr>
          <a:xfrm>
            <a:off x="4063506" y="0"/>
            <a:ext cx="361241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3200" dirty="0" smtClean="0">
                <a:solidFill>
                  <a:srgbClr val="00B050"/>
                </a:solidFill>
              </a:rPr>
              <a:t>Reactions of Amines </a:t>
            </a:r>
            <a:endParaRPr lang="en-US" sz="3200" dirty="0">
              <a:solidFill>
                <a:srgbClr val="00B050"/>
              </a:solidFill>
              <a:ea typeface="ＭＳ Ｐゴシック" charset="-128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" t="4302" r="6366" b="230"/>
          <a:stretch/>
        </p:blipFill>
        <p:spPr>
          <a:xfrm>
            <a:off x="389665" y="2287815"/>
            <a:ext cx="4762182" cy="40685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750555" y="2692541"/>
            <a:ext cx="3286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0070C0"/>
                </a:solidFill>
              </a:rPr>
              <a:t>Diazo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Coupling; </a:t>
            </a:r>
            <a:r>
              <a:rPr lang="en-US" sz="2000" dirty="0" err="1">
                <a:solidFill>
                  <a:srgbClr val="0070C0"/>
                </a:solidFill>
              </a:rPr>
              <a:t>Azo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Dyes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4" b="8152"/>
          <a:stretch/>
        </p:blipFill>
        <p:spPr>
          <a:xfrm>
            <a:off x="2970565" y="1060921"/>
            <a:ext cx="5640035" cy="999241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0"/>
          <a:stretch/>
        </p:blipFill>
        <p:spPr>
          <a:xfrm>
            <a:off x="6004823" y="3358169"/>
            <a:ext cx="6089766" cy="112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8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958472-340F-4067-BEAA-9183B6240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86" y="1108571"/>
            <a:ext cx="10635995" cy="1851445"/>
          </a:xfrm>
        </p:spPr>
        <p:txBody>
          <a:bodyPr>
            <a:normAutofit/>
          </a:bodyPr>
          <a:lstStyle/>
          <a:p>
            <a:r>
              <a:rPr lang="en-US" sz="2000" dirty="0"/>
              <a:t>Amines are organic derivatives of ammonia in which one or more hydrogens are replaced with alkyl or aryl groups.</a:t>
            </a:r>
          </a:p>
          <a:p>
            <a:r>
              <a:rPr lang="en-US" sz="2000" dirty="0" smtClean="0"/>
              <a:t>It </a:t>
            </a:r>
            <a:r>
              <a:rPr lang="en-US" sz="2000" dirty="0"/>
              <a:t>has high degree of biological activity, many amines are used as drugs and medicines.</a:t>
            </a:r>
          </a:p>
          <a:p>
            <a:r>
              <a:rPr lang="en-US" sz="2000" dirty="0"/>
              <a:t> Amines are classified as primary, secondary, or tertiary, depending on the number of carbon atoms bonded directly to nitrogen. 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C4EEF5F-9B62-42E0-A41C-9108301D8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403462" y="5330"/>
            <a:ext cx="6569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en-US" sz="3200" kern="0" dirty="0">
                <a:solidFill>
                  <a:srgbClr val="00B050"/>
                </a:solidFill>
              </a:rPr>
              <a:t>Structure and Classification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of Amines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98" t="4066" r="19820" b="8009"/>
          <a:stretch/>
        </p:blipFill>
        <p:spPr>
          <a:xfrm>
            <a:off x="933255" y="3629311"/>
            <a:ext cx="1065230" cy="136688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727276" y="3629311"/>
            <a:ext cx="7151228" cy="1329043"/>
            <a:chOff x="2727276" y="3629311"/>
            <a:chExt cx="7151228" cy="1329043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27276" y="3629311"/>
              <a:ext cx="7151228" cy="1329043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9285401" y="3780149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A" sz="1400" dirty="0" smtClean="0"/>
                <a:t>+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6059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E740798-B196-4E73-9DC8-2C01AD8D0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09245" y="19785"/>
            <a:ext cx="4312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Nomenclature of </a:t>
            </a:r>
            <a:r>
              <a:rPr lang="en-US" sz="3200" dirty="0" smtClean="0">
                <a:solidFill>
                  <a:srgbClr val="00B050"/>
                </a:solidFill>
              </a:rPr>
              <a:t>Amines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94854"/>
            <a:ext cx="1233958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Common names </a:t>
            </a:r>
            <a:r>
              <a:rPr lang="en-US" sz="2000" dirty="0"/>
              <a:t>are formed from the names of the alkyl groups bonded to nitrogen, followed by the suffix </a:t>
            </a:r>
            <a:r>
              <a:rPr lang="en-US" sz="2000" dirty="0">
                <a:solidFill>
                  <a:srgbClr val="C00000"/>
                </a:solidFill>
              </a:rPr>
              <a:t>-</a:t>
            </a:r>
            <a:r>
              <a:rPr lang="en-US" sz="2000" i="1" dirty="0">
                <a:solidFill>
                  <a:srgbClr val="C00000"/>
                </a:solidFill>
              </a:rPr>
              <a:t>amine</a:t>
            </a:r>
            <a:r>
              <a:rPr lang="en-US" sz="2000" dirty="0" smtClean="0"/>
              <a:t>. 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The prefixes </a:t>
            </a:r>
            <a:r>
              <a:rPr lang="en-US" sz="2000" i="1" dirty="0">
                <a:solidFill>
                  <a:srgbClr val="C00000"/>
                </a:solidFill>
              </a:rPr>
              <a:t>di</a:t>
            </a:r>
            <a:r>
              <a:rPr lang="en-US" sz="2000" dirty="0">
                <a:solidFill>
                  <a:srgbClr val="C00000"/>
                </a:solidFill>
              </a:rPr>
              <a:t>-</a:t>
            </a:r>
            <a:r>
              <a:rPr lang="en-US" sz="2000" dirty="0"/>
              <a:t>, </a:t>
            </a:r>
            <a:r>
              <a:rPr lang="en-US" sz="2000" i="1" dirty="0">
                <a:solidFill>
                  <a:srgbClr val="C00000"/>
                </a:solidFill>
              </a:rPr>
              <a:t>tri</a:t>
            </a:r>
            <a:r>
              <a:rPr lang="en-US" sz="2000" dirty="0">
                <a:solidFill>
                  <a:srgbClr val="C00000"/>
                </a:solidFill>
              </a:rPr>
              <a:t>-</a:t>
            </a:r>
            <a:r>
              <a:rPr lang="en-US" sz="2000" dirty="0"/>
              <a:t>, and </a:t>
            </a:r>
            <a:r>
              <a:rPr lang="en-US" sz="2000" i="1" dirty="0">
                <a:solidFill>
                  <a:srgbClr val="C00000"/>
                </a:solidFill>
              </a:rPr>
              <a:t>tetra</a:t>
            </a:r>
            <a:r>
              <a:rPr lang="en-US" sz="2000" dirty="0">
                <a:solidFill>
                  <a:srgbClr val="C00000"/>
                </a:solidFill>
              </a:rPr>
              <a:t>-</a:t>
            </a:r>
            <a:r>
              <a:rPr lang="en-US" sz="2000" dirty="0"/>
              <a:t> are used to describe two, three, or four identical substituents</a:t>
            </a:r>
            <a:r>
              <a:rPr lang="en-US" sz="200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The IUPAC </a:t>
            </a:r>
            <a:r>
              <a:rPr lang="en-US" sz="2000" dirty="0" smtClean="0"/>
              <a:t>system,  </a:t>
            </a:r>
            <a:r>
              <a:rPr lang="en-US" sz="2000" dirty="0"/>
              <a:t>the </a:t>
            </a:r>
            <a:r>
              <a:rPr lang="en-US" sz="2000" i="1" dirty="0">
                <a:solidFill>
                  <a:srgbClr val="C00000"/>
                </a:solidFill>
              </a:rPr>
              <a:t>amino</a:t>
            </a:r>
            <a:r>
              <a:rPr lang="en-US" sz="2000" dirty="0"/>
              <a:t> group, </a:t>
            </a:r>
            <a:r>
              <a:rPr lang="en-US" sz="2000" dirty="0" smtClean="0">
                <a:solidFill>
                  <a:srgbClr val="C00000"/>
                </a:solidFill>
              </a:rPr>
              <a:t>-NH</a:t>
            </a:r>
            <a:r>
              <a:rPr lang="en-US" sz="2000" baseline="-25000" dirty="0" smtClean="0">
                <a:solidFill>
                  <a:srgbClr val="C00000"/>
                </a:solidFill>
              </a:rPr>
              <a:t>2</a:t>
            </a:r>
            <a:r>
              <a:rPr lang="en-US" sz="2000" dirty="0"/>
              <a:t>, is named as a </a:t>
            </a:r>
            <a:r>
              <a:rPr lang="en-US" sz="2000" dirty="0" smtClean="0"/>
              <a:t>substituent.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In this system, secondary or tertiary amines are named by using a prefix that includes all but the longest carbon </a:t>
            </a:r>
            <a:r>
              <a:rPr lang="en-US" sz="2000" dirty="0" smtClean="0"/>
              <a:t>chain.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Recently</a:t>
            </a:r>
            <a:r>
              <a:rPr lang="en-US" sz="2000" dirty="0"/>
              <a:t>, Chemical Abstracts (CA) introduced a system for naming amines that is </a:t>
            </a:r>
            <a:r>
              <a:rPr lang="en-US" sz="2000" dirty="0" smtClean="0"/>
              <a:t>rational </a:t>
            </a:r>
            <a:r>
              <a:rPr lang="en-US" sz="2000" dirty="0"/>
              <a:t>and easy to use. In this system, amines are named as </a:t>
            </a:r>
            <a:r>
              <a:rPr lang="en-US" sz="2000" i="1" dirty="0" err="1" smtClean="0">
                <a:solidFill>
                  <a:srgbClr val="C00000"/>
                </a:solidFill>
              </a:rPr>
              <a:t>alkanamines</a:t>
            </a:r>
            <a:r>
              <a:rPr lang="en-US" sz="2000" dirty="0" smtClean="0"/>
              <a:t>, the </a:t>
            </a:r>
            <a:r>
              <a:rPr lang="en-US" sz="2000" dirty="0">
                <a:solidFill>
                  <a:srgbClr val="C00000"/>
                </a:solidFill>
              </a:rPr>
              <a:t>-</a:t>
            </a:r>
            <a:r>
              <a:rPr lang="en-US" sz="2000" i="1" dirty="0">
                <a:solidFill>
                  <a:srgbClr val="C00000"/>
                </a:solidFill>
              </a:rPr>
              <a:t>e</a:t>
            </a:r>
            <a:r>
              <a:rPr lang="en-US" sz="2000" i="1" dirty="0"/>
              <a:t> </a:t>
            </a:r>
            <a:r>
              <a:rPr lang="en-US" sz="2000" dirty="0"/>
              <a:t>ending in the alkane name is changed to </a:t>
            </a:r>
            <a:r>
              <a:rPr lang="en-US" sz="2000" dirty="0">
                <a:solidFill>
                  <a:srgbClr val="C00000"/>
                </a:solidFill>
              </a:rPr>
              <a:t>-</a:t>
            </a:r>
            <a:r>
              <a:rPr lang="en-US" sz="2000" i="1" dirty="0" smtClean="0">
                <a:solidFill>
                  <a:srgbClr val="C00000"/>
                </a:solidFill>
              </a:rPr>
              <a:t>amine</a:t>
            </a:r>
            <a:r>
              <a:rPr lang="en-US" sz="2000" dirty="0" smtClean="0"/>
              <a:t>,</a:t>
            </a:r>
            <a:r>
              <a:rPr lang="en-US" sz="2000" i="1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and </a:t>
            </a:r>
            <a:r>
              <a:rPr lang="en-US" sz="2000" dirty="0"/>
              <a:t>a number shows the position of the amino group along the </a:t>
            </a:r>
            <a:r>
              <a:rPr lang="en-US" sz="2000" dirty="0" smtClean="0"/>
              <a:t>chain.</a:t>
            </a:r>
            <a:endParaRPr lang="en-US" sz="2000" i="1" dirty="0" smtClean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Other substituents on the carbon chain are given numbers, and the prefix </a:t>
            </a:r>
            <a:r>
              <a:rPr lang="en-US" sz="2000" i="1" dirty="0">
                <a:solidFill>
                  <a:srgbClr val="C00000"/>
                </a:solidFill>
              </a:rPr>
              <a:t>N</a:t>
            </a:r>
            <a:r>
              <a:rPr lang="en-US" sz="2000" dirty="0">
                <a:solidFill>
                  <a:srgbClr val="C00000"/>
                </a:solidFill>
              </a:rPr>
              <a:t>- </a:t>
            </a:r>
            <a:r>
              <a:rPr lang="en-US" sz="2000" dirty="0"/>
              <a:t>is used for each </a:t>
            </a:r>
            <a:r>
              <a:rPr lang="en-US" sz="2000" dirty="0">
                <a:solidFill>
                  <a:srgbClr val="C00000"/>
                </a:solidFill>
              </a:rPr>
              <a:t>substituent on nitrogen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358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9859" y="765819"/>
            <a:ext cx="18512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600" dirty="0">
                <a:solidFill>
                  <a:srgbClr val="039D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IUPAC name</a:t>
            </a:r>
            <a:r>
              <a:rPr lang="en-US" altLang="en-US" sz="1600" dirty="0" smtClean="0">
                <a:solidFill>
                  <a:srgbClr val="039D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r>
              <a:rPr lang="en-US" altLang="en-US" sz="1600" dirty="0" smtClean="0">
                <a:solidFill>
                  <a:srgbClr val="039D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solidFill>
                <a:srgbClr val="039DD5"/>
              </a:solidFill>
            </a:endParaRPr>
          </a:p>
          <a:p>
            <a:pPr>
              <a:defRPr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903730" y="498679"/>
            <a:ext cx="1474469" cy="1135646"/>
            <a:chOff x="1933488" y="393383"/>
            <a:chExt cx="1474469" cy="1135646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8" t="11868" r="75381" b="61889"/>
            <a:stretch/>
          </p:blipFill>
          <p:spPr>
            <a:xfrm>
              <a:off x="2027786" y="393383"/>
              <a:ext cx="1209675" cy="35397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933488" y="667255"/>
              <a:ext cx="147446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039DD5"/>
                  </a:solidFill>
                </a:rPr>
                <a:t>aminoethane</a:t>
              </a:r>
              <a:endParaRPr lang="en-US" sz="1600" dirty="0" smtClean="0">
                <a:solidFill>
                  <a:srgbClr val="039DD5"/>
                </a:solidFill>
              </a:endParaRPr>
            </a:p>
            <a:p>
              <a:pPr algn="ctr"/>
              <a:r>
                <a:rPr lang="en-US" sz="1600" dirty="0" err="1">
                  <a:solidFill>
                    <a:srgbClr val="039DD5"/>
                  </a:solidFill>
                </a:rPr>
                <a:t>ethanamine</a:t>
              </a:r>
              <a:endParaRPr lang="en-US" sz="1600" dirty="0" smtClean="0">
                <a:solidFill>
                  <a:srgbClr val="039DD5"/>
                </a:solidFill>
              </a:endParaRPr>
            </a:p>
            <a:p>
              <a:pPr algn="ctr"/>
              <a:r>
                <a:rPr lang="en-US" sz="1600" dirty="0" smtClean="0"/>
                <a:t>ethylamine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922351" y="2411"/>
            <a:ext cx="1819276" cy="1594405"/>
            <a:chOff x="3924300" y="209402"/>
            <a:chExt cx="1819276" cy="1594405"/>
          </a:xfrm>
        </p:grpSpPr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7" r="42327" b="35877"/>
            <a:stretch/>
          </p:blipFill>
          <p:spPr>
            <a:xfrm>
              <a:off x="3924300" y="209402"/>
              <a:ext cx="1819276" cy="86492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091161" y="972810"/>
              <a:ext cx="151034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39DD5"/>
                  </a:solidFill>
                </a:rPr>
                <a:t>2-aminopentane</a:t>
              </a:r>
            </a:p>
            <a:p>
              <a:pPr algn="ctr"/>
              <a:r>
                <a:rPr lang="en-US" sz="1600" dirty="0" smtClean="0">
                  <a:solidFill>
                    <a:srgbClr val="039DD5"/>
                  </a:solidFill>
                </a:rPr>
                <a:t>2-pentanamine</a:t>
              </a:r>
            </a:p>
            <a:p>
              <a:pPr algn="ctr"/>
              <a:r>
                <a:rPr lang="en-US" sz="1600" dirty="0" smtClean="0"/>
                <a:t>sec-</a:t>
              </a:r>
              <a:r>
                <a:rPr lang="en-US" sz="1600" dirty="0" err="1" smtClean="0"/>
                <a:t>butylamine</a:t>
              </a:r>
              <a:endParaRPr lang="en-US" sz="1600" dirty="0" smtClean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25009" y="32736"/>
            <a:ext cx="1726755" cy="1525679"/>
            <a:chOff x="6075553" y="102198"/>
            <a:chExt cx="1726755" cy="1525679"/>
          </a:xfrm>
        </p:grpSpPr>
        <p:pic>
          <p:nvPicPr>
            <p:cNvPr id="17" name="Picture 16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84" t="10439" r="5916" b="48853"/>
            <a:stretch/>
          </p:blipFill>
          <p:spPr>
            <a:xfrm>
              <a:off x="6253131" y="102198"/>
              <a:ext cx="1371600" cy="721361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6075553" y="796880"/>
              <a:ext cx="172675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039DD5"/>
                  </a:solidFill>
                </a:rPr>
                <a:t>aminocyclohexane</a:t>
              </a:r>
              <a:endParaRPr lang="en-US" sz="1600" dirty="0" smtClean="0">
                <a:solidFill>
                  <a:srgbClr val="039DD5"/>
                </a:solidFill>
              </a:endParaRPr>
            </a:p>
            <a:p>
              <a:pPr algn="ctr"/>
              <a:r>
                <a:rPr lang="en-US" sz="1600" dirty="0" err="1" smtClean="0">
                  <a:solidFill>
                    <a:srgbClr val="039DD5"/>
                  </a:solidFill>
                </a:rPr>
                <a:t>cyclohexanamine</a:t>
              </a:r>
              <a:endParaRPr lang="en-US" sz="1600" dirty="0" smtClean="0">
                <a:solidFill>
                  <a:srgbClr val="039DD5"/>
                </a:solidFill>
              </a:endParaRPr>
            </a:p>
            <a:p>
              <a:pPr algn="ctr"/>
              <a:r>
                <a:rPr lang="en-US" sz="1600" dirty="0" err="1" smtClean="0"/>
                <a:t>cyclohexylamine</a:t>
              </a:r>
              <a:endParaRPr lang="en-US" sz="16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077215" y="232367"/>
            <a:ext cx="2276585" cy="1240573"/>
            <a:chOff x="8400994" y="1704975"/>
            <a:chExt cx="2276585" cy="1240573"/>
          </a:xfrm>
        </p:grpSpPr>
        <p:pic>
          <p:nvPicPr>
            <p:cNvPr id="30" name="Picture 29" descr="Screen Clippi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0" t="61734" r="71729" b="16330"/>
            <a:stretch/>
          </p:blipFill>
          <p:spPr>
            <a:xfrm>
              <a:off x="8610600" y="1704975"/>
              <a:ext cx="1857375" cy="409576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8400994" y="2114551"/>
              <a:ext cx="227658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39DD5"/>
                  </a:solidFill>
                </a:rPr>
                <a:t>1-(</a:t>
              </a:r>
              <a:r>
                <a:rPr lang="en-US" sz="1600" dirty="0" err="1" smtClean="0">
                  <a:solidFill>
                    <a:srgbClr val="039DD5"/>
                  </a:solidFill>
                </a:rPr>
                <a:t>methylamino</a:t>
              </a:r>
              <a:r>
                <a:rPr lang="en-US" sz="1600" dirty="0" smtClean="0">
                  <a:solidFill>
                    <a:srgbClr val="039DD5"/>
                  </a:solidFill>
                </a:rPr>
                <a:t>)propane</a:t>
              </a:r>
            </a:p>
            <a:p>
              <a:pPr algn="ctr"/>
              <a:r>
                <a:rPr lang="en-US" sz="1600" i="1" dirty="0" smtClean="0">
                  <a:solidFill>
                    <a:srgbClr val="039DD5"/>
                  </a:solidFill>
                </a:rPr>
                <a:t>N</a:t>
              </a:r>
              <a:r>
                <a:rPr lang="en-US" sz="1600" dirty="0" smtClean="0">
                  <a:solidFill>
                    <a:srgbClr val="039DD5"/>
                  </a:solidFill>
                </a:rPr>
                <a:t>-methyl-1-propanamine</a:t>
              </a:r>
              <a:endParaRPr lang="en-US" sz="1600" dirty="0">
                <a:solidFill>
                  <a:srgbClr val="039DD5"/>
                </a:solidFill>
              </a:endParaRPr>
            </a:p>
            <a:p>
              <a:pPr algn="ctr"/>
              <a:r>
                <a:rPr lang="en-US" sz="1600" dirty="0" err="1" smtClean="0"/>
                <a:t>methylpropylamine</a:t>
              </a:r>
              <a:endParaRPr lang="en-US" sz="16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22834" y="1665865"/>
            <a:ext cx="2749471" cy="1998523"/>
            <a:chOff x="8932309" y="2388178"/>
            <a:chExt cx="2749471" cy="1998523"/>
          </a:xfrm>
        </p:grpSpPr>
        <p:pic>
          <p:nvPicPr>
            <p:cNvPr id="34" name="Picture 33" descr="Screen Clippi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28" t="3576" r="9619" b="18370"/>
            <a:stretch/>
          </p:blipFill>
          <p:spPr>
            <a:xfrm>
              <a:off x="9664107" y="2388178"/>
              <a:ext cx="1285876" cy="1457326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8932309" y="3801926"/>
              <a:ext cx="274947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srgbClr val="039DD5"/>
                  </a:solidFill>
                </a:rPr>
                <a:t>N,N</a:t>
              </a:r>
              <a:r>
                <a:rPr lang="en-US" sz="1600" dirty="0" smtClean="0">
                  <a:solidFill>
                    <a:srgbClr val="039DD5"/>
                  </a:solidFill>
                </a:rPr>
                <a:t>-</a:t>
              </a:r>
              <a:r>
                <a:rPr lang="en-US" sz="1600" dirty="0" err="1" smtClean="0">
                  <a:solidFill>
                    <a:srgbClr val="039DD5"/>
                  </a:solidFill>
                </a:rPr>
                <a:t>dimethylcyclohexanamine</a:t>
              </a:r>
              <a:endParaRPr lang="en-US" sz="1600" dirty="0" smtClean="0">
                <a:solidFill>
                  <a:srgbClr val="039DD5"/>
                </a:solidFill>
              </a:endParaRPr>
            </a:p>
            <a:p>
              <a:pPr algn="ctr"/>
              <a:r>
                <a:rPr lang="en-US" sz="1600" dirty="0" err="1" smtClean="0"/>
                <a:t>cyclohexyldimethylamine</a:t>
              </a:r>
              <a:endParaRPr lang="en-US" sz="16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502587" y="2394528"/>
            <a:ext cx="2158739" cy="949844"/>
            <a:chOff x="6981185" y="4939779"/>
            <a:chExt cx="2158739" cy="949844"/>
          </a:xfrm>
        </p:grpSpPr>
        <p:pic>
          <p:nvPicPr>
            <p:cNvPr id="33" name="Picture 32" descr="Screen Clippi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73" t="12933" r="37191" b="29986"/>
            <a:stretch/>
          </p:blipFill>
          <p:spPr>
            <a:xfrm>
              <a:off x="6981185" y="4939779"/>
              <a:ext cx="2158739" cy="678596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7082561" y="5551069"/>
              <a:ext cx="19559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39DD5"/>
                  </a:solidFill>
                </a:rPr>
                <a:t>1-amino-3-pentanone</a:t>
              </a:r>
              <a:endParaRPr lang="en-US" sz="1600" dirty="0">
                <a:solidFill>
                  <a:srgbClr val="039DD5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286821" y="2361000"/>
            <a:ext cx="2055654" cy="983372"/>
            <a:chOff x="4106419" y="4906251"/>
            <a:chExt cx="2055654" cy="983372"/>
          </a:xfrm>
        </p:grpSpPr>
        <p:pic>
          <p:nvPicPr>
            <p:cNvPr id="32" name="Picture 31" descr="Screen Clippi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86" r="70853" b="31006"/>
            <a:stretch/>
          </p:blipFill>
          <p:spPr>
            <a:xfrm>
              <a:off x="4106419" y="4906251"/>
              <a:ext cx="2007927" cy="702697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4188456" y="5551069"/>
              <a:ext cx="19736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39DD5"/>
                  </a:solidFill>
                </a:rPr>
                <a:t>3-aminobutanoic acid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212418" y="2647739"/>
            <a:ext cx="1648680" cy="724261"/>
            <a:chOff x="6873151" y="5583543"/>
            <a:chExt cx="1648680" cy="724261"/>
          </a:xfrm>
        </p:grpSpPr>
        <p:sp>
          <p:nvSpPr>
            <p:cNvPr id="44" name="TextBox 43"/>
            <p:cNvSpPr txBox="1"/>
            <p:nvPr/>
          </p:nvSpPr>
          <p:spPr>
            <a:xfrm>
              <a:off x="7000455" y="5969250"/>
              <a:ext cx="1476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39DD5"/>
                  </a:solidFill>
                </a:rPr>
                <a:t>2-aminoethanol</a:t>
              </a:r>
              <a:endParaRPr lang="en-US" sz="1600" dirty="0">
                <a:solidFill>
                  <a:srgbClr val="039DD5"/>
                </a:solidFill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6873151" y="5583543"/>
              <a:ext cx="1648680" cy="517276"/>
              <a:chOff x="6873151" y="5583543"/>
              <a:chExt cx="1648680" cy="517276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865" b="46932"/>
              <a:stretch/>
            </p:blipFill>
            <p:spPr>
              <a:xfrm>
                <a:off x="7390613" y="5583543"/>
                <a:ext cx="1131218" cy="425179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73151" y="5652466"/>
                <a:ext cx="631483" cy="448353"/>
              </a:xfrm>
              <a:prstGeom prst="rect">
                <a:avLst/>
              </a:prstGeom>
            </p:spPr>
          </p:pic>
        </p:grpSp>
      </p:grpSp>
      <p:sp>
        <p:nvSpPr>
          <p:cNvPr id="75" name="Rectangle 74"/>
          <p:cNvSpPr/>
          <p:nvPr/>
        </p:nvSpPr>
        <p:spPr>
          <a:xfrm>
            <a:off x="49858" y="3737565"/>
            <a:ext cx="118184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Aromatic amines </a:t>
            </a:r>
            <a:r>
              <a:rPr lang="en-US" sz="2000" dirty="0"/>
              <a:t>are named as </a:t>
            </a:r>
            <a:r>
              <a:rPr lang="en-US" sz="2000" dirty="0">
                <a:solidFill>
                  <a:srgbClr val="C00000"/>
                </a:solidFill>
              </a:rPr>
              <a:t>derivatives of aniline</a:t>
            </a:r>
            <a:r>
              <a:rPr lang="en-US" sz="2000" dirty="0"/>
              <a:t>. In the CA system, aniline is called </a:t>
            </a:r>
            <a:r>
              <a:rPr lang="en-US" sz="2000" dirty="0" err="1" smtClean="0">
                <a:solidFill>
                  <a:srgbClr val="C00000"/>
                </a:solidFill>
              </a:rPr>
              <a:t>benzenamine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154006" y="4432545"/>
            <a:ext cx="1269898" cy="1770980"/>
            <a:chOff x="642382" y="2480820"/>
            <a:chExt cx="1269898" cy="1770980"/>
          </a:xfrm>
        </p:grpSpPr>
        <p:pic>
          <p:nvPicPr>
            <p:cNvPr id="98" name="Picture 97" descr="Screen Clipping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5" t="9343" r="86622" b="44468"/>
            <a:stretch/>
          </p:blipFill>
          <p:spPr>
            <a:xfrm>
              <a:off x="829558" y="2480820"/>
              <a:ext cx="895547" cy="1186206"/>
            </a:xfrm>
            <a:prstGeom prst="rect">
              <a:avLst/>
            </a:prstGeom>
          </p:spPr>
        </p:pic>
        <p:sp>
          <p:nvSpPr>
            <p:cNvPr id="99" name="Rectangle 98"/>
            <p:cNvSpPr/>
            <p:nvPr/>
          </p:nvSpPr>
          <p:spPr>
            <a:xfrm>
              <a:off x="642382" y="3667025"/>
              <a:ext cx="126989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39DD5"/>
                  </a:solidFill>
                </a:rPr>
                <a:t>Aniline</a:t>
              </a:r>
            </a:p>
            <a:p>
              <a:pPr algn="ctr"/>
              <a:r>
                <a:rPr lang="en-US" sz="1600" dirty="0" err="1" smtClean="0">
                  <a:solidFill>
                    <a:srgbClr val="039DD5"/>
                  </a:solidFill>
                </a:rPr>
                <a:t>benzenamine</a:t>
              </a:r>
              <a:endParaRPr lang="en-US" sz="1600" dirty="0">
                <a:solidFill>
                  <a:srgbClr val="039DD5"/>
                </a:solidFill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969543" y="4333433"/>
            <a:ext cx="1505540" cy="2098879"/>
            <a:chOff x="2665918" y="2139883"/>
            <a:chExt cx="1505540" cy="2098879"/>
          </a:xfrm>
        </p:grpSpPr>
        <p:pic>
          <p:nvPicPr>
            <p:cNvPr id="101" name="Picture 100" descr="Screen Clipping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02" t="9343" r="66952" b="28623"/>
            <a:stretch/>
          </p:blipFill>
          <p:spPr>
            <a:xfrm>
              <a:off x="3013336" y="2139883"/>
              <a:ext cx="810705" cy="1593130"/>
            </a:xfrm>
            <a:prstGeom prst="rect">
              <a:avLst/>
            </a:prstGeom>
          </p:spPr>
        </p:pic>
        <p:sp>
          <p:nvSpPr>
            <p:cNvPr id="102" name="Rectangle 101"/>
            <p:cNvSpPr/>
            <p:nvPr/>
          </p:nvSpPr>
          <p:spPr>
            <a:xfrm>
              <a:off x="2665918" y="3653987"/>
              <a:ext cx="150554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39DD5"/>
                  </a:solidFill>
                </a:rPr>
                <a:t>4-bromoaniline</a:t>
              </a:r>
              <a:r>
                <a:rPr lang="en-US" sz="1600" dirty="0" smtClean="0"/>
                <a:t> </a:t>
              </a:r>
            </a:p>
            <a:p>
              <a:pPr algn="ctr"/>
              <a:r>
                <a:rPr lang="en-US" sz="1600" i="1" dirty="0" smtClean="0"/>
                <a:t>p</a:t>
              </a:r>
              <a:r>
                <a:rPr lang="en-US" sz="1600" dirty="0" smtClean="0"/>
                <a:t>-</a:t>
              </a:r>
              <a:r>
                <a:rPr lang="en-US" sz="1600" dirty="0" err="1" smtClean="0"/>
                <a:t>bromoaniline</a:t>
              </a:r>
              <a:endParaRPr lang="en-US" sz="1600" dirty="0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4016126" y="4302609"/>
            <a:ext cx="1489510" cy="2131520"/>
            <a:chOff x="4939769" y="2107241"/>
            <a:chExt cx="1489510" cy="2131520"/>
          </a:xfrm>
        </p:grpSpPr>
        <p:pic>
          <p:nvPicPr>
            <p:cNvPr id="104" name="Picture 103" descr="Screen Clipping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66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75" t="4585" r="31235" b="35685"/>
            <a:stretch/>
          </p:blipFill>
          <p:spPr>
            <a:xfrm>
              <a:off x="5260465" y="2107241"/>
              <a:ext cx="848118" cy="1603150"/>
            </a:xfrm>
            <a:prstGeom prst="rect">
              <a:avLst/>
            </a:prstGeom>
          </p:spPr>
        </p:pic>
        <p:sp>
          <p:nvSpPr>
            <p:cNvPr id="105" name="Rectangle 104"/>
            <p:cNvSpPr/>
            <p:nvPr/>
          </p:nvSpPr>
          <p:spPr>
            <a:xfrm>
              <a:off x="4939769" y="3653986"/>
              <a:ext cx="14895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39DD5"/>
                  </a:solidFill>
                </a:rPr>
                <a:t>4-methylaniline</a:t>
              </a:r>
            </a:p>
            <a:p>
              <a:pPr algn="ctr"/>
              <a:r>
                <a:rPr lang="en-US" sz="1600" i="1" dirty="0"/>
                <a:t>p</a:t>
              </a:r>
              <a:r>
                <a:rPr lang="en-US" sz="1600" dirty="0"/>
                <a:t>-Toluidine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5758501" y="4609862"/>
            <a:ext cx="1893467" cy="1520833"/>
            <a:chOff x="7795841" y="4720472"/>
            <a:chExt cx="1893467" cy="1520833"/>
          </a:xfrm>
        </p:grpSpPr>
        <p:pic>
          <p:nvPicPr>
            <p:cNvPr id="113" name="Picture 112" descr="Screen Clipping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53" t="9343" r="40340" b="44835"/>
            <a:stretch/>
          </p:blipFill>
          <p:spPr>
            <a:xfrm>
              <a:off x="8295587" y="4720472"/>
              <a:ext cx="1102936" cy="1176780"/>
            </a:xfrm>
            <a:prstGeom prst="rect">
              <a:avLst/>
            </a:prstGeom>
          </p:spPr>
        </p:pic>
        <p:sp>
          <p:nvSpPr>
            <p:cNvPr id="114" name="Rectangle 113"/>
            <p:cNvSpPr/>
            <p:nvPr/>
          </p:nvSpPr>
          <p:spPr>
            <a:xfrm>
              <a:off x="7795841" y="5902751"/>
              <a:ext cx="189346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1" dirty="0" smtClean="0">
                  <a:solidFill>
                    <a:srgbClr val="039DD5"/>
                  </a:solidFill>
                </a:rPr>
                <a:t>N,N</a:t>
              </a:r>
              <a:r>
                <a:rPr lang="en-US" sz="1600" dirty="0" smtClean="0">
                  <a:solidFill>
                    <a:srgbClr val="039DD5"/>
                  </a:solidFill>
                </a:rPr>
                <a:t>-</a:t>
              </a:r>
              <a:r>
                <a:rPr lang="en-US" sz="1600" dirty="0" err="1" smtClean="0">
                  <a:solidFill>
                    <a:srgbClr val="039DD5"/>
                  </a:solidFill>
                </a:rPr>
                <a:t>dimethylaniline</a:t>
              </a:r>
              <a:endParaRPr lang="en-US" sz="1600" dirty="0" smtClean="0">
                <a:solidFill>
                  <a:srgbClr val="039DD5"/>
                </a:solidFill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7850101" y="4512715"/>
            <a:ext cx="2335896" cy="1854951"/>
            <a:chOff x="6188511" y="4836529"/>
            <a:chExt cx="2335896" cy="1854951"/>
          </a:xfrm>
        </p:grpSpPr>
        <p:pic>
          <p:nvPicPr>
            <p:cNvPr id="116" name="Picture 115" descr="Screen Clipping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29" t="9344" r="8083" b="41103"/>
            <a:stretch/>
          </p:blipFill>
          <p:spPr>
            <a:xfrm>
              <a:off x="6640022" y="4836529"/>
              <a:ext cx="1432874" cy="1272619"/>
            </a:xfrm>
            <a:prstGeom prst="rect">
              <a:avLst/>
            </a:prstGeom>
          </p:spPr>
        </p:pic>
        <p:sp>
          <p:nvSpPr>
            <p:cNvPr id="117" name="Rectangle 116"/>
            <p:cNvSpPr/>
            <p:nvPr/>
          </p:nvSpPr>
          <p:spPr>
            <a:xfrm>
              <a:off x="6188511" y="6106705"/>
              <a:ext cx="233589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srgbClr val="039DD5"/>
                  </a:solidFill>
                </a:rPr>
                <a:t>N</a:t>
              </a:r>
              <a:r>
                <a:rPr lang="en-US" sz="1600" dirty="0" smtClean="0">
                  <a:solidFill>
                    <a:srgbClr val="039DD5"/>
                  </a:solidFill>
                </a:rPr>
                <a:t>-methyl-3-methylaniline</a:t>
              </a:r>
            </a:p>
            <a:p>
              <a:pPr algn="ctr"/>
              <a:r>
                <a:rPr lang="en-US" sz="1600" dirty="0"/>
                <a:t>N-methyl-</a:t>
              </a:r>
              <a:r>
                <a:rPr lang="en-US" sz="1600" i="1" dirty="0"/>
                <a:t>m</a:t>
              </a:r>
              <a:r>
                <a:rPr lang="en-US" sz="1600" dirty="0"/>
                <a:t>-toluidine</a:t>
              </a:r>
              <a:endParaRPr lang="en-US" sz="1600" dirty="0">
                <a:solidFill>
                  <a:srgbClr val="039DD5"/>
                </a:solidFill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0480437" y="4195834"/>
            <a:ext cx="1481496" cy="1939364"/>
            <a:chOff x="10111811" y="4156556"/>
            <a:chExt cx="1481496" cy="1939364"/>
          </a:xfrm>
        </p:grpSpPr>
        <p:sp>
          <p:nvSpPr>
            <p:cNvPr id="108" name="Rectangle 107"/>
            <p:cNvSpPr/>
            <p:nvPr/>
          </p:nvSpPr>
          <p:spPr>
            <a:xfrm>
              <a:off x="10111811" y="5757366"/>
              <a:ext cx="148149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39DD5"/>
                  </a:solidFill>
                </a:rPr>
                <a:t>4-aminophenol</a:t>
              </a:r>
            </a:p>
          </p:txBody>
        </p:sp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458478" y="4156556"/>
              <a:ext cx="883997" cy="17923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235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65FE43-3DBE-46CE-AF72-F7E92D70F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25" y="1"/>
            <a:ext cx="9245532" cy="71463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Physical Properties of </a:t>
            </a:r>
            <a:r>
              <a:rPr lang="en-US" sz="3200" dirty="0" smtClean="0">
                <a:solidFill>
                  <a:srgbClr val="00B050"/>
                </a:solidFill>
              </a:rPr>
              <a:t>Amines</a:t>
            </a:r>
            <a:endParaRPr lang="en-US" sz="32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A188866-1E8A-45F7-B2C6-1EC203CAB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2548" y="787013"/>
            <a:ext cx="12987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solidFill>
                  <a:srgbClr val="C00000"/>
                </a:solidFill>
              </a:rPr>
              <a:t>Solubility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320511" y="1158769"/>
            <a:ext cx="117835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All three classes of amines can form hydrogen bonds with the </a:t>
            </a:r>
            <a:r>
              <a:rPr lang="en-US" sz="2000" dirty="0" smtClean="0"/>
              <a:t>-OH </a:t>
            </a:r>
            <a:r>
              <a:rPr lang="en-US" sz="2000" dirty="0"/>
              <a:t>group of  water (that is, </a:t>
            </a:r>
            <a:r>
              <a:rPr lang="en-US" sz="2000" dirty="0" smtClean="0"/>
              <a:t>O-H</a:t>
            </a:r>
            <a:r>
              <a:rPr lang="en-US" sz="2000" dirty="0"/>
              <a:t>· · ·N).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Primary </a:t>
            </a:r>
            <a:r>
              <a:rPr lang="en-US" sz="2000" dirty="0"/>
              <a:t>and secondary amines can also form hydrogen bonds with the oxygen atom in water: </a:t>
            </a:r>
            <a:r>
              <a:rPr lang="en-US" sz="2000" dirty="0" smtClean="0"/>
              <a:t>N-H</a:t>
            </a:r>
            <a:r>
              <a:rPr lang="en-US" sz="2000" dirty="0"/>
              <a:t>· · ·O. Thus, most simple amines with up to five or six carbon atoms are either completely or appreciably soluble in water.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2548" y="2247911"/>
            <a:ext cx="168187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solidFill>
                  <a:srgbClr val="C00000"/>
                </a:solidFill>
              </a:rPr>
              <a:t>Boiling point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8891" y="2693146"/>
            <a:ext cx="117697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Amines are moderately polar substances; they </a:t>
            </a:r>
            <a:r>
              <a:rPr lang="en-US" sz="2000" dirty="0" smtClean="0"/>
              <a:t>boil </a:t>
            </a:r>
            <a:r>
              <a:rPr lang="en-US" sz="2000" dirty="0"/>
              <a:t>well above alkanes with comparable molecular weights, but below comparable </a:t>
            </a:r>
            <a:r>
              <a:rPr lang="en-US" sz="2000" dirty="0" smtClean="0"/>
              <a:t>alcohols.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/>
              <a:t>Intermolecular </a:t>
            </a:r>
            <a:r>
              <a:rPr lang="en-US" sz="2000" dirty="0" smtClean="0"/>
              <a:t>N-H</a:t>
            </a:r>
            <a:r>
              <a:rPr lang="en-US" sz="2000" dirty="0"/>
              <a:t>· · ·N hydrogen bonds are important and raise the boiling points of primary and secondary amines but are not as strong as the </a:t>
            </a:r>
            <a:r>
              <a:rPr lang="en-US" sz="2000" dirty="0" smtClean="0"/>
              <a:t>O-H</a:t>
            </a:r>
            <a:r>
              <a:rPr lang="en-US" sz="2000" dirty="0"/>
              <a:t>· · ·O bonds of </a:t>
            </a:r>
            <a:r>
              <a:rPr lang="en-US" sz="2000" dirty="0" smtClean="0"/>
              <a:t>alcohols. The </a:t>
            </a:r>
            <a:r>
              <a:rPr lang="en-US" sz="2000" dirty="0"/>
              <a:t>reason for this is that nitrogen is not as electronegative as </a:t>
            </a:r>
            <a:r>
              <a:rPr lang="en-US" sz="2000" dirty="0" smtClean="0"/>
              <a:t>oxygen.</a:t>
            </a:r>
            <a:r>
              <a:rPr lang="en-US" sz="2000" dirty="0"/>
              <a:t> </a:t>
            </a:r>
            <a:endParaRPr lang="en-US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Molecules </a:t>
            </a:r>
            <a:r>
              <a:rPr lang="en-US" sz="2000" dirty="0"/>
              <a:t>of tertiary amines cannot form hydrogen bonds to each </a:t>
            </a:r>
            <a:r>
              <a:rPr lang="en-US" sz="2000" dirty="0" smtClean="0"/>
              <a:t>other, as </a:t>
            </a:r>
            <a:r>
              <a:rPr lang="en-US" sz="2000" dirty="0"/>
              <a:t>a result, tertiary amines generally boil at lower temperatures than primary and secondary amines of comparable molecular </a:t>
            </a:r>
            <a:r>
              <a:rPr lang="en-US" sz="2000" dirty="0" smtClean="0"/>
              <a:t>weight</a:t>
            </a:r>
            <a:r>
              <a:rPr lang="en-US" sz="2000" dirty="0"/>
              <a:t>.</a:t>
            </a:r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518" y="5464004"/>
            <a:ext cx="5227773" cy="11126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24" y="5519268"/>
            <a:ext cx="4237087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5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CF593EB-59E7-42E9-ACD5-6E4973C52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6065FE43-3DBE-46CE-AF72-F7E92D70F6E8}"/>
              </a:ext>
            </a:extLst>
          </p:cNvPr>
          <p:cNvSpPr txBox="1">
            <a:spLocks/>
          </p:cNvSpPr>
          <p:nvPr/>
        </p:nvSpPr>
        <p:spPr>
          <a:xfrm>
            <a:off x="866193" y="-56851"/>
            <a:ext cx="9245532" cy="714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rgbClr val="00B050"/>
                </a:solidFill>
              </a:rPr>
              <a:t>Physical Properties of Amines</a:t>
            </a:r>
            <a:endParaRPr lang="en-US" sz="32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8257"/>
            <a:ext cx="35258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Basicity of Amines: Amine Salts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201102" y="954747"/>
            <a:ext cx="11500701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unshared pair of electrons on the nitrogen atom dominates the chemistry of amines. Because of this electron pair, amines are both basic and </a:t>
            </a:r>
            <a:r>
              <a:rPr lang="en-US" dirty="0" err="1"/>
              <a:t>nucleophilic</a:t>
            </a:r>
            <a:r>
              <a:rPr lang="en-US" dirty="0"/>
              <a:t>. Aqueous solutions of amines are basic because of the following </a:t>
            </a:r>
            <a:r>
              <a:rPr lang="en-US" dirty="0" smtClean="0"/>
              <a:t>equilibrium:</a:t>
            </a:r>
            <a:endParaRPr lang="en-US" dirty="0"/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004" y="1788190"/>
            <a:ext cx="4419983" cy="132599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" y="3000565"/>
            <a:ext cx="1235854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Amines are relatively </a:t>
            </a:r>
            <a:r>
              <a:rPr lang="en-US" dirty="0" smtClean="0">
                <a:solidFill>
                  <a:srgbClr val="C00000"/>
                </a:solidFill>
              </a:rPr>
              <a:t>weak bases</a:t>
            </a:r>
            <a:r>
              <a:rPr lang="en-US" dirty="0" smtClean="0"/>
              <a:t>. Most are stronger bases than water but are far </a:t>
            </a:r>
            <a:r>
              <a:rPr lang="en-US" dirty="0" smtClean="0">
                <a:solidFill>
                  <a:srgbClr val="C00000"/>
                </a:solidFill>
              </a:rPr>
              <a:t>weaker bases than hydroxide ions</a:t>
            </a:r>
            <a:r>
              <a:rPr lang="en-US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Alkylamines</a:t>
            </a:r>
            <a:r>
              <a:rPr lang="en-US" dirty="0" smtClean="0"/>
              <a:t> are approximately 10 times as basic as ammonia. Recall that alkyl groups are electron-donating relative to hydrogen.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059" y="5232178"/>
            <a:ext cx="4069800" cy="14918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5837" y="3931655"/>
            <a:ext cx="3666815" cy="4830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9431" y="4365645"/>
            <a:ext cx="119217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Aromatic amines less basic than aliphatic amines.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Electron-donating groups increase the basicity of amines, and electron-withdrawing groups decrease their basicity.</a:t>
            </a:r>
          </a:p>
        </p:txBody>
      </p:sp>
    </p:spTree>
    <p:extLst>
      <p:ext uri="{BB962C8B-B14F-4D97-AF65-F5344CB8AC3E}">
        <p14:creationId xmlns:p14="http://schemas.microsoft.com/office/powerpoint/2010/main" val="59238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AF363FC-F558-4B95-9A42-85B2AD9E7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2300" y="6376721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86538" y="0"/>
            <a:ext cx="3877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rgbClr val="00B050"/>
                </a:solidFill>
              </a:rPr>
              <a:t>Preparation of Amines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67947"/>
            <a:ext cx="35846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 smtClean="0">
                <a:solidFill>
                  <a:srgbClr val="C00000"/>
                </a:solidFill>
              </a:rPr>
              <a:t>1- Reduction </a:t>
            </a:r>
            <a:r>
              <a:rPr lang="en-US" altLang="en-US" sz="2000" dirty="0">
                <a:solidFill>
                  <a:srgbClr val="C00000"/>
                </a:solidFill>
              </a:rPr>
              <a:t>of nitro compounds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60" y="1703235"/>
            <a:ext cx="6363251" cy="13640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514" y="868057"/>
            <a:ext cx="3127519" cy="999831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033" y="4316841"/>
            <a:ext cx="5022015" cy="1486029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653" b="894"/>
          <a:stretch/>
        </p:blipFill>
        <p:spPr>
          <a:xfrm>
            <a:off x="537951" y="3800527"/>
            <a:ext cx="4835125" cy="3007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3310831"/>
            <a:ext cx="27032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2- Reduction </a:t>
            </a:r>
            <a:r>
              <a:rPr lang="en-US" sz="2000" dirty="0">
                <a:solidFill>
                  <a:srgbClr val="C00000"/>
                </a:solidFill>
              </a:rPr>
              <a:t>of Amides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114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885620" y="5460821"/>
            <a:ext cx="5407621" cy="1211415"/>
            <a:chOff x="5946179" y="5606432"/>
            <a:chExt cx="5407621" cy="121141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40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46179" y="5606432"/>
              <a:ext cx="5407621" cy="1140051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9984018" y="6494682"/>
              <a:ext cx="760144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Aniline</a:t>
              </a:r>
              <a:endPara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93508" y="684824"/>
            <a:ext cx="4993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3- Reduction </a:t>
            </a:r>
            <a:r>
              <a:rPr lang="en-US" sz="2000" dirty="0">
                <a:solidFill>
                  <a:srgbClr val="C00000"/>
                </a:solidFill>
              </a:rPr>
              <a:t>of </a:t>
            </a:r>
            <a:r>
              <a:rPr lang="en-US" sz="2000" dirty="0" smtClean="0">
                <a:solidFill>
                  <a:srgbClr val="C00000"/>
                </a:solidFill>
              </a:rPr>
              <a:t>Nitriles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328"/>
          <a:stretch/>
        </p:blipFill>
        <p:spPr>
          <a:xfrm>
            <a:off x="2590040" y="1104392"/>
            <a:ext cx="5211346" cy="69838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525" y="4013618"/>
            <a:ext cx="90371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4- Preparation </a:t>
            </a:r>
            <a:r>
              <a:rPr lang="en-US" sz="2000" dirty="0">
                <a:solidFill>
                  <a:srgbClr val="C00000"/>
                </a:solidFill>
              </a:rPr>
              <a:t>of Primary Amines through the  Hofmann degradation</a:t>
            </a: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843" y="4528881"/>
            <a:ext cx="7811177" cy="8535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6250" y="2142343"/>
            <a:ext cx="4840644" cy="109737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805392" y="-30446"/>
            <a:ext cx="3877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rgbClr val="00B050"/>
                </a:solidFill>
              </a:rPr>
              <a:t>Preparation of Amines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04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37AEC53-AABE-4F29-B8E9-2F6DCFD4D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86907"/>
            <a:ext cx="41814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5- Alkylation </a:t>
            </a:r>
            <a:r>
              <a:rPr lang="en-US" sz="2000" dirty="0">
                <a:solidFill>
                  <a:srgbClr val="C00000"/>
                </a:solidFill>
              </a:rPr>
              <a:t>of </a:t>
            </a:r>
            <a:r>
              <a:rPr lang="en-US" sz="2000" dirty="0" smtClean="0">
                <a:solidFill>
                  <a:srgbClr val="C00000"/>
                </a:solidFill>
              </a:rPr>
              <a:t>Ammonia and amines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86538" y="0"/>
            <a:ext cx="3877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rgbClr val="00B050"/>
                </a:solidFill>
              </a:rPr>
              <a:t>Preparation of Amines</a:t>
            </a:r>
            <a:endParaRPr lang="en-US" sz="3200" dirty="0">
              <a:solidFill>
                <a:srgbClr val="00B05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034411" y="1149325"/>
            <a:ext cx="6362434" cy="4011094"/>
            <a:chOff x="2090733" y="1175099"/>
            <a:chExt cx="6362434" cy="4011094"/>
          </a:xfrm>
        </p:grpSpPr>
        <p:grpSp>
          <p:nvGrpSpPr>
            <p:cNvPr id="8" name="Group 7"/>
            <p:cNvGrpSpPr/>
            <p:nvPr/>
          </p:nvGrpSpPr>
          <p:grpSpPr>
            <a:xfrm>
              <a:off x="2090733" y="1175099"/>
              <a:ext cx="6362434" cy="876376"/>
              <a:chOff x="2679108" y="1289157"/>
              <a:chExt cx="6362434" cy="876376"/>
            </a:xfrm>
          </p:grpSpPr>
          <p:pic>
            <p:nvPicPr>
              <p:cNvPr id="3" name="Picture 2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9108" y="1289157"/>
                <a:ext cx="3383573" cy="876376"/>
              </a:xfrm>
              <a:prstGeom prst="rect">
                <a:avLst/>
              </a:prstGeom>
            </p:spPr>
          </p:pic>
          <p:pic>
            <p:nvPicPr>
              <p:cNvPr id="5" name="Picture 4" descr="Screen Clippi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15546" y="1308011"/>
                <a:ext cx="813048" cy="517394"/>
              </a:xfrm>
              <a:prstGeom prst="rect">
                <a:avLst/>
              </a:prstGeom>
            </p:spPr>
          </p:pic>
          <p:pic>
            <p:nvPicPr>
              <p:cNvPr id="7" name="Picture 6" descr="Screen Clippi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24"/>
              <a:stretch/>
            </p:blipFill>
            <p:spPr>
              <a:xfrm>
                <a:off x="6876067" y="1346510"/>
                <a:ext cx="2165475" cy="800169"/>
              </a:xfrm>
              <a:prstGeom prst="rect">
                <a:avLst/>
              </a:prstGeom>
            </p:spPr>
          </p:pic>
        </p:grpSp>
        <p:pic>
          <p:nvPicPr>
            <p:cNvPr id="11" name="Picture 10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0733" y="2035963"/>
              <a:ext cx="4412362" cy="998307"/>
            </a:xfrm>
            <a:prstGeom prst="rect">
              <a:avLst/>
            </a:prstGeom>
          </p:spPr>
        </p:pic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0733" y="3085253"/>
              <a:ext cx="4298052" cy="1005927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4576" y="4142163"/>
              <a:ext cx="3055885" cy="1044030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956477" y="5279010"/>
            <a:ext cx="9537914" cy="1578990"/>
            <a:chOff x="1391800" y="5440112"/>
            <a:chExt cx="9165976" cy="128136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91800" y="5440112"/>
              <a:ext cx="7514851" cy="10988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906651" y="5658408"/>
              <a:ext cx="1651125" cy="10630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827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7539</TotalTime>
  <Words>723</Words>
  <Application>Microsoft Office PowerPoint</Application>
  <PresentationFormat>Widescreen</PresentationFormat>
  <Paragraphs>91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ＭＳ Ｐゴシック</vt:lpstr>
      <vt:lpstr>Andalus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Physical Properties of Amines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Amines</dc:title>
  <dc:creator>Crash .</dc:creator>
  <cp:lastModifiedBy>USER</cp:lastModifiedBy>
  <cp:revision>129</cp:revision>
  <dcterms:created xsi:type="dcterms:W3CDTF">2017-12-02T19:49:03Z</dcterms:created>
  <dcterms:modified xsi:type="dcterms:W3CDTF">2023-10-25T16:05:11Z</dcterms:modified>
</cp:coreProperties>
</file>