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4" r:id="rId4"/>
    <p:sldId id="299" r:id="rId5"/>
    <p:sldId id="265" r:id="rId6"/>
    <p:sldId id="266" r:id="rId7"/>
    <p:sldId id="271" r:id="rId8"/>
    <p:sldId id="272" r:id="rId9"/>
    <p:sldId id="300" r:id="rId10"/>
    <p:sldId id="301" r:id="rId11"/>
    <p:sldId id="302" r:id="rId12"/>
    <p:sldId id="303" r:id="rId13"/>
    <p:sldId id="281" r:id="rId14"/>
    <p:sldId id="308" r:id="rId15"/>
    <p:sldId id="309" r:id="rId16"/>
    <p:sldId id="304" r:id="rId17"/>
    <p:sldId id="305" r:id="rId18"/>
    <p:sldId id="306" r:id="rId19"/>
    <p:sldId id="311" r:id="rId20"/>
    <p:sldId id="312" r:id="rId21"/>
    <p:sldId id="307" r:id="rId22"/>
    <p:sldId id="313" r:id="rId23"/>
    <p:sldId id="314" r:id="rId24"/>
    <p:sldId id="315" r:id="rId25"/>
    <p:sldId id="316" r:id="rId26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2A9"/>
    <a:srgbClr val="D0008B"/>
    <a:srgbClr val="F124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0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3A5156A-F04A-48D5-A1C6-51AF1C5A34B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88D5995-CD06-4CDA-81BE-388F812D4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4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61615695-B641-43D2-8C67-4D12924BD31B}" type="datetimeFigureOut">
              <a:rPr lang="ar-SA" smtClean="0"/>
              <a:t>26/10/1444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F3C10EB5-F6A5-493A-AAD7-A4B3D39559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82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42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60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57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1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045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8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505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67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12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8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29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26/10/1444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rtl="1"/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9.png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tmp"/><Relationship Id="rId4" Type="http://schemas.openxmlformats.org/officeDocument/2006/relationships/image" Target="../media/image62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62949" y="2819400"/>
            <a:ext cx="6320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</a:t>
            </a:r>
            <a:endParaRPr lang="ar-SA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26816" y="1219200"/>
            <a:ext cx="219322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ar-SA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9105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substituents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present, three isomeric structures are possible. They are designated by the prefixes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(abbreviated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use 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3055" r="19351" b="7751"/>
          <a:stretch/>
        </p:blipFill>
        <p:spPr>
          <a:xfrm>
            <a:off x="3733799" y="954492"/>
            <a:ext cx="1676400" cy="1676400"/>
          </a:xfrm>
          <a:prstGeom prst="rect">
            <a:avLst/>
          </a:prstGeom>
        </p:spPr>
      </p:pic>
      <p:sp>
        <p:nvSpPr>
          <p:cNvPr id="6" name="مربع نص 1"/>
          <p:cNvSpPr txBox="1"/>
          <p:nvPr/>
        </p:nvSpPr>
        <p:spPr>
          <a:xfrm>
            <a:off x="262468" y="2430837"/>
            <a:ext cx="12650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4493" b="10946"/>
          <a:stretch/>
        </p:blipFill>
        <p:spPr>
          <a:xfrm>
            <a:off x="4781458" y="3005879"/>
            <a:ext cx="1447800" cy="179862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r="36126"/>
          <a:stretch/>
        </p:blipFill>
        <p:spPr>
          <a:xfrm>
            <a:off x="762000" y="4843852"/>
            <a:ext cx="1447800" cy="188672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6" r="1567"/>
          <a:stretch/>
        </p:blipFill>
        <p:spPr>
          <a:xfrm>
            <a:off x="6629400" y="5051186"/>
            <a:ext cx="1524001" cy="153808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9824" r="67120" b="10946"/>
          <a:stretch/>
        </p:blipFill>
        <p:spPr>
          <a:xfrm>
            <a:off x="762000" y="3154371"/>
            <a:ext cx="1447800" cy="16002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r="35807" b="10946"/>
          <a:stretch/>
        </p:blipFill>
        <p:spPr>
          <a:xfrm>
            <a:off x="2720254" y="2992385"/>
            <a:ext cx="1447800" cy="179862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68063"/>
          <a:stretch/>
        </p:blipFill>
        <p:spPr>
          <a:xfrm>
            <a:off x="6667049" y="2917780"/>
            <a:ext cx="1447801" cy="188672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65868"/>
          <a:stretch/>
        </p:blipFill>
        <p:spPr>
          <a:xfrm>
            <a:off x="2720254" y="5156891"/>
            <a:ext cx="1447800" cy="153808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956"/>
          <a:stretch/>
        </p:blipFill>
        <p:spPr>
          <a:xfrm>
            <a:off x="4887965" y="5052737"/>
            <a:ext cx="1524001" cy="15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8" y="26504"/>
            <a:ext cx="9286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two groups are present on the benzene ring, their positions must be indicated by the use of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4" t="4549" r="6620"/>
          <a:stretch/>
        </p:blipFill>
        <p:spPr>
          <a:xfrm>
            <a:off x="3276600" y="1666362"/>
            <a:ext cx="2155136" cy="1816619"/>
          </a:xfrm>
          <a:prstGeom prst="rect">
            <a:avLst/>
          </a:prstGeom>
        </p:spPr>
      </p:pic>
      <p:sp>
        <p:nvSpPr>
          <p:cNvPr id="5" name="مربع نص 1"/>
          <p:cNvSpPr txBox="1"/>
          <p:nvPr/>
        </p:nvSpPr>
        <p:spPr>
          <a:xfrm>
            <a:off x="19877" y="1075297"/>
            <a:ext cx="12650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1" y="3990588"/>
            <a:ext cx="2206304" cy="172174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3"/>
          <a:stretch/>
        </p:blipFill>
        <p:spPr bwMode="auto">
          <a:xfrm>
            <a:off x="932225" y="3897349"/>
            <a:ext cx="1944759" cy="17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5944199" y="1758920"/>
            <a:ext cx="2743200" cy="1509615"/>
            <a:chOff x="1191487" y="3140968"/>
            <a:chExt cx="2823884" cy="1640542"/>
          </a:xfrm>
          <a:solidFill>
            <a:schemeClr val="bg1"/>
          </a:solidFill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16601" r="60651" b="45752"/>
            <a:stretch/>
          </p:blipFill>
          <p:spPr bwMode="auto">
            <a:xfrm>
              <a:off x="1508235" y="3140968"/>
              <a:ext cx="2393576" cy="12909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" t="86797" r="59246" b="3007"/>
            <a:stretch/>
          </p:blipFill>
          <p:spPr bwMode="auto">
            <a:xfrm>
              <a:off x="1191487" y="4431886"/>
              <a:ext cx="2823884" cy="3496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r="35787"/>
          <a:stretch/>
        </p:blipFill>
        <p:spPr bwMode="auto">
          <a:xfrm>
            <a:off x="3633922" y="3811132"/>
            <a:ext cx="2038491" cy="20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49" r="59147" b="10521"/>
          <a:stretch/>
        </p:blipFill>
        <p:spPr>
          <a:xfrm>
            <a:off x="995505" y="1676688"/>
            <a:ext cx="1798449" cy="16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8" y="-16565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named as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called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phenyl group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phenyl group is often abbreviated as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l-GR" sz="2000" dirty="0" smtClean="0">
                <a:solidFill>
                  <a:srgbClr val="C00000"/>
                </a:solidFill>
                <a:latin typeface="Symbol" pitchFamily="1" charset="0"/>
                <a:cs typeface="Arial" charset="0"/>
                <a:sym typeface="Symbol" panose="05050102010706020507" pitchFamily="18" charset="2"/>
              </a:rPr>
              <a:t></a:t>
            </a:r>
            <a:r>
              <a:rPr lang="en-US" sz="2000" dirty="0" smtClean="0">
                <a:solidFill>
                  <a:srgbClr val="C00000"/>
                </a:solidFill>
                <a:latin typeface="Symbol" pitchFamily="1" charset="0"/>
                <a:cs typeface="Arial" charset="0"/>
                <a:sym typeface="Symbol" panose="05050102010706020507" pitchFamily="18" charset="2"/>
              </a:rPr>
              <a:t>-</a:t>
            </a:r>
            <a:r>
              <a:rPr lang="en-US" sz="2000" dirty="0" smtClean="0">
                <a:latin typeface="Symbol" pitchFamily="1" charset="0"/>
                <a:cs typeface="Arial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614" y="1951054"/>
            <a:ext cx="8603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Benzyl group, C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name for the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phenylmethyl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sometimes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abbreviated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>
          <a:xfrm>
            <a:off x="2971801" y="761999"/>
            <a:ext cx="2821844" cy="10668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/>
          <a:stretch/>
        </p:blipFill>
        <p:spPr>
          <a:xfrm>
            <a:off x="2819400" y="2681969"/>
            <a:ext cx="3548435" cy="995536"/>
          </a:xfrm>
          <a:prstGeom prst="rect">
            <a:avLst/>
          </a:prstGeom>
        </p:spPr>
      </p:pic>
      <p:sp>
        <p:nvSpPr>
          <p:cNvPr id="15" name="مربع نص 1"/>
          <p:cNvSpPr txBox="1"/>
          <p:nvPr/>
        </p:nvSpPr>
        <p:spPr>
          <a:xfrm>
            <a:off x="222882" y="3536341"/>
            <a:ext cx="12650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1" r="32880"/>
          <a:stretch/>
        </p:blipFill>
        <p:spPr>
          <a:xfrm>
            <a:off x="6934200" y="3990742"/>
            <a:ext cx="1754463" cy="1315962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67301" b="12077"/>
          <a:stretch/>
        </p:blipFill>
        <p:spPr>
          <a:xfrm>
            <a:off x="505963" y="4230412"/>
            <a:ext cx="1541380" cy="1076292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0" r="1902" b="12077"/>
          <a:stretch/>
        </p:blipFill>
        <p:spPr>
          <a:xfrm>
            <a:off x="4543380" y="4230412"/>
            <a:ext cx="1762990" cy="1162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861" y="3733800"/>
            <a:ext cx="1579001" cy="1572904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99" y="5411214"/>
            <a:ext cx="1530447" cy="11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24149"/>
            <a:ext cx="4607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SzPct val="90000"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Polycyclic Aromatic Hydrocarbons: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13</a:t>
            </a:fld>
            <a:endParaRPr lang="ar-SA"/>
          </a:p>
        </p:txBody>
      </p:sp>
      <p:grpSp>
        <p:nvGrpSpPr>
          <p:cNvPr id="13" name="Group 12"/>
          <p:cNvGrpSpPr/>
          <p:nvPr/>
        </p:nvGrpSpPr>
        <p:grpSpPr>
          <a:xfrm>
            <a:off x="5092214" y="3545687"/>
            <a:ext cx="1896202" cy="1625596"/>
            <a:chOff x="4724400" y="4952999"/>
            <a:chExt cx="1896202" cy="1625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7" r="1" b="25496"/>
            <a:stretch/>
          </p:blipFill>
          <p:spPr bwMode="auto">
            <a:xfrm>
              <a:off x="4815649" y="4952999"/>
              <a:ext cx="1804953" cy="1138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24400" y="6055375"/>
              <a:ext cx="18229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2-Nitronaohthalene</a:t>
              </a:r>
            </a:p>
            <a:p>
              <a:r>
                <a:rPr lang="en-US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Nitronaohthalene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1200" y="3581400"/>
            <a:ext cx="1824538" cy="1612343"/>
            <a:chOff x="609600" y="4823997"/>
            <a:chExt cx="1824538" cy="161234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r="74214" b="25997"/>
            <a:stretch/>
          </p:blipFill>
          <p:spPr bwMode="auto">
            <a:xfrm>
              <a:off x="819331" y="4823997"/>
              <a:ext cx="1296537" cy="110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09600" y="5913120"/>
              <a:ext cx="1824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1-Nitronaohthalene</a:t>
              </a:r>
            </a:p>
            <a:p>
              <a:r>
                <a:rPr lang="el-GR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Nitronaohthalene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8564"/>
            <a:ext cx="6100195" cy="205740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5" y="778564"/>
            <a:ext cx="2142478" cy="21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83856" y="-20839"/>
            <a:ext cx="6166689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 of  Benzene</a:t>
            </a:r>
          </a:p>
          <a:p>
            <a:pPr lvl="0" algn="ctr"/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Electrophilic </a:t>
            </a:r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Substitution</a:t>
            </a:r>
            <a:endParaRPr lang="ar-SA" sz="3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91" y="1025601"/>
            <a:ext cx="838200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most important reactions of aromatic compounds are those in which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electrophile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replaces one of the hydrogen atoms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reactions, called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electrophilic aromatic substitutions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"/>
          <a:stretch/>
        </p:blipFill>
        <p:spPr>
          <a:xfrm>
            <a:off x="2382984" y="2462002"/>
            <a:ext cx="3768430" cy="1163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7400" y="3625930"/>
            <a:ext cx="710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Mechanism of Electrophilic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Substitution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600" y="4160028"/>
            <a:ext cx="7246838" cy="2555175"/>
            <a:chOff x="731555" y="4266881"/>
            <a:chExt cx="7246838" cy="2555175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2"/>
            <a:stretch/>
          </p:blipFill>
          <p:spPr>
            <a:xfrm>
              <a:off x="738180" y="4266881"/>
              <a:ext cx="7240213" cy="1467477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" t="5673" r="17718"/>
            <a:stretch/>
          </p:blipFill>
          <p:spPr>
            <a:xfrm>
              <a:off x="731555" y="5734358"/>
              <a:ext cx="7203008" cy="108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7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0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endParaRPr lang="ar-SA" sz="3000" dirty="0">
              <a:solidFill>
                <a:prstClr val="black"/>
              </a:solidFill>
              <a:latin typeface="Palatino Linotype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0"/>
          <a:stretch/>
        </p:blipFill>
        <p:spPr>
          <a:xfrm>
            <a:off x="1524000" y="838200"/>
            <a:ext cx="5715000" cy="51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76200"/>
            <a:ext cx="3828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Halogenation of Benzene</a:t>
            </a:r>
            <a:endParaRPr lang="ar-SA" sz="1600" dirty="0"/>
          </a:p>
        </p:txBody>
      </p:sp>
      <p:sp>
        <p:nvSpPr>
          <p:cNvPr id="5" name="Rectangle 4"/>
          <p:cNvSpPr/>
          <p:nvPr/>
        </p:nvSpPr>
        <p:spPr>
          <a:xfrm>
            <a:off x="152399" y="658513"/>
            <a:ext cx="87630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Benzene reacts with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presence of Lewis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( iron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chloride (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iron bromide (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6" y="3963129"/>
            <a:ext cx="5540220" cy="257578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4419600" cy="16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76200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Nitration of Benzene</a:t>
            </a:r>
            <a:endParaRPr lang="ar-SA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599420"/>
            <a:ext cx="91440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Benzene undergoes nitration on reaction with a mixture of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nitric acid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sulfuric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692633" cy="150127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0" y="3810000"/>
            <a:ext cx="7674005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76200"/>
            <a:ext cx="357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Sulfonation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of Benzene</a:t>
            </a:r>
            <a:endParaRPr lang="ar-SA" sz="1600" dirty="0"/>
          </a:p>
        </p:txBody>
      </p:sp>
      <p:sp>
        <p:nvSpPr>
          <p:cNvPr id="4" name="Rectangle 3"/>
          <p:cNvSpPr/>
          <p:nvPr/>
        </p:nvSpPr>
        <p:spPr>
          <a:xfrm>
            <a:off x="152400" y="602067"/>
            <a:ext cx="86106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Benzene reacts with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or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fuming sulfuric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electrophile may be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trioxide (SO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protonated sulfur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trioxide (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92" y="2415753"/>
            <a:ext cx="2895851" cy="134885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88940"/>
            <a:ext cx="3040643" cy="45724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38600"/>
            <a:ext cx="621845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9273"/>
            <a:ext cx="3802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Crafts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1407"/>
            <a:ext cx="9213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Electrophile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either by removing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 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alkyl halide with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Lewis acid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78" y="1786649"/>
            <a:ext cx="4510075" cy="90777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76431"/>
            <a:ext cx="4619353" cy="1136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57" y="4343400"/>
            <a:ext cx="3788843" cy="15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"/>
          <p:cNvSpPr txBox="1"/>
          <p:nvPr/>
        </p:nvSpPr>
        <p:spPr>
          <a:xfrm>
            <a:off x="0" y="294160"/>
            <a:ext cx="91191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expressing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came to mean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derivatives. </a:t>
            </a:r>
            <a:endParaRPr lang="ar-SA" sz="1600" i="1" dirty="0">
              <a:solidFill>
                <a:srgbClr val="C00000"/>
              </a:solidFill>
            </a:endParaRPr>
          </a:p>
        </p:txBody>
      </p:sp>
      <p:sp>
        <p:nvSpPr>
          <p:cNvPr id="3" name="مربع نص 4"/>
          <p:cNvSpPr txBox="1"/>
          <p:nvPr/>
        </p:nvSpPr>
        <p:spPr>
          <a:xfrm>
            <a:off x="1447800" y="1373635"/>
            <a:ext cx="57855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 of Benzene: Resonance Description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13"/>
          <p:cNvSpPr/>
          <p:nvPr/>
        </p:nvSpPr>
        <p:spPr>
          <a:xfrm>
            <a:off x="431612" y="4114800"/>
            <a:ext cx="86802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contains a six-membered ring and three additional degrees of unsaturation.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planar.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C—C bond lengths are equal.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92" y="2133600"/>
            <a:ext cx="206672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9273"/>
            <a:ext cx="3802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Crafts Acylation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85800"/>
            <a:ext cx="9220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Electrophile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requires the addition of at least one equivalent of 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acid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(such 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the reaction is an aryl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ketone.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51" y="2382929"/>
            <a:ext cx="4214225" cy="92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1" y="4038600"/>
            <a:ext cx="429805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5635" y="-20839"/>
            <a:ext cx="768313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 of  Benzene</a:t>
            </a:r>
          </a:p>
          <a:p>
            <a:pPr lvl="0" algn="ctr"/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the Side Chain of </a:t>
            </a:r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Alkylbenzene</a:t>
            </a:r>
            <a:endParaRPr lang="ar-SA" sz="3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30" y="1216109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Oxidation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Side Chain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900" y="1671317"/>
            <a:ext cx="8549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Alkylbenzenes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alkyl groups longer than methyl are ultimately degraded to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benzoic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06" y="2285061"/>
            <a:ext cx="4876800" cy="145585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9"/>
          <a:stretch/>
        </p:blipFill>
        <p:spPr>
          <a:xfrm>
            <a:off x="1940805" y="3740920"/>
            <a:ext cx="5029201" cy="13312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498876"/>
            <a:ext cx="4704522" cy="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565" y="5669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Halogenation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Side Chain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-108012" y="444143"/>
            <a:ext cx="9309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to replace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atoms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benzylic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the methyl group of toluene.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Benzylic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carried out in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absence of Lewis acids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 conditions that favor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radicals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/>
          <a:srcRect t="10417"/>
          <a:stretch/>
        </p:blipFill>
        <p:spPr>
          <a:xfrm>
            <a:off x="2318492" y="2277258"/>
            <a:ext cx="4456116" cy="1088702"/>
          </a:xfrm>
          <a:prstGeom prst="rect">
            <a:avLst/>
          </a:prstGeom>
        </p:spPr>
      </p:pic>
      <p:pic>
        <p:nvPicPr>
          <p:cNvPr id="83" name="Picture 8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/>
          <a:stretch/>
        </p:blipFill>
        <p:spPr>
          <a:xfrm>
            <a:off x="1840395" y="3456534"/>
            <a:ext cx="5740379" cy="151901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/>
          <a:srcRect l="4887" t="5872" r="4701" b="9731"/>
          <a:stretch/>
        </p:blipFill>
        <p:spPr>
          <a:xfrm>
            <a:off x="1981199" y="5182510"/>
            <a:ext cx="5458770" cy="15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87213" y="0"/>
            <a:ext cx="9011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Substituents Can Affect Both the Reactivity of the Ring and the Orientation of the Incoming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954107"/>
            <a:ext cx="9137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substituent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already present on a benzene ring can affect both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ring toward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electrophilic substitution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incoming group takes on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9"/>
          <a:stretch/>
        </p:blipFill>
        <p:spPr>
          <a:xfrm>
            <a:off x="127563" y="4953000"/>
            <a:ext cx="3606237" cy="1447800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4530" r="1146" b="4236"/>
          <a:stretch/>
        </p:blipFill>
        <p:spPr>
          <a:xfrm>
            <a:off x="3810000" y="2514600"/>
            <a:ext cx="5181600" cy="190500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5921" r="5979" b="10087"/>
          <a:stretch/>
        </p:blipFill>
        <p:spPr>
          <a:xfrm>
            <a:off x="4343400" y="4800600"/>
            <a:ext cx="4114800" cy="1600201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6"/>
          <a:stretch/>
        </p:blipFill>
        <p:spPr>
          <a:xfrm>
            <a:off x="152400" y="2706603"/>
            <a:ext cx="342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1" y="762000"/>
            <a:ext cx="5029200" cy="5992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9939"/>
            <a:ext cx="7862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Directing and Activating Effects of Common Functional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(Groups are Listed in Decreasing Order of Activation)</a:t>
            </a:r>
          </a:p>
        </p:txBody>
      </p:sp>
    </p:spTree>
    <p:extLst>
      <p:ext uri="{BB962C8B-B14F-4D97-AF65-F5344CB8AC3E}">
        <p14:creationId xmlns:p14="http://schemas.microsoft.com/office/powerpoint/2010/main" val="2989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" b="15058"/>
          <a:stretch/>
        </p:blipFill>
        <p:spPr>
          <a:xfrm>
            <a:off x="1828800" y="0"/>
            <a:ext cx="4585796" cy="1602237"/>
          </a:xfrm>
          <a:prstGeom prst="rect">
            <a:avLst/>
          </a:prstGeom>
        </p:spPr>
      </p:pic>
      <p:sp>
        <p:nvSpPr>
          <p:cNvPr id="4" name="مربع نص 1"/>
          <p:cNvSpPr txBox="1"/>
          <p:nvPr/>
        </p:nvSpPr>
        <p:spPr>
          <a:xfrm>
            <a:off x="76200" y="0"/>
            <a:ext cx="12650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24918"/>
          <a:stretch/>
        </p:blipFill>
        <p:spPr>
          <a:xfrm>
            <a:off x="1825487" y="1772257"/>
            <a:ext cx="3290202" cy="127574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7" y="5015202"/>
            <a:ext cx="5029200" cy="1762433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7" y="3607009"/>
            <a:ext cx="4041913" cy="14346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155352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Directing Effects in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Synthesis: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13447"/>
            <a:ext cx="9900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for Benzene: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2060" y="762000"/>
            <a:ext cx="91473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1865,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Kekulé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proposed a reasonable structure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benzene. 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that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carbon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located at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corners of a regular hexagon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hydrogen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carbon atom.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each carbon atom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and double bonds alternate around the 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(what we now call 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conjugated system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double bonds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Kekulé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that the single and double bonds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the 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rapidly that the typical reactions of alkenes cannot take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99075"/>
            <a:ext cx="2743200" cy="14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05253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Kekulé’s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formulas represent two identical contributing structures to a single resonance hybrid structure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benzene.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89107"/>
            <a:ext cx="2958354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965507"/>
            <a:ext cx="8952853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physical measurements support this model for the benzene structure. Benzene is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carbon atom is at the corner of a regular hexagon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 of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carbon–carbon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 lengths are identical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1.39 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intermediate between typical single (1.54 Å) and double (1.34 Å) carbon–carbon bond lengths. </a:t>
            </a:r>
          </a:p>
        </p:txBody>
      </p:sp>
      <p:pic>
        <p:nvPicPr>
          <p:cNvPr id="8" name="Picture 7" descr="0002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1"/>
          <a:stretch/>
        </p:blipFill>
        <p:spPr bwMode="auto">
          <a:xfrm>
            <a:off x="2106631" y="5527674"/>
            <a:ext cx="4739589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25" y="49704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Model for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1189"/>
            <a:ext cx="8663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carbon atom in benzene is connected to only three other atoms (two carbons and a hydrogen).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is therefore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-hybridized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ethylene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explains its hexagonal shape,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H-C-C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C-C-C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angles of 120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78536"/>
            <a:ext cx="4492933" cy="15395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25" y="4247342"/>
            <a:ext cx="87630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orbital representation of the bonding in benzene. Sigma (s) bonds are formed by the end-on overlap of sp2 orbitals. In addition, each carbon contributes one electron to the pi (p) system by lateral overlap of its p orbital with the p orbitals of its two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7865"/>
            <a:ext cx="92123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symbols are used to represent benzene. One is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Kekulé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structure, and the other is a hexagon with an inscribed circle, to represent the idea of a delocalized pi electron cloud.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200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 for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Benzene: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2597213" cy="1135146"/>
          </a:xfrm>
          <a:prstGeom prst="rect">
            <a:avLst/>
          </a:prstGeom>
        </p:spPr>
      </p:pic>
      <p:sp>
        <p:nvSpPr>
          <p:cNvPr id="18" name="مستطيل 3"/>
          <p:cNvSpPr/>
          <p:nvPr/>
        </p:nvSpPr>
        <p:spPr>
          <a:xfrm>
            <a:off x="0" y="3107451"/>
            <a:ext cx="540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Character: The (4n + 2 ) </a:t>
            </a:r>
            <a:r>
              <a:rPr lang="el-G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ar-SA" dirty="0"/>
          </a:p>
        </p:txBody>
      </p:sp>
      <p:sp>
        <p:nvSpPr>
          <p:cNvPr id="19" name="مستطيل 6"/>
          <p:cNvSpPr/>
          <p:nvPr/>
        </p:nvSpPr>
        <p:spPr>
          <a:xfrm>
            <a:off x="0" y="3749066"/>
            <a:ext cx="1021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cyclic.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planar.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completely conjugated.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satisfy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Hückel’s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 contain a particular number of  electrons. </a:t>
            </a:r>
          </a:p>
          <a:p>
            <a:pPr lvl="3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4n+2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electrons ( n= 0, 1, 2, 3, ….= 2, 6, 10, 14, ….) </a:t>
            </a:r>
          </a:p>
        </p:txBody>
      </p:sp>
    </p:spTree>
    <p:extLst>
      <p:ext uri="{BB962C8B-B14F-4D97-AF65-F5344CB8AC3E}">
        <p14:creationId xmlns:p14="http://schemas.microsoft.com/office/powerpoint/2010/main" val="3857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8976" y="259649"/>
            <a:ext cx="12650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01228" y="1162074"/>
            <a:ext cx="1306295" cy="1590564"/>
            <a:chOff x="794651" y="615953"/>
            <a:chExt cx="1306295" cy="1590564"/>
          </a:xfrm>
        </p:grpSpPr>
        <p:pic>
          <p:nvPicPr>
            <p:cNvPr id="512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5519" r="73530" b="69365"/>
            <a:stretch>
              <a:fillRect/>
            </a:stretch>
          </p:blipFill>
          <p:spPr bwMode="auto">
            <a:xfrm>
              <a:off x="794651" y="615953"/>
              <a:ext cx="1306295" cy="1243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67438" y="183718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01572" y="1246822"/>
            <a:ext cx="1581841" cy="1505816"/>
            <a:chOff x="2791224" y="636206"/>
            <a:chExt cx="1581841" cy="1505816"/>
          </a:xfrm>
        </p:grpSpPr>
        <p:pic>
          <p:nvPicPr>
            <p:cNvPr id="7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30635" r="68306" b="44249"/>
            <a:stretch>
              <a:fillRect/>
            </a:stretch>
          </p:blipFill>
          <p:spPr bwMode="auto">
            <a:xfrm>
              <a:off x="2791224" y="636206"/>
              <a:ext cx="1581841" cy="125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886789" y="1772690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87711" y="1168534"/>
            <a:ext cx="1517680" cy="1502878"/>
            <a:chOff x="4768154" y="639144"/>
            <a:chExt cx="1517680" cy="1502878"/>
          </a:xfrm>
        </p:grpSpPr>
        <p:pic>
          <p:nvPicPr>
            <p:cNvPr id="17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6269" t="54495" r="68655" b="24156"/>
            <a:stretch>
              <a:fillRect/>
            </a:stretch>
          </p:blipFill>
          <p:spPr bwMode="auto">
            <a:xfrm>
              <a:off x="4768154" y="639144"/>
              <a:ext cx="1507404" cy="1139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37937" y="1772690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06514" y="1246822"/>
            <a:ext cx="1386000" cy="1433913"/>
            <a:chOff x="6845039" y="659759"/>
            <a:chExt cx="1386000" cy="1433913"/>
          </a:xfrm>
        </p:grpSpPr>
        <p:pic>
          <p:nvPicPr>
            <p:cNvPr id="18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7314" t="79611" r="70744"/>
            <a:stretch>
              <a:fillRect/>
            </a:stretch>
          </p:blipFill>
          <p:spPr bwMode="auto">
            <a:xfrm>
              <a:off x="6845039" y="659759"/>
              <a:ext cx="1386000" cy="106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009689" y="172434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521" y="3810000"/>
            <a:ext cx="1447800" cy="1806407"/>
            <a:chOff x="704728" y="2627889"/>
            <a:chExt cx="1447800" cy="18064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" t="26375" r="73386"/>
            <a:stretch/>
          </p:blipFill>
          <p:spPr>
            <a:xfrm>
              <a:off x="704728" y="2627889"/>
              <a:ext cx="1447800" cy="14286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19448" y="4064964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43314" y="3810000"/>
            <a:ext cx="2057400" cy="1764646"/>
            <a:chOff x="3184423" y="2627889"/>
            <a:chExt cx="2057400" cy="176464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5" t="25559" r="37226"/>
            <a:stretch/>
          </p:blipFill>
          <p:spPr>
            <a:xfrm>
              <a:off x="3184423" y="2627889"/>
              <a:ext cx="2057400" cy="144450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684773" y="4023203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23978" y="3497766"/>
            <a:ext cx="2057400" cy="2118641"/>
            <a:chOff x="6324600" y="2273894"/>
            <a:chExt cx="2057400" cy="21186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9851" r="1489"/>
            <a:stretch/>
          </p:blipFill>
          <p:spPr>
            <a:xfrm>
              <a:off x="6324600" y="2273894"/>
              <a:ext cx="2057400" cy="174930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58513" y="4023203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64855" y="132297"/>
            <a:ext cx="5019100" cy="1173531"/>
            <a:chOff x="1676400" y="181684"/>
            <a:chExt cx="5019100" cy="1173531"/>
          </a:xfrm>
        </p:grpSpPr>
        <p:pic>
          <p:nvPicPr>
            <p:cNvPr id="1026" name="Picture 2" descr="C:\Users\haltalassi\Pictures\Picture2.png"/>
            <p:cNvPicPr>
              <a:picLocks noChangeAspect="1" noChangeArrowheads="1"/>
            </p:cNvPicPr>
            <p:nvPr/>
          </p:nvPicPr>
          <p:blipFill rotWithShape="1">
            <a:blip r:embed="rId2"/>
            <a:srcRect l="10821" r="5459" b="49052"/>
            <a:stretch/>
          </p:blipFill>
          <p:spPr bwMode="auto">
            <a:xfrm>
              <a:off x="1828800" y="181684"/>
              <a:ext cx="4768906" cy="914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676400" y="985883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9304" y="985883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93988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46045" y="1590087"/>
            <a:ext cx="5829733" cy="1208671"/>
            <a:chOff x="1457065" y="2113416"/>
            <a:chExt cx="5829733" cy="1208671"/>
          </a:xfrm>
        </p:grpSpPr>
        <p:pic>
          <p:nvPicPr>
            <p:cNvPr id="1027" name="Picture 3" descr="C:\Users\haltalassi\Pictures\Picture1.png"/>
            <p:cNvPicPr>
              <a:picLocks noChangeAspect="1" noChangeArrowheads="1"/>
            </p:cNvPicPr>
            <p:nvPr/>
          </p:nvPicPr>
          <p:blipFill rotWithShape="1">
            <a:blip r:embed="rId3"/>
            <a:srcRect l="11673" r="4549" b="53550"/>
            <a:stretch/>
          </p:blipFill>
          <p:spPr bwMode="auto">
            <a:xfrm>
              <a:off x="1610139" y="2113416"/>
              <a:ext cx="5536837" cy="89634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457065" y="2936341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0098" y="285395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0068" y="2952755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16394" y="2952075"/>
            <a:ext cx="5746330" cy="1555284"/>
            <a:chOff x="1523903" y="3866873"/>
            <a:chExt cx="5746330" cy="1555284"/>
          </a:xfrm>
        </p:grpSpPr>
        <p:pic>
          <p:nvPicPr>
            <p:cNvPr id="1028" name="Picture 4" descr="C:\Users\haltalassi\Pictures\Picture2.png"/>
            <p:cNvPicPr>
              <a:picLocks noChangeAspect="1" noChangeArrowheads="1"/>
            </p:cNvPicPr>
            <p:nvPr/>
          </p:nvPicPr>
          <p:blipFill rotWithShape="1">
            <a:blip r:embed="rId4"/>
            <a:srcRect l="9676" t="4754" r="10581" b="48944"/>
            <a:stretch/>
          </p:blipFill>
          <p:spPr bwMode="auto">
            <a:xfrm>
              <a:off x="1695083" y="3866873"/>
              <a:ext cx="5181600" cy="10668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523903" y="5052825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5506" y="5027323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2336" y="5027323"/>
              <a:ext cx="144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مربع نص 1"/>
          <p:cNvSpPr txBox="1"/>
          <p:nvPr/>
        </p:nvSpPr>
        <p:spPr>
          <a:xfrm>
            <a:off x="109495" y="107370"/>
            <a:ext cx="12650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16472" y="4845387"/>
            <a:ext cx="1056700" cy="1510963"/>
            <a:chOff x="152400" y="2283457"/>
            <a:chExt cx="1056700" cy="151096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6" t="8693" r="79409" b="22137"/>
            <a:stretch/>
          </p:blipFill>
          <p:spPr>
            <a:xfrm>
              <a:off x="284839" y="2283457"/>
              <a:ext cx="914401" cy="990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2400" y="3148089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Furan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52415" y="4815268"/>
            <a:ext cx="1172117" cy="1500140"/>
            <a:chOff x="41824" y="4022991"/>
            <a:chExt cx="1172117" cy="1500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15" t="8693" r="4908" b="22137"/>
            <a:stretch/>
          </p:blipFill>
          <p:spPr>
            <a:xfrm>
              <a:off x="201613" y="4022991"/>
              <a:ext cx="838200" cy="9906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1824" y="4876800"/>
              <a:ext cx="1172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Thiophene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4174" y="4763700"/>
            <a:ext cx="1056700" cy="1775212"/>
            <a:chOff x="7706300" y="3805826"/>
            <a:chExt cx="1056700" cy="177521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9" t="10566" r="42307"/>
            <a:stretch/>
          </p:blipFill>
          <p:spPr>
            <a:xfrm>
              <a:off x="7728707" y="3805826"/>
              <a:ext cx="914401" cy="128079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706300" y="4934707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Pyrrole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67918" y="4863695"/>
            <a:ext cx="1056700" cy="1642087"/>
            <a:chOff x="6443951" y="4800600"/>
            <a:chExt cx="1056700" cy="164208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6" t="19286" r="10936" b="10316"/>
            <a:stretch/>
          </p:blipFill>
          <p:spPr>
            <a:xfrm>
              <a:off x="6553201" y="4800600"/>
              <a:ext cx="838200" cy="10668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443951" y="5796356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Pyridine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Aromatic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47800" y="-49696"/>
            <a:ext cx="586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endParaRPr lang="ar-SA" sz="1600" dirty="0"/>
          </a:p>
        </p:txBody>
      </p:sp>
      <p:sp>
        <p:nvSpPr>
          <p:cNvPr id="5" name="Rectangle 4"/>
          <p:cNvSpPr/>
          <p:nvPr/>
        </p:nvSpPr>
        <p:spPr>
          <a:xfrm>
            <a:off x="-14262" y="383222"/>
            <a:ext cx="9029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acquired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respectability and 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 by IUPAC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Examples include: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/>
          <a:stretch/>
        </p:blipFill>
        <p:spPr>
          <a:xfrm>
            <a:off x="1676400" y="1091108"/>
            <a:ext cx="6458376" cy="3174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262" y="4339077"/>
            <a:ext cx="89916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Monosubstituted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do not have common names accepted by IUPAC are named 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derivatives of benzene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"/>
          <a:stretch/>
        </p:blipFill>
        <p:spPr>
          <a:xfrm>
            <a:off x="152400" y="5299405"/>
            <a:ext cx="7037323" cy="140619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086600" y="5205601"/>
            <a:ext cx="1371600" cy="1502976"/>
            <a:chOff x="7086600" y="5192801"/>
            <a:chExt cx="1371600" cy="150297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7" t="-8528" r="-2208" b="27774"/>
            <a:stretch/>
          </p:blipFill>
          <p:spPr bwMode="auto">
            <a:xfrm>
              <a:off x="7166532" y="5192801"/>
              <a:ext cx="1291668" cy="1337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86600" y="6388000"/>
              <a:ext cx="13227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EthoxyBenzene</a:t>
              </a:r>
              <a:endParaRPr lang="en-US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3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1035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Palatino Linotype</vt:lpstr>
      <vt:lpstr>Symbol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USER</cp:lastModifiedBy>
  <cp:revision>97</cp:revision>
  <cp:lastPrinted>2018-11-18T21:42:58Z</cp:lastPrinted>
  <dcterms:created xsi:type="dcterms:W3CDTF">2015-12-01T05:14:31Z</dcterms:created>
  <dcterms:modified xsi:type="dcterms:W3CDTF">2023-05-16T12:42:44Z</dcterms:modified>
</cp:coreProperties>
</file>