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06" r:id="rId2"/>
  </p:sldMasterIdLst>
  <p:notesMasterIdLst>
    <p:notesMasterId r:id="rId32"/>
  </p:notesMasterIdLst>
  <p:sldIdLst>
    <p:sldId id="283" r:id="rId3"/>
    <p:sldId id="258" r:id="rId4"/>
    <p:sldId id="260" r:id="rId5"/>
    <p:sldId id="288" r:id="rId6"/>
    <p:sldId id="259" r:id="rId7"/>
    <p:sldId id="261" r:id="rId8"/>
    <p:sldId id="289" r:id="rId9"/>
    <p:sldId id="266" r:id="rId10"/>
    <p:sldId id="269" r:id="rId11"/>
    <p:sldId id="290" r:id="rId12"/>
    <p:sldId id="291" r:id="rId13"/>
    <p:sldId id="284" r:id="rId14"/>
    <p:sldId id="271" r:id="rId15"/>
    <p:sldId id="287" r:id="rId16"/>
    <p:sldId id="272" r:id="rId17"/>
    <p:sldId id="274" r:id="rId18"/>
    <p:sldId id="273" r:id="rId19"/>
    <p:sldId id="292" r:id="rId20"/>
    <p:sldId id="300" r:id="rId21"/>
    <p:sldId id="294" r:id="rId22"/>
    <p:sldId id="293" r:id="rId23"/>
    <p:sldId id="285" r:id="rId24"/>
    <p:sldId id="279" r:id="rId25"/>
    <p:sldId id="278" r:id="rId26"/>
    <p:sldId id="299" r:id="rId27"/>
    <p:sldId id="280" r:id="rId28"/>
    <p:sldId id="295" r:id="rId29"/>
    <p:sldId id="296" r:id="rId30"/>
    <p:sldId id="29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494"/>
    <a:srgbClr val="D74B92"/>
    <a:srgbClr val="04A0D6"/>
    <a:srgbClr val="039ED5"/>
    <a:srgbClr val="F550B4"/>
    <a:srgbClr val="F55AB8"/>
    <a:srgbClr val="6FC8E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BE805-294D-43ED-AB0D-2251D5EFD04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BBE13-C8ED-4137-BAF7-ABC09781D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8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8ED-7DE5-4853-8EDB-24C8A6042C0C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3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5A5-52C7-417D-AA56-FB4B17C8D962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6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8E3E-FBB7-486B-AEAB-1C8E1EE3F726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58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2F6-EB76-4F2A-ACBC-3D2383EA65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88EE-1DE2-4432-ABB1-BD41ED2E87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35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5DFF-6380-4DAB-9BCF-C83F86AEF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0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D73A-496A-4006-A8DD-DBFD5F7F55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16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1FA2-1BF8-45DF-9DF9-6FED02841B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38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CF87-27E4-484B-A02D-49C9D1F608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1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3296-71D9-48ED-B2E4-8A0295CF8C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98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481E-B928-4E7D-87B2-2DD4368629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7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869B-506F-4CBD-90C5-6C97ADCFFD20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8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FDDF-5265-4006-9D91-73696D56D1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87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5832-AECE-4CC7-894C-ED08FE5D6D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8F13-188E-4798-846D-1057ADCE38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C91B-761C-410B-A8D3-33CBA99A827A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A6B5-8931-45D2-940D-BE4CCDEC7B9E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20F2-F967-48D7-B1D3-EC63BD92AA88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6746-600F-457D-9272-A51D9260E98B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8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EDC0-9F30-4EC0-B5DB-1BBE50BF7C18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D567-49EC-4278-B50C-5E16ECD8C8AC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E13-C297-4BD3-A45D-9F17414AF001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0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9EF13-121B-4853-9E4C-E6F24ACA64E9}" type="datetime1">
              <a:rPr lang="en-US" smtClean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D4A1-4ED3-4661-956C-D57794778C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0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6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tmp"/><Relationship Id="rId7" Type="http://schemas.openxmlformats.org/officeDocument/2006/relationships/image" Target="../media/image44.png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tmp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microsoft.com/office/2007/relationships/hdphoto" Target="../media/hdphoto10.wdp"/><Relationship Id="rId7" Type="http://schemas.microsoft.com/office/2007/relationships/hdphoto" Target="../media/hdphoto1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tmp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tmp"/><Relationship Id="rId5" Type="http://schemas.openxmlformats.org/officeDocument/2006/relationships/image" Target="../media/image74.png"/><Relationship Id="rId4" Type="http://schemas.openxmlformats.org/officeDocument/2006/relationships/image" Target="../media/image73.tmp"/><Relationship Id="rId9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mp"/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tmp"/><Relationship Id="rId4" Type="http://schemas.openxmlformats.org/officeDocument/2006/relationships/image" Target="../media/image81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mp"/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tm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mp"/><Relationship Id="rId2" Type="http://schemas.openxmlformats.org/officeDocument/2006/relationships/image" Target="../media/image8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EF823F-B556-4651-B3A1-51A402E7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E6EF823F-B556-4651-B3A1-51A402E75D1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مستطيل 4"/>
          <p:cNvSpPr/>
          <p:nvPr/>
        </p:nvSpPr>
        <p:spPr>
          <a:xfrm>
            <a:off x="944293" y="3911333"/>
            <a:ext cx="9797600" cy="131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Alcohols</a:t>
            </a:r>
            <a:r>
              <a:rPr lang="en-GB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ar-SA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Phenols</a:t>
            </a:r>
          </a:p>
        </p:txBody>
      </p:sp>
      <p:sp>
        <p:nvSpPr>
          <p:cNvPr id="7" name="مربع نص 5"/>
          <p:cNvSpPr txBox="1"/>
          <p:nvPr/>
        </p:nvSpPr>
        <p:spPr>
          <a:xfrm>
            <a:off x="4158978" y="2269933"/>
            <a:ext cx="383791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4-1</a:t>
            </a:r>
            <a:endParaRPr lang="ar-SA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3"/>
          <p:cNvSpPr/>
          <p:nvPr/>
        </p:nvSpPr>
        <p:spPr>
          <a:xfrm>
            <a:off x="4158978" y="298355"/>
            <a:ext cx="336823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108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06C97-E6CB-42FF-B3AE-7961110F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447" y="0"/>
            <a:ext cx="5688740" cy="81973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n-lt"/>
              </a:rPr>
              <a:t>Physical </a:t>
            </a:r>
            <a:r>
              <a:rPr lang="en-US" sz="3200" dirty="0">
                <a:solidFill>
                  <a:srgbClr val="00B050"/>
                </a:solidFill>
                <a:latin typeface="+mn-lt"/>
              </a:rPr>
              <a:t>properties of phenols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FCF3F1-75F9-4548-AC1A-BAEB5B18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334" y="696544"/>
            <a:ext cx="11896232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00000"/>
                </a:solidFill>
              </a:rPr>
              <a:t>Phenol</a:t>
            </a:r>
            <a:r>
              <a:rPr lang="en-GB" sz="2000" dirty="0"/>
              <a:t> is a </a:t>
            </a:r>
            <a:r>
              <a:rPr lang="en-GB" sz="2000" dirty="0" smtClean="0"/>
              <a:t>colourless, crystalline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presence of hydroxyl groups in phenols means that phenols are like alcohols. </a:t>
            </a:r>
            <a:r>
              <a:rPr lang="en-US" sz="2000" dirty="0" smtClean="0"/>
              <a:t>For </a:t>
            </a:r>
            <a:r>
              <a:rPr lang="en-US" sz="2000" dirty="0"/>
              <a:t>example, they are able to form strong intermolecular hydrogen bonds, and therefore have </a:t>
            </a:r>
            <a:r>
              <a:rPr lang="en-US" sz="2000" dirty="0">
                <a:solidFill>
                  <a:srgbClr val="C00000"/>
                </a:solidFill>
              </a:rPr>
              <a:t>higher boiling points</a:t>
            </a:r>
            <a:r>
              <a:rPr lang="en-US" sz="2000" dirty="0"/>
              <a:t> than hydrocarbons of the same molecular weight. </a:t>
            </a:r>
            <a:endParaRPr lang="en-US" sz="2000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437" y="2260356"/>
            <a:ext cx="3453792" cy="1210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0768" y="3330746"/>
            <a:ext cx="11693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Phenols are also modestly </a:t>
            </a:r>
            <a:r>
              <a:rPr lang="en-US" sz="2000" dirty="0">
                <a:solidFill>
                  <a:srgbClr val="C00000"/>
                </a:solidFill>
              </a:rPr>
              <a:t>soluble in water </a:t>
            </a:r>
            <a:r>
              <a:rPr lang="en-US" sz="2000" dirty="0"/>
              <a:t>because of their ability to form strong hydrogen bonds with water molecules.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113402"/>
            <a:ext cx="22846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</a:rPr>
              <a:t>Acidity of </a:t>
            </a:r>
            <a:r>
              <a:rPr lang="en-GB" sz="2200" dirty="0" smtClean="0">
                <a:solidFill>
                  <a:srgbClr val="C00000"/>
                </a:solidFill>
              </a:rPr>
              <a:t>phenols</a:t>
            </a:r>
            <a:endParaRPr lang="en-US" sz="2200" dirty="0" smtClean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076" y="4794729"/>
            <a:ext cx="10277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Like water, alcohols and phenols are weak acids. The hydroxyl group can act as a proton donor, and dissociation occurs in a manner similar to that for </a:t>
            </a:r>
            <a:r>
              <a:rPr lang="en-GB" sz="2000" dirty="0" smtClean="0"/>
              <a:t>water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466870" y="5703128"/>
            <a:ext cx="3484324" cy="1018347"/>
            <a:chOff x="7030960" y="5353192"/>
            <a:chExt cx="3484324" cy="1018347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68" b="31824"/>
            <a:stretch/>
          </p:blipFill>
          <p:spPr>
            <a:xfrm>
              <a:off x="7030960" y="5353192"/>
              <a:ext cx="3366805" cy="62340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102453" y="6063762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04A0D6"/>
                  </a:solidFill>
                </a:rPr>
                <a:t>Phenol</a:t>
              </a:r>
              <a:endParaRPr lang="en-US" sz="1400" dirty="0">
                <a:solidFill>
                  <a:srgbClr val="04A0D6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98284" y="6012121"/>
              <a:ext cx="121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>
                  <a:solidFill>
                    <a:srgbClr val="04A0D6"/>
                  </a:solidFill>
                </a:rPr>
                <a:t>Phenoxide</a:t>
              </a:r>
              <a:r>
                <a:rPr lang="en-GB" sz="1400" dirty="0" smtClean="0">
                  <a:solidFill>
                    <a:srgbClr val="04A0D6"/>
                  </a:solidFill>
                </a:rPr>
                <a:t> ion</a:t>
              </a:r>
              <a:endParaRPr lang="en-US" sz="1400" dirty="0">
                <a:solidFill>
                  <a:srgbClr val="04A0D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1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6F6A0F-6AE0-4EB5-AADE-A3596F9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EAD06C97-E6CB-42FF-B3AE-7961110FEF22}"/>
              </a:ext>
            </a:extLst>
          </p:cNvPr>
          <p:cNvSpPr txBox="1">
            <a:spLocks/>
          </p:cNvSpPr>
          <p:nvPr/>
        </p:nvSpPr>
        <p:spPr>
          <a:xfrm>
            <a:off x="2995802" y="-125317"/>
            <a:ext cx="5688740" cy="81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B050"/>
                </a:solidFill>
                <a:latin typeface="+mn-lt"/>
              </a:rPr>
              <a:t>Physical properties of phenols</a:t>
            </a:r>
            <a:endParaRPr lang="en-US" sz="3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22" y="629284"/>
            <a:ext cx="11604655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Phenols are more acidic than alcohols, and weaker acids than carboxylic acids</a:t>
            </a:r>
            <a:r>
              <a:rPr lang="en-US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Phenols are stronger acids than alcohols mainly because the corresponding </a:t>
            </a:r>
            <a:r>
              <a:rPr lang="en-US" sz="2000" dirty="0" err="1"/>
              <a:t>phenoxide</a:t>
            </a:r>
            <a:r>
              <a:rPr lang="en-US" sz="2000" dirty="0"/>
              <a:t> ions are stabilized by resonance</a:t>
            </a:r>
            <a:r>
              <a:rPr lang="en-US" sz="2000" dirty="0" smtClean="0"/>
              <a:t>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8396288B-4754-408F-9899-F2FF7515B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924" y="3243199"/>
            <a:ext cx="11642501" cy="1283412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altLang="en-US" sz="2000" dirty="0" smtClean="0"/>
              <a:t>Electron-withdrawing groups increase acidity by stabilizing the conjugate base. </a:t>
            </a:r>
          </a:p>
          <a:p>
            <a:pPr algn="just">
              <a:lnSpc>
                <a:spcPct val="160000"/>
              </a:lnSpc>
            </a:pPr>
            <a:r>
              <a:rPr lang="en-US" altLang="en-US" sz="2000" dirty="0" smtClean="0"/>
              <a:t>Electron-donating groups decrease acidity because they destabilize the conjugate base.</a:t>
            </a:r>
            <a:endParaRPr lang="en-US" sz="2000" dirty="0" smtClean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/>
          <a:stretch/>
        </p:blipFill>
        <p:spPr>
          <a:xfrm>
            <a:off x="3247127" y="1605427"/>
            <a:ext cx="4567693" cy="1705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758" y="4397669"/>
            <a:ext cx="6456828" cy="22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62" y="0"/>
            <a:ext cx="10515600" cy="651766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80FF06-51F9-40FB-9B69-9086D39AA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53" y="998537"/>
            <a:ext cx="9802089" cy="401916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cs typeface="Times New Roman" panose="02020603050405020304" pitchFamily="18" charset="0"/>
              </a:rPr>
              <a:t>Preparation of alcohols via alkenes</a:t>
            </a:r>
          </a:p>
          <a:p>
            <a:pPr lvl="2"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cs typeface="Times New Roman" panose="02020603050405020304" pitchFamily="18" charset="0"/>
              </a:rPr>
              <a:t>Addition reaction</a:t>
            </a:r>
            <a:endParaRPr lang="en-US" sz="2200" i="1" dirty="0">
              <a:solidFill>
                <a:srgbClr val="C000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en-US" sz="2200" dirty="0" smtClean="0">
                <a:solidFill>
                  <a:srgbClr val="C00000"/>
                </a:solidFill>
              </a:rPr>
              <a:t>Oxidation </a:t>
            </a:r>
            <a:r>
              <a:rPr lang="en-US" sz="2200" dirty="0">
                <a:solidFill>
                  <a:srgbClr val="C00000"/>
                </a:solidFill>
              </a:rPr>
              <a:t>reaction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>
                <a:cs typeface="Times New Roman" panose="02020603050405020304" pitchFamily="18" charset="0"/>
              </a:rPr>
              <a:t>Preparation of alcohols via alkyl halides (Nucleophilic Substitution)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cs typeface="Times New Roman" panose="02020603050405020304" pitchFamily="18" charset="0"/>
              </a:rPr>
              <a:t>Preparation of alcohols via Reduction reaction of: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200" dirty="0">
                <a:cs typeface="Times New Roman" panose="02020603050405020304" pitchFamily="18" charset="0"/>
              </a:rPr>
              <a:t>               Aldehydes, Ketones, Acids and Esters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2200" dirty="0" smtClean="0">
                <a:cs typeface="Times New Roman" panose="02020603050405020304" pitchFamily="18" charset="0"/>
              </a:rPr>
              <a:t>Preparation of alcohols via </a:t>
            </a:r>
            <a:r>
              <a:rPr lang="en-GB" sz="2200" dirty="0" smtClean="0">
                <a:cs typeface="Times New Roman" panose="02020603050405020304" pitchFamily="18" charset="0"/>
              </a:rPr>
              <a:t>Grignard reagents with:</a:t>
            </a:r>
          </a:p>
          <a:p>
            <a:pPr marL="914400" lvl="2" indent="0" algn="ctr">
              <a:lnSpc>
                <a:spcPct val="150000"/>
              </a:lnSpc>
              <a:buNone/>
            </a:pPr>
            <a:r>
              <a:rPr lang="en-GB" sz="2200" dirty="0" smtClean="0">
                <a:cs typeface="Times New Roman" panose="02020603050405020304" pitchFamily="18" charset="0"/>
              </a:rPr>
              <a:t>Aldehydes and Ketones</a:t>
            </a:r>
            <a:endParaRPr lang="en-US" sz="2200" dirty="0" smtClean="0">
              <a:cs typeface="Times New Roman" panose="02020603050405020304" pitchFamily="18" charset="0"/>
            </a:endParaRP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05978B-5637-4A1C-96F9-EA17F651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5FF962-7A7A-4CE4-B44F-3A1A0228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36322"/>
            <a:ext cx="4439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Preparation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alcohols via alkenes</a:t>
            </a:r>
            <a:endParaRPr lang="en-GB" sz="2200" dirty="0">
              <a:solidFill>
                <a:srgbClr val="C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43" y="-95253"/>
            <a:ext cx="10515600" cy="651766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8814" y="876691"/>
            <a:ext cx="6757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a) Acid-Catalyzed </a:t>
            </a:r>
            <a:r>
              <a:rPr lang="en-US" dirty="0">
                <a:solidFill>
                  <a:srgbClr val="0070C0"/>
                </a:solidFill>
              </a:rPr>
              <a:t>Hydration of </a:t>
            </a:r>
            <a:r>
              <a:rPr lang="en-US" dirty="0" smtClean="0">
                <a:solidFill>
                  <a:srgbClr val="0070C0"/>
                </a:solidFill>
              </a:rPr>
              <a:t>Alkenes: </a:t>
            </a:r>
            <a:r>
              <a:rPr lang="en-US" dirty="0" smtClean="0"/>
              <a:t>Addition of water to alkenes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31" y="1364475"/>
            <a:ext cx="7880850" cy="1174785"/>
          </a:xfrm>
          <a:prstGeom prst="rect">
            <a:avLst/>
          </a:prstGeom>
        </p:spPr>
      </p:pic>
      <p:sp>
        <p:nvSpPr>
          <p:cNvPr id="16" name="مستطيل 2"/>
          <p:cNvSpPr/>
          <p:nvPr/>
        </p:nvSpPr>
        <p:spPr>
          <a:xfrm>
            <a:off x="218113" y="1439670"/>
            <a:ext cx="243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Markovnikov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Hydration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Electrophilic Addition </a:t>
            </a:r>
            <a:endParaRPr lang="ar-SA" sz="1200" dirty="0">
              <a:solidFill>
                <a:srgbClr val="0070C0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69" y="2463236"/>
            <a:ext cx="4085373" cy="1160044"/>
          </a:xfrm>
          <a:prstGeom prst="rect">
            <a:avLst/>
          </a:prstGeom>
        </p:spPr>
      </p:pic>
      <p:sp>
        <p:nvSpPr>
          <p:cNvPr id="15" name="مستطيل 2"/>
          <p:cNvSpPr/>
          <p:nvPr/>
        </p:nvSpPr>
        <p:spPr>
          <a:xfrm>
            <a:off x="128064" y="3862701"/>
            <a:ext cx="3102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Markovnikov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Hydration  </a:t>
            </a:r>
          </a:p>
          <a:p>
            <a:pPr algn="ctr"/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Hydroboration–Oxidation</a:t>
            </a:r>
            <a:endParaRPr lang="ar-SA" sz="1200" dirty="0">
              <a:solidFill>
                <a:srgbClr val="0070C0"/>
              </a:solidFill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31" y="4684299"/>
            <a:ext cx="5890118" cy="842661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39" y="3939204"/>
            <a:ext cx="4902934" cy="5063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/>
          <a:srcRect b="20334"/>
          <a:stretch/>
        </p:blipFill>
        <p:spPr>
          <a:xfrm>
            <a:off x="4185638" y="5506550"/>
            <a:ext cx="6034304" cy="13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6632" y="678834"/>
            <a:ext cx="5673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b) Oxidation of alkenes: </a:t>
            </a:r>
            <a:r>
              <a:rPr lang="en-US" sz="2000" dirty="0" smtClean="0"/>
              <a:t>Synthesis </a:t>
            </a:r>
            <a:r>
              <a:rPr lang="en-US" sz="2000" dirty="0"/>
              <a:t>of </a:t>
            </a:r>
            <a:r>
              <a:rPr lang="en-US" sz="2000" dirty="0" smtClean="0"/>
              <a:t>1,2-diols</a:t>
            </a: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 txBox="1">
            <a:spLocks/>
          </p:cNvSpPr>
          <p:nvPr/>
        </p:nvSpPr>
        <p:spPr>
          <a:xfrm>
            <a:off x="523062" y="0"/>
            <a:ext cx="10515600" cy="6517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0915" y="1404418"/>
            <a:ext cx="1875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1,2-dihydroxylation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31406" y="1276471"/>
            <a:ext cx="2310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Anti-1,2-dihydroxylation 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374480" y="3820042"/>
            <a:ext cx="4079689" cy="1030115"/>
            <a:chOff x="1068809" y="5151859"/>
            <a:chExt cx="4079689" cy="1030115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6" t="4592" r="73795" b="66526"/>
            <a:stretch/>
          </p:blipFill>
          <p:spPr>
            <a:xfrm>
              <a:off x="1068809" y="5151859"/>
              <a:ext cx="989441" cy="914400"/>
            </a:xfrm>
            <a:prstGeom prst="rect">
              <a:avLst/>
            </a:prstGeom>
          </p:spPr>
        </p:pic>
        <p:pic>
          <p:nvPicPr>
            <p:cNvPr id="34" name="Picture 3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6" t="62275" r="38552" b="8271"/>
            <a:stretch/>
          </p:blipFill>
          <p:spPr>
            <a:xfrm>
              <a:off x="2190107" y="5243299"/>
              <a:ext cx="1274585" cy="822960"/>
            </a:xfrm>
            <a:prstGeom prst="rect">
              <a:avLst/>
            </a:prstGeom>
            <a:ln w="3175">
              <a:noFill/>
            </a:ln>
          </p:spPr>
        </p:pic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3400195" y="5165116"/>
              <a:ext cx="1748303" cy="1016858"/>
              <a:chOff x="4438575" y="5186279"/>
              <a:chExt cx="2125432" cy="1236208"/>
            </a:xfrm>
          </p:grpSpPr>
          <p:pic>
            <p:nvPicPr>
              <p:cNvPr id="35" name="Picture 34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410" t="91449" r="2308" b="986"/>
              <a:stretch/>
            </p:blipFill>
            <p:spPr>
              <a:xfrm>
                <a:off x="4438575" y="6141133"/>
                <a:ext cx="2125432" cy="28135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2261" y="5186279"/>
                <a:ext cx="1316285" cy="1005840"/>
              </a:xfrm>
              <a:prstGeom prst="rect">
                <a:avLst/>
              </a:prstGeom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6200133" y="2148686"/>
            <a:ext cx="5963354" cy="932633"/>
            <a:chOff x="5173534" y="516161"/>
            <a:chExt cx="5963354" cy="932633"/>
          </a:xfrm>
        </p:grpSpPr>
        <p:grpSp>
          <p:nvGrpSpPr>
            <p:cNvPr id="52" name="Group 51"/>
            <p:cNvGrpSpPr/>
            <p:nvPr/>
          </p:nvGrpSpPr>
          <p:grpSpPr>
            <a:xfrm>
              <a:off x="5173534" y="552313"/>
              <a:ext cx="2216919" cy="881959"/>
              <a:chOff x="3498325" y="4278823"/>
              <a:chExt cx="2216919" cy="881959"/>
            </a:xfrm>
          </p:grpSpPr>
          <p:grpSp>
            <p:nvGrpSpPr>
              <p:cNvPr id="59" name="Group 58"/>
              <p:cNvGrpSpPr>
                <a:grpSpLocks noChangeAspect="1"/>
              </p:cNvGrpSpPr>
              <p:nvPr/>
            </p:nvGrpSpPr>
            <p:grpSpPr>
              <a:xfrm>
                <a:off x="3513662" y="4278823"/>
                <a:ext cx="2201582" cy="609540"/>
                <a:chOff x="3513662" y="4282422"/>
                <a:chExt cx="2150391" cy="657412"/>
              </a:xfrm>
            </p:grpSpPr>
            <p:pic>
              <p:nvPicPr>
                <p:cNvPr id="62" name="Picture 61" descr="Screen Clipping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1" r="84611" b="34933"/>
                <a:stretch/>
              </p:blipFill>
              <p:spPr>
                <a:xfrm>
                  <a:off x="3513662" y="4282422"/>
                  <a:ext cx="675118" cy="657412"/>
                </a:xfrm>
                <a:prstGeom prst="rect">
                  <a:avLst/>
                </a:prstGeom>
              </p:spPr>
            </p:pic>
            <p:pic>
              <p:nvPicPr>
                <p:cNvPr id="63" name="Picture 62" descr="Screen Clipping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753" t="14677" r="48704" b="54874"/>
                <a:stretch/>
              </p:blipFill>
              <p:spPr>
                <a:xfrm>
                  <a:off x="5236763" y="4442995"/>
                  <a:ext cx="427290" cy="307650"/>
                </a:xfrm>
                <a:prstGeom prst="rect">
                  <a:avLst/>
                </a:prstGeom>
              </p:spPr>
            </p:pic>
            <p:pic>
              <p:nvPicPr>
                <p:cNvPr id="64" name="Picture 63" descr="Screen Clipping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765" t="5921" r="64067" b="50825"/>
                <a:stretch/>
              </p:blipFill>
              <p:spPr>
                <a:xfrm>
                  <a:off x="4203761" y="4334575"/>
                  <a:ext cx="179462" cy="437028"/>
                </a:xfrm>
                <a:prstGeom prst="rect">
                  <a:avLst/>
                </a:prstGeom>
              </p:spPr>
            </p:pic>
            <p:sp>
              <p:nvSpPr>
                <p:cNvPr id="65" name="TextBox 64"/>
                <p:cNvSpPr txBox="1"/>
                <p:nvPr/>
              </p:nvSpPr>
              <p:spPr>
                <a:xfrm>
                  <a:off x="4383223" y="4425903"/>
                  <a:ext cx="83227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2">
                          <a:lumMod val="25000"/>
                        </a:schemeClr>
                      </a:solidFill>
                    </a:rPr>
                    <a:t>RCOOOH</a:t>
                  </a:r>
                  <a:endParaRPr lang="en-US" sz="1200" dirty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3498325" y="4878297"/>
                <a:ext cx="630029" cy="277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alkene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333176" y="4853005"/>
                <a:ext cx="10278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FF0000"/>
                    </a:solidFill>
                  </a:rPr>
                  <a:t>peroxy</a:t>
                </a:r>
                <a:r>
                  <a:rPr lang="en-US" sz="1400" dirty="0">
                    <a:solidFill>
                      <a:srgbClr val="FF0000"/>
                    </a:solidFill>
                  </a:rPr>
                  <a:t> acid</a:t>
                </a:r>
              </a:p>
            </p:txBody>
          </p:sp>
        </p:grpSp>
        <p:pic>
          <p:nvPicPr>
            <p:cNvPr id="53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lum bright="20000" contrast="-20000"/>
            </a:blip>
            <a:srcRect l="60797" r="-1"/>
            <a:stretch/>
          </p:blipFill>
          <p:spPr bwMode="auto">
            <a:xfrm>
              <a:off x="9201265" y="516161"/>
              <a:ext cx="1935623" cy="59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53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65" t="5921" r="64067" b="50825"/>
            <a:stretch/>
          </p:blipFill>
          <p:spPr>
            <a:xfrm>
              <a:off x="8295859" y="626554"/>
              <a:ext cx="183734" cy="405204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8479593" y="690656"/>
              <a:ext cx="721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2">
                      <a:lumMod val="25000"/>
                    </a:schemeClr>
                  </a:solidFill>
                </a:rPr>
                <a:t>RCOOH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56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lum bright="20000" contrast="-20000"/>
            </a:blip>
            <a:srcRect l="40031" r="38481"/>
            <a:stretch/>
          </p:blipFill>
          <p:spPr bwMode="auto">
            <a:xfrm>
              <a:off x="7234961" y="532421"/>
              <a:ext cx="1060898" cy="59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" name="TextBox 56"/>
            <p:cNvSpPr txBox="1"/>
            <p:nvPr/>
          </p:nvSpPr>
          <p:spPr>
            <a:xfrm>
              <a:off x="10443559" y="1141017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glycol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425335" y="1128071"/>
              <a:ext cx="7537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epoxide</a:t>
              </a:r>
            </a:p>
          </p:txBody>
        </p:sp>
      </p:grp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358792" y="2208451"/>
            <a:ext cx="4893003" cy="1097280"/>
            <a:chOff x="399546" y="2075586"/>
            <a:chExt cx="4485253" cy="10183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64" r="17213" b="21442"/>
            <a:stretch/>
          </p:blipFill>
          <p:spPr>
            <a:xfrm>
              <a:off x="2416502" y="2075586"/>
              <a:ext cx="2468297" cy="79017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094"/>
            <a:stretch/>
          </p:blipFill>
          <p:spPr>
            <a:xfrm>
              <a:off x="399546" y="2088129"/>
              <a:ext cx="1736986" cy="100584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2010230" y="2187815"/>
              <a:ext cx="399977" cy="242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OH</a:t>
              </a:r>
              <a:r>
                <a:rPr lang="en-US" sz="1100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</a:t>
              </a:r>
              <a:endParaRPr lang="en-US" sz="1100" baseline="30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059" y="3955044"/>
            <a:ext cx="388958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E4932D-9B4B-49D2-B407-4B509C1C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860" y="651766"/>
            <a:ext cx="7476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Preparation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alcohols via alkyl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halides: </a:t>
            </a:r>
            <a:r>
              <a:rPr lang="en-GB" sz="2000" dirty="0" smtClean="0">
                <a:solidFill>
                  <a:srgbClr val="C00000"/>
                </a:solidFill>
              </a:rPr>
              <a:t>Hydrolysis </a:t>
            </a:r>
            <a:r>
              <a:rPr lang="en-GB" sz="2000" dirty="0">
                <a:solidFill>
                  <a:srgbClr val="C00000"/>
                </a:solidFill>
              </a:rPr>
              <a:t>of alkyl halides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62" y="0"/>
            <a:ext cx="10515600" cy="651766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639" y="1573749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Nucleophilic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Substitution  Reactions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55" y="2348274"/>
            <a:ext cx="4536518" cy="54864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32989" y="3302107"/>
            <a:ext cx="4612941" cy="1397925"/>
            <a:chOff x="2935556" y="3517137"/>
            <a:chExt cx="4612941" cy="1397925"/>
          </a:xfrm>
        </p:grpSpPr>
        <p:grpSp>
          <p:nvGrpSpPr>
            <p:cNvPr id="8" name="Group 7"/>
            <p:cNvGrpSpPr/>
            <p:nvPr/>
          </p:nvGrpSpPr>
          <p:grpSpPr>
            <a:xfrm>
              <a:off x="2935556" y="3517137"/>
              <a:ext cx="4612941" cy="1188720"/>
              <a:chOff x="2935556" y="3517137"/>
              <a:chExt cx="4612941" cy="118872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18" b="25415"/>
              <a:stretch/>
            </p:blipFill>
            <p:spPr>
              <a:xfrm>
                <a:off x="3454114" y="3517137"/>
                <a:ext cx="4094383" cy="1188720"/>
              </a:xfrm>
              <a:prstGeom prst="rect">
                <a:avLst/>
              </a:prstGeom>
            </p:spPr>
          </p:pic>
          <p:pic>
            <p:nvPicPr>
              <p:cNvPr id="21" name="Picture 20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94" r="82133"/>
              <a:stretch/>
            </p:blipFill>
            <p:spPr>
              <a:xfrm>
                <a:off x="2935556" y="3837177"/>
                <a:ext cx="461473" cy="548640"/>
              </a:xfrm>
              <a:prstGeom prst="rect">
                <a:avLst/>
              </a:prstGeom>
            </p:spPr>
          </p:pic>
        </p:grpSp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4" t="56013" r="1589" b="34715"/>
            <a:stretch/>
          </p:blipFill>
          <p:spPr>
            <a:xfrm>
              <a:off x="5178751" y="4496652"/>
              <a:ext cx="1535284" cy="418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05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1EF582-1D76-4241-8D2E-BEE25178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43" y="1122649"/>
            <a:ext cx="7626709" cy="1035765"/>
          </a:xfrm>
        </p:spPr>
        <p:txBody>
          <a:bodyPr>
            <a:noAutofit/>
          </a:bodyPr>
          <a:lstStyle/>
          <a:p>
            <a:r>
              <a:rPr lang="en-US" sz="1800" dirty="0" smtClean="0"/>
              <a:t>By </a:t>
            </a:r>
            <a:r>
              <a:rPr lang="en-US" sz="1800" dirty="0"/>
              <a:t>hydrogenation of the carbon–oxygen double bond.</a:t>
            </a:r>
          </a:p>
          <a:p>
            <a:r>
              <a:rPr lang="en-US" sz="1800" dirty="0"/>
              <a:t>sodium borohydride (NaBH</a:t>
            </a:r>
            <a:r>
              <a:rPr lang="en-US" sz="1800" baseline="-25000" dirty="0"/>
              <a:t>4</a:t>
            </a:r>
            <a:r>
              <a:rPr lang="en-US" sz="1800" dirty="0"/>
              <a:t>) reduce carbonyl </a:t>
            </a:r>
            <a:r>
              <a:rPr lang="en-US" sz="1800" dirty="0" smtClean="0"/>
              <a:t>groups (aldehydes, ketones).</a:t>
            </a:r>
            <a:endParaRPr lang="en-US" sz="1800" dirty="0"/>
          </a:p>
          <a:p>
            <a:r>
              <a:rPr lang="en-US" sz="1800" dirty="0"/>
              <a:t>lithium aluminum hydride (LiAlH</a:t>
            </a:r>
            <a:r>
              <a:rPr lang="en-US" sz="1800" baseline="-25000" dirty="0"/>
              <a:t>4</a:t>
            </a:r>
            <a:r>
              <a:rPr lang="en-US" sz="1800" dirty="0"/>
              <a:t>) reduce all kind of carbonyl </a:t>
            </a:r>
            <a:r>
              <a:rPr lang="en-US" sz="1800" dirty="0" smtClean="0"/>
              <a:t>groups.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4EA842-D99C-41A2-8601-7883BC94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847" y="580451"/>
            <a:ext cx="5203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3- Preparation </a:t>
            </a:r>
            <a:r>
              <a:rPr lang="en-GB" sz="2000" dirty="0">
                <a:solidFill>
                  <a:srgbClr val="C00000"/>
                </a:solidFill>
              </a:rPr>
              <a:t>of alcohols via Reduction </a:t>
            </a:r>
            <a:r>
              <a:rPr lang="en-GB" sz="2000" dirty="0" smtClean="0">
                <a:solidFill>
                  <a:srgbClr val="C00000"/>
                </a:solidFill>
              </a:rPr>
              <a:t>reaction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62" y="0"/>
            <a:ext cx="10515600" cy="651766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41394" y="2537934"/>
            <a:ext cx="6141580" cy="2067166"/>
            <a:chOff x="3643356" y="2341657"/>
            <a:chExt cx="6141580" cy="2067166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61" t="1990" r="25175" b="68012"/>
            <a:stretch/>
          </p:blipFill>
          <p:spPr>
            <a:xfrm>
              <a:off x="3643356" y="3441848"/>
              <a:ext cx="2495373" cy="914400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17" b="-1280"/>
            <a:stretch/>
          </p:blipFill>
          <p:spPr>
            <a:xfrm>
              <a:off x="3818115" y="2341657"/>
              <a:ext cx="5014395" cy="1059677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3" t="34277" r="20374" b="34885"/>
            <a:stretch/>
          </p:blipFill>
          <p:spPr>
            <a:xfrm>
              <a:off x="6725541" y="3468786"/>
              <a:ext cx="3059395" cy="940037"/>
            </a:xfrm>
            <a:prstGeom prst="rect">
              <a:avLst/>
            </a:prstGeom>
          </p:spPr>
        </p:pic>
      </p:grp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79" y="783731"/>
            <a:ext cx="3558848" cy="176037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t="3150" r="3965"/>
          <a:stretch/>
        </p:blipFill>
        <p:spPr>
          <a:xfrm>
            <a:off x="6628536" y="4658013"/>
            <a:ext cx="3708876" cy="109971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t="50996" r="11043"/>
          <a:stretch/>
        </p:blipFill>
        <p:spPr>
          <a:xfrm>
            <a:off x="1354127" y="5898458"/>
            <a:ext cx="2486827" cy="941078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r="4477" b="53825"/>
          <a:stretch/>
        </p:blipFill>
        <p:spPr>
          <a:xfrm>
            <a:off x="1186258" y="4820562"/>
            <a:ext cx="2956845" cy="8867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679250" y="5833831"/>
            <a:ext cx="3862700" cy="938585"/>
            <a:chOff x="965674" y="2606468"/>
            <a:chExt cx="3862700" cy="93858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36" t="6974" r="31255" b="74107"/>
            <a:stretch/>
          </p:blipFill>
          <p:spPr>
            <a:xfrm>
              <a:off x="3426863" y="2831932"/>
              <a:ext cx="1401511" cy="684840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38" t="64145" r="60326" b="9925"/>
            <a:stretch/>
          </p:blipFill>
          <p:spPr>
            <a:xfrm>
              <a:off x="965674" y="2606468"/>
              <a:ext cx="1418602" cy="938585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54" t="3150" r="31498" b="48250"/>
            <a:stretch/>
          </p:blipFill>
          <p:spPr>
            <a:xfrm>
              <a:off x="2307364" y="2920662"/>
              <a:ext cx="1119499" cy="5518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82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F3F896-0BE6-4D75-9798-B0A23FC1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62" y="0"/>
            <a:ext cx="10515600" cy="651766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r="155"/>
          <a:stretch/>
        </p:blipFill>
        <p:spPr>
          <a:xfrm>
            <a:off x="2997725" y="1620758"/>
            <a:ext cx="5335412" cy="411515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936207"/>
            <a:ext cx="8129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4- </a:t>
            </a:r>
            <a:r>
              <a:rPr lang="en-GB" sz="2000" dirty="0">
                <a:solidFill>
                  <a:srgbClr val="C00000"/>
                </a:solidFill>
              </a:rPr>
              <a:t>Preparation of alcohols via Grignard reagents with </a:t>
            </a:r>
            <a:r>
              <a:rPr lang="en-GB" sz="2000" dirty="0" smtClean="0">
                <a:solidFill>
                  <a:srgbClr val="C00000"/>
                </a:solidFill>
              </a:rPr>
              <a:t>Aldehydes and ketones</a:t>
            </a:r>
            <a:r>
              <a:rPr lang="en-GB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2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51"/>
          <a:stretch/>
        </p:blipFill>
        <p:spPr>
          <a:xfrm>
            <a:off x="1849073" y="589607"/>
            <a:ext cx="8402890" cy="85269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49073" y="3632312"/>
            <a:ext cx="6371100" cy="1062235"/>
            <a:chOff x="459980" y="2896825"/>
            <a:chExt cx="6294665" cy="99068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80" y="2896825"/>
              <a:ext cx="6294665" cy="990686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34"/>
            <a:stretch/>
          </p:blipFill>
          <p:spPr>
            <a:xfrm>
              <a:off x="2271142" y="3099335"/>
              <a:ext cx="395055" cy="192781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348791" y="189498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Examples: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073" y="1918298"/>
            <a:ext cx="5815368" cy="11038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126" y="5465516"/>
            <a:ext cx="5509262" cy="8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608CD5-03DA-4EC1-ADE4-FDDC6B9F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321" y="162370"/>
            <a:ext cx="4223197" cy="82424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Preparation of </a:t>
            </a:r>
            <a:r>
              <a:rPr lang="en-US" sz="3200" dirty="0" smtClean="0">
                <a:solidFill>
                  <a:srgbClr val="00B050"/>
                </a:solidFill>
              </a:rPr>
              <a:t>Phenols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40BAA6-3D53-4E00-AAB7-484C4407E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24" y="1589198"/>
            <a:ext cx="9880243" cy="282476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/>
              <a:t>From </a:t>
            </a:r>
            <a:r>
              <a:rPr lang="en-US" sz="2000" dirty="0" err="1"/>
              <a:t>Cumene</a:t>
            </a:r>
            <a:r>
              <a:rPr lang="en-US" sz="2000" dirty="0"/>
              <a:t> </a:t>
            </a:r>
            <a:r>
              <a:rPr lang="en-US" sz="2000" dirty="0" err="1"/>
              <a:t>Hydroperoxide</a:t>
            </a:r>
            <a:r>
              <a:rPr lang="en-US" sz="2000" dirty="0"/>
              <a:t> ( Industrial Syntheses </a:t>
            </a:r>
            <a:r>
              <a:rPr lang="en-US" sz="2000" dirty="0" smtClean="0"/>
              <a:t>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dirty="0" smtClean="0"/>
              <a:t>Hydrolysis </a:t>
            </a:r>
            <a:r>
              <a:rPr lang="en-US" sz="2000" dirty="0"/>
              <a:t>of </a:t>
            </a:r>
            <a:r>
              <a:rPr lang="en-US" sz="2000" dirty="0" err="1" smtClean="0"/>
              <a:t>Diazonium</a:t>
            </a:r>
            <a:r>
              <a:rPr lang="en-US" sz="2000" dirty="0" smtClean="0"/>
              <a:t> salts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/>
              <a:t>Alkali fusion of </a:t>
            </a:r>
            <a:r>
              <a:rPr lang="en-US" sz="2000" dirty="0" err="1" smtClean="0"/>
              <a:t>Benzenesulfonic</a:t>
            </a:r>
            <a:r>
              <a:rPr lang="en-US" sz="2000" dirty="0" smtClean="0"/>
              <a:t> </a:t>
            </a:r>
            <a:r>
              <a:rPr lang="en-US" sz="2000" dirty="0"/>
              <a:t>acid </a:t>
            </a:r>
            <a:endParaRPr lang="en-US" sz="2000" dirty="0" smtClean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 smtClean="0"/>
              <a:t>Hydrolysis of </a:t>
            </a:r>
            <a:r>
              <a:rPr lang="en-US" sz="2000" dirty="0" err="1" smtClean="0"/>
              <a:t>Chlorobenzene</a:t>
            </a:r>
            <a:r>
              <a:rPr lang="en-US" sz="2000" dirty="0" smtClean="0"/>
              <a:t> (The Dow process)</a:t>
            </a:r>
            <a:endParaRPr lang="ar-SA" sz="20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79F727-8B88-406F-BAA9-1C8D518E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0B77F-FDA6-437A-88C4-78262806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28" y="14897"/>
            <a:ext cx="10515600" cy="65325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Structure of Alcohols and Phenols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CE8A1D-F6CD-4A0B-8447-5C594BF6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23" y="642929"/>
            <a:ext cx="10515600" cy="15731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Alcohols</a:t>
            </a:r>
            <a:r>
              <a:rPr lang="en-US" sz="2000" dirty="0"/>
              <a:t>, a class of compounds containing the </a:t>
            </a:r>
            <a:r>
              <a:rPr lang="en-US" sz="2000" dirty="0" smtClean="0">
                <a:solidFill>
                  <a:srgbClr val="C00000"/>
                </a:solidFill>
              </a:rPr>
              <a:t>hydroxyl group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( OH )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</a:rPr>
              <a:t>Alcohols</a:t>
            </a:r>
            <a:r>
              <a:rPr lang="en-US" sz="2000" dirty="0"/>
              <a:t> have </a:t>
            </a:r>
            <a:r>
              <a:rPr lang="en-US" sz="2000" dirty="0" smtClean="0"/>
              <a:t>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hydroxyl ( OH ) </a:t>
            </a:r>
            <a:r>
              <a:rPr lang="en-US" sz="2000" dirty="0" smtClean="0"/>
              <a:t>group </a:t>
            </a:r>
            <a:r>
              <a:rPr lang="en-US" sz="2000" dirty="0"/>
              <a:t>bonded to a </a:t>
            </a:r>
            <a:r>
              <a:rPr lang="en-US" sz="2000" dirty="0">
                <a:solidFill>
                  <a:srgbClr val="C00000"/>
                </a:solidFill>
              </a:rPr>
              <a:t>saturated</a:t>
            </a:r>
            <a:r>
              <a:rPr lang="en-US" sz="2000" i="1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carbon atom. </a:t>
            </a:r>
            <a:endParaRPr lang="en-US" sz="2000" dirty="0" smtClean="0"/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alcohol carbon atom may be part of a simple alkyl group, an </a:t>
            </a:r>
            <a:r>
              <a:rPr lang="en-US" sz="2000" dirty="0" smtClean="0"/>
              <a:t>alkenyl or </a:t>
            </a:r>
            <a:r>
              <a:rPr lang="en-US" sz="2000" dirty="0"/>
              <a:t>the carbon atom may be a saturated carbon atom that is attached to a benzene ring: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E50FBA-471E-4936-A3CD-1B3FFFB5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451303" y="2174991"/>
            <a:ext cx="7796392" cy="1395097"/>
            <a:chOff x="1580258" y="3703303"/>
            <a:chExt cx="7680960" cy="1280160"/>
          </a:xfrm>
        </p:grpSpPr>
        <p:grpSp>
          <p:nvGrpSpPr>
            <p:cNvPr id="20" name="Group 19"/>
            <p:cNvGrpSpPr/>
            <p:nvPr/>
          </p:nvGrpSpPr>
          <p:grpSpPr>
            <a:xfrm>
              <a:off x="1580258" y="3703303"/>
              <a:ext cx="7680960" cy="1280160"/>
              <a:chOff x="811138" y="4719645"/>
              <a:chExt cx="7418214" cy="1140299"/>
            </a:xfrm>
          </p:grpSpPr>
          <p:pic>
            <p:nvPicPr>
              <p:cNvPr id="10" name="Picture 9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550" t="73136" r="18358"/>
              <a:stretch/>
            </p:blipFill>
            <p:spPr>
              <a:xfrm>
                <a:off x="6802204" y="4719645"/>
                <a:ext cx="1427148" cy="1140299"/>
              </a:xfrm>
              <a:prstGeom prst="rect">
                <a:avLst/>
              </a:prstGeom>
            </p:spPr>
          </p:pic>
          <p:pic>
            <p:nvPicPr>
              <p:cNvPr id="11" name="Picture 10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01" t="80183" r="67169" b="1496"/>
              <a:stretch/>
            </p:blipFill>
            <p:spPr>
              <a:xfrm>
                <a:off x="3426150" y="4759949"/>
                <a:ext cx="1435693" cy="77766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8216" y="4965392"/>
                <a:ext cx="1347675" cy="187600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811138" y="4869754"/>
                <a:ext cx="2436975" cy="667863"/>
                <a:chOff x="2896312" y="4973652"/>
                <a:chExt cx="2436975" cy="667863"/>
              </a:xfrm>
            </p:grpSpPr>
            <p:pic>
              <p:nvPicPr>
                <p:cNvPr id="9" name="Picture 8" descr="Screen Clippi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31" t="19181" r="57905" b="70351"/>
                <a:stretch/>
              </p:blipFill>
              <p:spPr>
                <a:xfrm>
                  <a:off x="2974648" y="5197185"/>
                  <a:ext cx="2358639" cy="444330"/>
                </a:xfrm>
                <a:prstGeom prst="rect">
                  <a:avLst/>
                </a:prstGeom>
              </p:spPr>
            </p:pic>
            <p:pic>
              <p:nvPicPr>
                <p:cNvPr id="18" name="Picture 17" descr="Screen Clippi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31" t="6466" r="57905" b="87696"/>
                <a:stretch/>
              </p:blipFill>
              <p:spPr>
                <a:xfrm>
                  <a:off x="2896312" y="4973652"/>
                  <a:ext cx="2358639" cy="2478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2583" y="4117036"/>
              <a:ext cx="1572904" cy="591363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823D11BC-9D41-4BFB-A763-C03655CF5FC8}"/>
              </a:ext>
            </a:extLst>
          </p:cNvPr>
          <p:cNvSpPr txBox="1">
            <a:spLocks/>
          </p:cNvSpPr>
          <p:nvPr/>
        </p:nvSpPr>
        <p:spPr>
          <a:xfrm>
            <a:off x="221623" y="3663360"/>
            <a:ext cx="11132177" cy="1828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Phenols</a:t>
            </a:r>
            <a:r>
              <a:rPr lang="en-US" sz="2000" dirty="0" smtClean="0"/>
              <a:t> are compounds of the general formula </a:t>
            </a:r>
            <a:r>
              <a:rPr lang="en-US" sz="2000" dirty="0" err="1" smtClean="0">
                <a:solidFill>
                  <a:srgbClr val="C00000"/>
                </a:solidFill>
              </a:rPr>
              <a:t>ArOH</a:t>
            </a:r>
            <a:r>
              <a:rPr lang="en-US" sz="2000" dirty="0" smtClean="0"/>
              <a:t>, where </a:t>
            </a:r>
            <a:r>
              <a:rPr lang="en-US" sz="2000" dirty="0" err="1" smtClean="0">
                <a:solidFill>
                  <a:srgbClr val="C00000"/>
                </a:solidFill>
              </a:rPr>
              <a:t>Ar</a:t>
            </a:r>
            <a:r>
              <a:rPr lang="en-US" sz="2000" dirty="0" smtClean="0"/>
              <a:t> is an groups.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Phenols</a:t>
            </a:r>
            <a:r>
              <a:rPr lang="en-US" sz="2000" dirty="0" smtClean="0"/>
              <a:t> differ from </a:t>
            </a:r>
            <a:r>
              <a:rPr lang="en-US" sz="2000" dirty="0" smtClean="0">
                <a:solidFill>
                  <a:srgbClr val="C00000"/>
                </a:solidFill>
              </a:rPr>
              <a:t>alcohols</a:t>
            </a:r>
            <a:r>
              <a:rPr lang="en-US" sz="2000" dirty="0" smtClean="0"/>
              <a:t> in having the </a:t>
            </a:r>
            <a:r>
              <a:rPr lang="en-US" sz="2000" dirty="0" smtClean="0">
                <a:solidFill>
                  <a:srgbClr val="C00000"/>
                </a:solidFill>
              </a:rPr>
              <a:t>OH</a:t>
            </a:r>
            <a:r>
              <a:rPr lang="en-US" sz="2000" dirty="0" smtClean="0"/>
              <a:t> group attached directly to an </a:t>
            </a:r>
            <a:r>
              <a:rPr lang="en-US" altLang="en-US" sz="2000" dirty="0" smtClean="0">
                <a:solidFill>
                  <a:srgbClr val="C00000"/>
                </a:solidFill>
                <a:cs typeface="Arial" charset="0"/>
              </a:rPr>
              <a:t>benzene ring</a:t>
            </a:r>
            <a:r>
              <a:rPr lang="en-US" sz="2000" dirty="0" smtClean="0"/>
              <a:t>. 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Phenols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is the specific name for </a:t>
            </a:r>
            <a:r>
              <a:rPr lang="en-US" sz="2000" dirty="0" err="1" smtClean="0"/>
              <a:t>hydroxybenzene</a:t>
            </a:r>
            <a:r>
              <a:rPr lang="en-US" sz="2000" dirty="0" smtClean="0"/>
              <a:t>, and it is the general name for the family of compounds derived from </a:t>
            </a:r>
            <a:r>
              <a:rPr lang="en-US" sz="2000" dirty="0" err="1" smtClean="0"/>
              <a:t>hydroxybenzene</a:t>
            </a:r>
            <a:r>
              <a:rPr lang="en-US" sz="2000" dirty="0" smtClean="0"/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r="75401"/>
          <a:stretch/>
        </p:blipFill>
        <p:spPr>
          <a:xfrm>
            <a:off x="4832546" y="5258435"/>
            <a:ext cx="1145408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5198EF-E0D1-404B-8182-A0A8AC9D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B608CD5-03DA-4EC1-ADE4-FDDC6B9FB1F3}"/>
              </a:ext>
            </a:extLst>
          </p:cNvPr>
          <p:cNvSpPr txBox="1">
            <a:spLocks/>
          </p:cNvSpPr>
          <p:nvPr/>
        </p:nvSpPr>
        <p:spPr>
          <a:xfrm>
            <a:off x="3648159" y="39765"/>
            <a:ext cx="4223197" cy="824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B050"/>
                </a:solidFill>
              </a:rPr>
              <a:t>Preparation of Phenols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025" y="917337"/>
            <a:ext cx="5960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1. </a:t>
            </a:r>
            <a:r>
              <a:rPr lang="en-GB" sz="2000" dirty="0">
                <a:solidFill>
                  <a:srgbClr val="C00000"/>
                </a:solidFill>
              </a:rPr>
              <a:t>From </a:t>
            </a:r>
            <a:r>
              <a:rPr lang="en-GB" sz="2000" dirty="0" err="1">
                <a:solidFill>
                  <a:srgbClr val="C00000"/>
                </a:solidFill>
              </a:rPr>
              <a:t>Cumene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err="1" smtClean="0">
                <a:solidFill>
                  <a:srgbClr val="C00000"/>
                </a:solidFill>
              </a:rPr>
              <a:t>Hydroperoxide</a:t>
            </a:r>
            <a:r>
              <a:rPr lang="en-GB" sz="2000" dirty="0" smtClean="0">
                <a:solidFill>
                  <a:srgbClr val="C00000"/>
                </a:solidFill>
              </a:rPr>
              <a:t> ( </a:t>
            </a:r>
            <a:r>
              <a:rPr lang="en-US" sz="2000" dirty="0" smtClean="0">
                <a:solidFill>
                  <a:srgbClr val="C00000"/>
                </a:solidFill>
              </a:rPr>
              <a:t>Industrial Syntheses )</a:t>
            </a:r>
            <a:endParaRPr lang="en-GB" sz="2000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3792" y="1477288"/>
            <a:ext cx="7158142" cy="1405972"/>
            <a:chOff x="2714804" y="1395414"/>
            <a:chExt cx="7158142" cy="1405972"/>
          </a:xfrm>
        </p:grpSpPr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1" t="63945" r="4281" b="5904"/>
            <a:stretch/>
          </p:blipFill>
          <p:spPr>
            <a:xfrm>
              <a:off x="6966408" y="1493448"/>
              <a:ext cx="2906538" cy="974221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2714804" y="1395414"/>
              <a:ext cx="4137711" cy="1405972"/>
              <a:chOff x="2188266" y="3928756"/>
              <a:chExt cx="4137711" cy="1405972"/>
            </a:xfrm>
          </p:grpSpPr>
          <p:pic>
            <p:nvPicPr>
              <p:cNvPr id="22" name="Picture 21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73" r="12059" b="63781"/>
              <a:stretch/>
            </p:blipFill>
            <p:spPr>
              <a:xfrm>
                <a:off x="2488915" y="3928756"/>
                <a:ext cx="3837062" cy="117029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2188266" y="4842285"/>
                <a:ext cx="151233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300" b="1" dirty="0" smtClean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1300" b="1" dirty="0" smtClean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1300" b="1" dirty="0" err="1" smtClean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umene</a:t>
                </a:r>
                <a:r>
                  <a:rPr lang="en-US" sz="1300" b="1" dirty="0" smtClean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/>
                <a:r>
                  <a:rPr lang="en-US" sz="1300" b="1" dirty="0" smtClean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1300" b="1" dirty="0" err="1" smtClean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isopropylbenzene</a:t>
                </a:r>
                <a:r>
                  <a:rPr lang="ar-SA" sz="1300" b="1" dirty="0" smtClean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endParaRPr lang="en-US" sz="13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D440BAA6-3D53-4E00-AAB7-484C4407E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25" y="3350344"/>
            <a:ext cx="3895398" cy="351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2. Hydrolysis </a:t>
            </a:r>
            <a:r>
              <a:rPr lang="en-US" sz="2000" dirty="0">
                <a:solidFill>
                  <a:srgbClr val="C00000"/>
                </a:solidFill>
              </a:rPr>
              <a:t>of </a:t>
            </a:r>
            <a:r>
              <a:rPr lang="en-US" sz="2000" dirty="0" err="1" smtClean="0">
                <a:solidFill>
                  <a:srgbClr val="C00000"/>
                </a:solidFill>
              </a:rPr>
              <a:t>Diazonium</a:t>
            </a:r>
            <a:r>
              <a:rPr lang="en-US" sz="2000" dirty="0" smtClean="0">
                <a:solidFill>
                  <a:srgbClr val="C00000"/>
                </a:solidFill>
              </a:rPr>
              <a:t> salts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934" y="3746196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Diazonium</a:t>
            </a:r>
            <a:r>
              <a:rPr lang="en-US" sz="2000" dirty="0"/>
              <a:t> salts react with water in the presence of mineral acids to yield phenols.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165" y="4431468"/>
            <a:ext cx="4822354" cy="7376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b="19815"/>
          <a:stretch/>
        </p:blipFill>
        <p:spPr>
          <a:xfrm>
            <a:off x="3648159" y="5355119"/>
            <a:ext cx="4084674" cy="11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79F727-8B88-406F-BAA9-1C8D518E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B608CD5-03DA-4EC1-ADE4-FDDC6B9FB1F3}"/>
              </a:ext>
            </a:extLst>
          </p:cNvPr>
          <p:cNvSpPr txBox="1">
            <a:spLocks/>
          </p:cNvSpPr>
          <p:nvPr/>
        </p:nvSpPr>
        <p:spPr>
          <a:xfrm>
            <a:off x="3648158" y="-63862"/>
            <a:ext cx="4223197" cy="824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B050"/>
                </a:solidFill>
              </a:rPr>
              <a:t>Preparation of Phenols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2AEC170B-5067-40BC-A3A6-E1DA0049E924}"/>
              </a:ext>
            </a:extLst>
          </p:cNvPr>
          <p:cNvSpPr txBox="1">
            <a:spLocks/>
          </p:cNvSpPr>
          <p:nvPr/>
        </p:nvSpPr>
        <p:spPr>
          <a:xfrm>
            <a:off x="0" y="879254"/>
            <a:ext cx="7663873" cy="309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3. Alkali fusion of </a:t>
            </a:r>
            <a:r>
              <a:rPr lang="en-US" sz="2000" dirty="0" err="1" smtClean="0">
                <a:solidFill>
                  <a:srgbClr val="C00000"/>
                </a:solidFill>
              </a:rPr>
              <a:t>Benzenesulfonic</a:t>
            </a:r>
            <a:r>
              <a:rPr lang="en-US" sz="2000" dirty="0" smtClean="0">
                <a:solidFill>
                  <a:srgbClr val="C00000"/>
                </a:solidFill>
              </a:rPr>
              <a:t> acid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801319" y="2460102"/>
            <a:ext cx="4372480" cy="1486050"/>
            <a:chOff x="2277264" y="2370033"/>
            <a:chExt cx="3361670" cy="1141201"/>
          </a:xfrm>
        </p:grpSpPr>
        <p:pic>
          <p:nvPicPr>
            <p:cNvPr id="20" name="Picture 19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91" r="7348" b="17607"/>
            <a:stretch/>
          </p:blipFill>
          <p:spPr>
            <a:xfrm>
              <a:off x="4724533" y="2431268"/>
              <a:ext cx="914401" cy="1079966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454" b="17113"/>
            <a:stretch/>
          </p:blipFill>
          <p:spPr>
            <a:xfrm>
              <a:off x="2277264" y="2370033"/>
              <a:ext cx="1141910" cy="1086449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5" t="27260" r="31389" b="40793"/>
            <a:stretch/>
          </p:blipFill>
          <p:spPr>
            <a:xfrm>
              <a:off x="3198843" y="2773955"/>
              <a:ext cx="1558212" cy="4572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332202" y="1400444"/>
            <a:ext cx="2859638" cy="1143002"/>
            <a:chOff x="3187841" y="4427504"/>
            <a:chExt cx="2614500" cy="1017046"/>
          </a:xfrm>
        </p:grpSpPr>
        <p:grpSp>
          <p:nvGrpSpPr>
            <p:cNvPr id="11" name="Group 10"/>
            <p:cNvGrpSpPr/>
            <p:nvPr/>
          </p:nvGrpSpPr>
          <p:grpSpPr>
            <a:xfrm>
              <a:off x="3187841" y="4427504"/>
              <a:ext cx="2614500" cy="1017046"/>
              <a:chOff x="7374637" y="2861023"/>
              <a:chExt cx="2614500" cy="1017046"/>
            </a:xfrm>
          </p:grpSpPr>
          <p:pic>
            <p:nvPicPr>
              <p:cNvPr id="8" name="Picture 7" descr="Screen Clippi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17" r="24139" b="5582"/>
              <a:stretch/>
            </p:blipFill>
            <p:spPr>
              <a:xfrm>
                <a:off x="9271291" y="2863535"/>
                <a:ext cx="717846" cy="1014534"/>
              </a:xfrm>
              <a:prstGeom prst="rect">
                <a:avLst/>
              </a:prstGeom>
            </p:spPr>
          </p:pic>
          <p:pic>
            <p:nvPicPr>
              <p:cNvPr id="17" name="Picture 16" descr="Screen Clippi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660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637" y="2861023"/>
                <a:ext cx="929721" cy="990686"/>
              </a:xfrm>
              <a:prstGeom prst="rect">
                <a:avLst/>
              </a:prstGeom>
            </p:spPr>
          </p:pic>
        </p:grpSp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66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737" y="4730310"/>
              <a:ext cx="1026335" cy="64008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553916" y="1772466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Addition-elimination of </a:t>
            </a:r>
            <a:r>
              <a:rPr lang="en-US" dirty="0" err="1" smtClean="0">
                <a:solidFill>
                  <a:srgbClr val="0070C0"/>
                </a:solidFill>
              </a:rPr>
              <a:t>nucleophilic</a:t>
            </a:r>
            <a:r>
              <a:rPr lang="en-US" dirty="0" smtClean="0">
                <a:solidFill>
                  <a:srgbClr val="0070C0"/>
                </a:solidFill>
              </a:rPr>
              <a:t> aromatic substation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4224066"/>
            <a:ext cx="563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4. </a:t>
            </a:r>
            <a:r>
              <a:rPr lang="en-US" sz="2000" dirty="0">
                <a:solidFill>
                  <a:srgbClr val="C00000"/>
                </a:solidFill>
              </a:rPr>
              <a:t>Hydrolysis of </a:t>
            </a:r>
            <a:r>
              <a:rPr lang="en-US" sz="2000" dirty="0" err="1" smtClean="0">
                <a:solidFill>
                  <a:srgbClr val="C00000"/>
                </a:solidFill>
              </a:rPr>
              <a:t>Chlorobenzene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(The Dow process)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9799" y="5018525"/>
            <a:ext cx="8009624" cy="9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41" y="0"/>
            <a:ext cx="10515600" cy="59728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05978B-5637-4A1C-96F9-EA17F651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157" y="834157"/>
            <a:ext cx="12056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reactions of alcohols have mainly to do with the following: </a:t>
            </a: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C00000"/>
                </a:solidFill>
              </a:rPr>
              <a:t>hydrogen atom </a:t>
            </a:r>
            <a:r>
              <a:rPr lang="en-US" sz="2000" dirty="0"/>
              <a:t>of the hydroxyl group is weakly acidic. </a:t>
            </a:r>
            <a:endParaRPr lang="en-US" sz="2000" dirty="0" smtClean="0"/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anose="02020603050405020304" pitchFamily="18" charset="0"/>
              </a:rPr>
              <a:t>Preparation </a:t>
            </a:r>
            <a:r>
              <a:rPr lang="en-US" sz="2000" dirty="0">
                <a:cs typeface="Times New Roman" panose="02020603050405020304" pitchFamily="18" charset="0"/>
              </a:rPr>
              <a:t>of </a:t>
            </a:r>
            <a:r>
              <a:rPr lang="en-US" sz="2000" dirty="0" err="1" smtClean="0">
                <a:cs typeface="Times New Roman" panose="02020603050405020304" pitchFamily="18" charset="0"/>
              </a:rPr>
              <a:t>alkoxides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Preparation </a:t>
            </a:r>
            <a:r>
              <a:rPr lang="en-GB" sz="2000" dirty="0"/>
              <a:t>of Esters (Fisher esterification</a:t>
            </a:r>
            <a:r>
              <a:rPr lang="en-GB" sz="2000" dirty="0" smtClean="0"/>
              <a:t>)</a:t>
            </a:r>
            <a:endParaRPr lang="en-US" sz="20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>
                <a:solidFill>
                  <a:srgbClr val="C00000"/>
                </a:solidFill>
              </a:rPr>
              <a:t>oxygen atom </a:t>
            </a:r>
            <a:r>
              <a:rPr lang="en-US" sz="2000" dirty="0"/>
              <a:t>of the hydroxyl group is </a:t>
            </a:r>
            <a:r>
              <a:rPr lang="en-US" sz="2000" dirty="0" err="1"/>
              <a:t>nucleophilic</a:t>
            </a:r>
            <a:r>
              <a:rPr lang="en-US" sz="2000" dirty="0"/>
              <a:t> and weakly basic. </a:t>
            </a:r>
            <a:endParaRPr lang="en-US" sz="2000" dirty="0" smtClean="0"/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Oxidation Reactions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>
                <a:solidFill>
                  <a:srgbClr val="C00000"/>
                </a:solidFill>
              </a:rPr>
              <a:t>hydroxyl group </a:t>
            </a:r>
            <a:r>
              <a:rPr lang="en-US" sz="2000" dirty="0"/>
              <a:t>can be converted to a leaving group so as to allow substitution or elimination reactions</a:t>
            </a:r>
            <a:r>
              <a:rPr lang="en-US" sz="2000" dirty="0" smtClean="0"/>
              <a:t>.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  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 Conversion </a:t>
            </a:r>
            <a:r>
              <a:rPr lang="en-US" sz="2000" dirty="0"/>
              <a:t>of Alcohols into Alkyl </a:t>
            </a:r>
            <a:r>
              <a:rPr lang="en-US" sz="2000" dirty="0" smtClean="0"/>
              <a:t>Halides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Preparation of </a:t>
            </a:r>
            <a:r>
              <a:rPr lang="en-US" sz="2000" dirty="0" smtClean="0"/>
              <a:t>Ethers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alkenes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1804" y="870734"/>
            <a:ext cx="3103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rgbClr val="C00000"/>
                </a:solidFill>
              </a:rPr>
              <a:t>Preparation of </a:t>
            </a:r>
            <a:r>
              <a:rPr lang="en-GB" sz="2000" dirty="0" err="1" smtClean="0">
                <a:solidFill>
                  <a:srgbClr val="C00000"/>
                </a:solidFill>
              </a:rPr>
              <a:t>alkoxides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4352" y="4167123"/>
            <a:ext cx="7948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2- Preparation of Esters: </a:t>
            </a:r>
            <a:r>
              <a:rPr lang="en-US" sz="2000" dirty="0">
                <a:solidFill>
                  <a:srgbClr val="C00000"/>
                </a:solidFill>
              </a:rPr>
              <a:t>Acid-catalyzed </a:t>
            </a:r>
            <a:r>
              <a:rPr lang="en-US" sz="2000" dirty="0" smtClean="0">
                <a:solidFill>
                  <a:srgbClr val="C00000"/>
                </a:solidFill>
              </a:rPr>
              <a:t>esterification </a:t>
            </a:r>
            <a:r>
              <a:rPr lang="en-GB" sz="2000" dirty="0" smtClean="0">
                <a:solidFill>
                  <a:srgbClr val="C00000"/>
                </a:solidFill>
              </a:rPr>
              <a:t>(Fisher esterification)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41" y="0"/>
            <a:ext cx="10515600" cy="59728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241" y="1560117"/>
            <a:ext cx="10644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They can be prepared by the reaction of an alcohol with sodium or  potassium metal </a:t>
            </a:r>
            <a:r>
              <a:rPr lang="en-US" dirty="0" smtClean="0"/>
              <a:t>or </a:t>
            </a:r>
            <a:r>
              <a:rPr lang="en-US" dirty="0"/>
              <a:t>with a metal </a:t>
            </a:r>
            <a:r>
              <a:rPr lang="en-US" dirty="0" smtClean="0"/>
              <a:t>hydride.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01" y="2155295"/>
            <a:ext cx="3749365" cy="15927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212618" y="2113497"/>
            <a:ext cx="3559999" cy="697235"/>
            <a:chOff x="8212618" y="1951523"/>
            <a:chExt cx="3559999" cy="697235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595" y="2206760"/>
              <a:ext cx="3254022" cy="4419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212618" y="1951523"/>
              <a:ext cx="11078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Hint: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605816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62262"/>
          <a:stretch/>
        </p:blipFill>
        <p:spPr>
          <a:xfrm>
            <a:off x="3245539" y="5530861"/>
            <a:ext cx="4842157" cy="1190614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3" t="1910" r="8659" b="77961"/>
          <a:stretch/>
        </p:blipFill>
        <p:spPr>
          <a:xfrm>
            <a:off x="3602555" y="4693683"/>
            <a:ext cx="3965331" cy="6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589" y="991553"/>
            <a:ext cx="10145770" cy="1435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The most commonly used reagents for conversion of alcohols to alkyl halides are the following</a:t>
            </a:r>
            <a:r>
              <a:rPr lang="en-US" sz="1900" dirty="0" smtClean="0"/>
              <a:t>:</a:t>
            </a:r>
          </a:p>
          <a:p>
            <a:pPr lvl="1"/>
            <a:r>
              <a:rPr lang="en-US" sz="1900" dirty="0" smtClean="0"/>
              <a:t>Hydrogen </a:t>
            </a:r>
            <a:r>
              <a:rPr lang="en-US" sz="1900" dirty="0"/>
              <a:t>halides (</a:t>
            </a:r>
            <a:r>
              <a:rPr lang="en-US" sz="1900" dirty="0" err="1"/>
              <a:t>HCl</a:t>
            </a:r>
            <a:r>
              <a:rPr lang="en-US" sz="1900" dirty="0"/>
              <a:t>, </a:t>
            </a:r>
            <a:r>
              <a:rPr lang="en-US" sz="1900" dirty="0" err="1"/>
              <a:t>HBr</a:t>
            </a:r>
            <a:r>
              <a:rPr lang="en-US" sz="1900" dirty="0"/>
              <a:t>, Hl) </a:t>
            </a:r>
            <a:endParaRPr lang="en-US" sz="1900" dirty="0" smtClean="0"/>
          </a:p>
          <a:p>
            <a:pPr lvl="1"/>
            <a:r>
              <a:rPr lang="en-US" sz="1900" dirty="0" smtClean="0"/>
              <a:t>Phosphorus </a:t>
            </a:r>
            <a:r>
              <a:rPr lang="en-US" sz="1900" dirty="0" err="1"/>
              <a:t>tribromide</a:t>
            </a:r>
            <a:r>
              <a:rPr lang="en-US" sz="1900" dirty="0"/>
              <a:t> (PBr</a:t>
            </a:r>
            <a:r>
              <a:rPr lang="en-US" sz="1900" baseline="-25000" dirty="0"/>
              <a:t>3</a:t>
            </a:r>
            <a:r>
              <a:rPr lang="en-US" sz="1900" dirty="0"/>
              <a:t>) </a:t>
            </a:r>
            <a:endParaRPr lang="en-US" sz="1900" dirty="0" smtClean="0"/>
          </a:p>
          <a:p>
            <a:pPr lvl="1"/>
            <a:r>
              <a:rPr lang="en-US" sz="1900" dirty="0" err="1" smtClean="0"/>
              <a:t>Thionyl</a:t>
            </a:r>
            <a:r>
              <a:rPr lang="en-US" sz="1900" dirty="0" smtClean="0"/>
              <a:t> </a:t>
            </a:r>
            <a:r>
              <a:rPr lang="en-US" sz="1900" dirty="0"/>
              <a:t>chloride (SOCl</a:t>
            </a:r>
            <a:r>
              <a:rPr lang="en-US" sz="1900" baseline="-25000" dirty="0"/>
              <a:t>2</a:t>
            </a:r>
            <a:r>
              <a:rPr lang="en-US" sz="19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839174" y="603572"/>
            <a:ext cx="5830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3- </a:t>
            </a:r>
            <a:r>
              <a:rPr lang="en-US" sz="2000" dirty="0" smtClean="0">
                <a:solidFill>
                  <a:srgbClr val="C00000"/>
                </a:solidFill>
              </a:rPr>
              <a:t>Conversion </a:t>
            </a:r>
            <a:r>
              <a:rPr lang="en-US" sz="2000" dirty="0">
                <a:solidFill>
                  <a:srgbClr val="C00000"/>
                </a:solidFill>
              </a:rPr>
              <a:t>of Alcohols into Alkyl </a:t>
            </a:r>
            <a:r>
              <a:rPr lang="en-US" sz="2000" dirty="0" smtClean="0">
                <a:solidFill>
                  <a:srgbClr val="C00000"/>
                </a:solidFill>
              </a:rPr>
              <a:t>Halides: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41" y="0"/>
            <a:ext cx="10515600" cy="59728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30948" b="30590"/>
          <a:stretch/>
        </p:blipFill>
        <p:spPr>
          <a:xfrm>
            <a:off x="2737573" y="3676176"/>
            <a:ext cx="4413378" cy="386862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737573" y="2321297"/>
            <a:ext cx="5630070" cy="548640"/>
            <a:chOff x="2880654" y="1325711"/>
            <a:chExt cx="6849730" cy="667493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0" t="20720" r="56010" b="35068"/>
            <a:stretch/>
          </p:blipFill>
          <p:spPr>
            <a:xfrm>
              <a:off x="2880654" y="1465889"/>
              <a:ext cx="1759712" cy="418795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88" t="18079" r="48578" b="43815"/>
            <a:stretch/>
          </p:blipFill>
          <p:spPr>
            <a:xfrm>
              <a:off x="4674550" y="1325711"/>
              <a:ext cx="1306284" cy="457200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13" t="19787" r="4661" b="39236"/>
            <a:stretch/>
          </p:blipFill>
          <p:spPr>
            <a:xfrm>
              <a:off x="5990603" y="1465890"/>
              <a:ext cx="2093718" cy="3881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84321" y="1493289"/>
              <a:ext cx="1646063" cy="499915"/>
            </a:xfrm>
            <a:prstGeom prst="rect">
              <a:avLst/>
            </a:prstGeom>
          </p:spPr>
        </p:pic>
      </p:grp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18" y="3033452"/>
            <a:ext cx="5075360" cy="3429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13" y="5121606"/>
            <a:ext cx="7780694" cy="65537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713" y="4410563"/>
            <a:ext cx="5742930" cy="621846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2947630" y="5898108"/>
            <a:ext cx="7697746" cy="823367"/>
            <a:chOff x="1913642" y="5850810"/>
            <a:chExt cx="7697746" cy="82336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80" b="18585"/>
            <a:stretch/>
          </p:blipFill>
          <p:spPr>
            <a:xfrm>
              <a:off x="6280120" y="5866798"/>
              <a:ext cx="3331268" cy="78174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r="46236" b="14250"/>
            <a:stretch/>
          </p:blipFill>
          <p:spPr>
            <a:xfrm>
              <a:off x="1913642" y="5850810"/>
              <a:ext cx="4128250" cy="823367"/>
            </a:xfrm>
            <a:prstGeom prst="rect">
              <a:avLst/>
            </a:prstGeom>
          </p:spPr>
        </p:pic>
      </p:grpSp>
      <p:sp>
        <p:nvSpPr>
          <p:cNvPr id="71" name="TextBox 70"/>
          <p:cNvSpPr txBox="1"/>
          <p:nvPr/>
        </p:nvSpPr>
        <p:spPr>
          <a:xfrm>
            <a:off x="952107" y="4191778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Examples: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082793"/>
            <a:ext cx="5280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Elimination Reaction: Preparation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alkenes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0702"/>
            <a:ext cx="4761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4- Preparation </a:t>
            </a:r>
            <a:r>
              <a:rPr lang="en-US" sz="2000" dirty="0">
                <a:solidFill>
                  <a:srgbClr val="C00000"/>
                </a:solidFill>
              </a:rPr>
              <a:t>of </a:t>
            </a:r>
            <a:r>
              <a:rPr lang="en-US" sz="2000" dirty="0" smtClean="0">
                <a:solidFill>
                  <a:srgbClr val="C00000"/>
                </a:solidFill>
              </a:rPr>
              <a:t>Ethers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90" y="1226521"/>
            <a:ext cx="5372566" cy="67061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98" y="716959"/>
            <a:ext cx="3360711" cy="54868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15" y="2642974"/>
            <a:ext cx="3833192" cy="86875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519" y="3823335"/>
            <a:ext cx="4355044" cy="130721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 txBox="1">
            <a:spLocks/>
          </p:cNvSpPr>
          <p:nvPr/>
        </p:nvSpPr>
        <p:spPr>
          <a:xfrm>
            <a:off x="463241" y="0"/>
            <a:ext cx="10515600" cy="5972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967" y="5360871"/>
            <a:ext cx="5438103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1772" y="6354375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2685" y="540945"/>
            <a:ext cx="312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6. Oxidation </a:t>
            </a:r>
            <a:r>
              <a:rPr lang="en-US" sz="2000" dirty="0">
                <a:solidFill>
                  <a:srgbClr val="C00000"/>
                </a:solidFill>
              </a:rPr>
              <a:t>of Alcohols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41" y="0"/>
            <a:ext cx="10515600" cy="59728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مستطيل 5"/>
          <p:cNvSpPr/>
          <p:nvPr/>
        </p:nvSpPr>
        <p:spPr>
          <a:xfrm>
            <a:off x="0" y="1426162"/>
            <a:ext cx="5811140" cy="99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Potassium permanganate KMnO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,OH</a:t>
            </a:r>
            <a:r>
              <a:rPr lang="en-US" altLang="en-US" sz="1900" kern="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1900" kern="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1900" kern="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1900" kern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1900" kern="0" baseline="30000" dirty="0" smtClean="0">
                <a:latin typeface="Times New Roman" pitchFamily="18" charset="0"/>
                <a:cs typeface="Times New Roman" pitchFamily="18" charset="0"/>
              </a:rPr>
              <a:t>+            </a:t>
            </a:r>
            <a:r>
              <a:rPr lang="en-US" altLang="en-US" sz="1900" kern="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1900" kern="0" baseline="30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altLang="en-US" sz="1900" kern="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Chromic oxide CrO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/ H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900" dirty="0" smtClean="0"/>
              <a:t>(H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CrO</a:t>
            </a:r>
            <a:r>
              <a:rPr lang="en-US" sz="1900" baseline="-25000" dirty="0" smtClean="0"/>
              <a:t>4  </a:t>
            </a:r>
            <a:r>
              <a:rPr lang="en-US" sz="1900" dirty="0" smtClean="0"/>
              <a:t>Jones</a:t>
            </a:r>
            <a:r>
              <a:rPr lang="en-US" sz="1900" dirty="0"/>
              <a:t>’ </a:t>
            </a:r>
            <a:r>
              <a:rPr lang="en-US" sz="1900" dirty="0" smtClean="0"/>
              <a:t>reagent )</a:t>
            </a:r>
            <a:endParaRPr lang="en-US" sz="1900" dirty="0"/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51979"/>
          <a:stretch/>
        </p:blipFill>
        <p:spPr>
          <a:xfrm>
            <a:off x="183807" y="3927303"/>
            <a:ext cx="3609019" cy="1064935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83807" y="5230137"/>
            <a:ext cx="2886207" cy="1128882"/>
            <a:chOff x="5940596" y="3649127"/>
            <a:chExt cx="2886207" cy="1128882"/>
          </a:xfrm>
        </p:grpSpPr>
        <p:grpSp>
          <p:nvGrpSpPr>
            <p:cNvPr id="54" name="Group 53"/>
            <p:cNvGrpSpPr/>
            <p:nvPr/>
          </p:nvGrpSpPr>
          <p:grpSpPr>
            <a:xfrm>
              <a:off x="5940596" y="3649127"/>
              <a:ext cx="1166153" cy="1128882"/>
              <a:chOff x="326858" y="3931138"/>
              <a:chExt cx="1166153" cy="1128882"/>
            </a:xfrm>
          </p:grpSpPr>
          <p:pic>
            <p:nvPicPr>
              <p:cNvPr id="29" name="Picture 28" descr="Screen Clippi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3" t="12413" r="15259"/>
              <a:stretch/>
            </p:blipFill>
            <p:spPr>
              <a:xfrm>
                <a:off x="458969" y="3931138"/>
                <a:ext cx="999858" cy="901091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326858" y="4783021"/>
                <a:ext cx="11661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4A0D6"/>
                    </a:solidFill>
                  </a:rPr>
                  <a:t>Tertiary alcohol</a:t>
                </a:r>
                <a:endParaRPr lang="en-US" sz="1200" dirty="0">
                  <a:solidFill>
                    <a:srgbClr val="04A0D6"/>
                  </a:solidFill>
                </a:endParaRPr>
              </a:p>
            </p:txBody>
          </p:sp>
        </p:grpSp>
        <p:pic>
          <p:nvPicPr>
            <p:cNvPr id="55" name="Picture 5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16" t="60906" r="39474" b="17129"/>
            <a:stretch/>
          </p:blipFill>
          <p:spPr>
            <a:xfrm>
              <a:off x="7106749" y="3856117"/>
              <a:ext cx="717847" cy="48711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798958" y="3924485"/>
              <a:ext cx="1027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4A0D6"/>
                  </a:solidFill>
                </a:rPr>
                <a:t>No reaction</a:t>
              </a:r>
              <a:endParaRPr lang="en-US" sz="1400" dirty="0">
                <a:solidFill>
                  <a:srgbClr val="04A0D6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7173358" y="1426162"/>
            <a:ext cx="6653092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cs typeface="Times New Roman" pitchFamily="18" charset="0"/>
              </a:rPr>
              <a:t>Chromic oxide </a:t>
            </a:r>
            <a:r>
              <a:rPr lang="en-US" altLang="en-US" sz="1900" kern="0" dirty="0">
                <a:cs typeface="Times New Roman" pitchFamily="18" charset="0"/>
              </a:rPr>
              <a:t>CrO</a:t>
            </a:r>
            <a:r>
              <a:rPr lang="en-US" altLang="en-US" sz="1900" kern="0" baseline="-25000" dirty="0">
                <a:cs typeface="Times New Roman" pitchFamily="18" charset="0"/>
              </a:rPr>
              <a:t>3</a:t>
            </a:r>
            <a:r>
              <a:rPr lang="en-US" altLang="en-US" sz="1900" kern="0" dirty="0">
                <a:cs typeface="Times New Roman" pitchFamily="18" charset="0"/>
              </a:rPr>
              <a:t> </a:t>
            </a:r>
            <a:r>
              <a:rPr lang="en-US" altLang="en-US" sz="1900" kern="0">
                <a:cs typeface="Times New Roman" pitchFamily="18" charset="0"/>
              </a:rPr>
              <a:t>/ </a:t>
            </a:r>
            <a:r>
              <a:rPr lang="en-US" altLang="en-US" sz="1900" kern="0" smtClean="0">
                <a:cs typeface="Times New Roman" pitchFamily="18" charset="0"/>
              </a:rPr>
              <a:t>pyridine</a:t>
            </a:r>
            <a:endParaRPr lang="en-US" altLang="en-US" sz="1900" kern="0" dirty="0" smtClean="0"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44019" y="1009423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0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Strong oxidizing agent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550124" y="1010441"/>
            <a:ext cx="243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0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Weak oxidizing agent</a:t>
            </a:r>
          </a:p>
        </p:txBody>
      </p:sp>
      <p:pic>
        <p:nvPicPr>
          <p:cNvPr id="65" name="Picture 6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4"/>
          <a:stretch/>
        </p:blipFill>
        <p:spPr>
          <a:xfrm>
            <a:off x="214664" y="2422101"/>
            <a:ext cx="4374259" cy="1111371"/>
          </a:xfrm>
          <a:prstGeom prst="rect">
            <a:avLst/>
          </a:prstGeom>
        </p:spPr>
      </p:pic>
      <p:pic>
        <p:nvPicPr>
          <p:cNvPr id="68" name="Picture 6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5" r="10047" b="46534"/>
          <a:stretch/>
        </p:blipFill>
        <p:spPr>
          <a:xfrm>
            <a:off x="6881974" y="2977786"/>
            <a:ext cx="3928384" cy="64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74" y="3830198"/>
            <a:ext cx="4096867" cy="835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3358" y="4987290"/>
            <a:ext cx="3420152" cy="103641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995944" y="2483537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Examples: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127385-B26F-49D3-9054-8F7BF885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126" y="632389"/>
            <a:ext cx="3597004" cy="53785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Reactions of phenols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3ADFBB5-22FC-4158-AB38-B3E004F9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3773" y="1506307"/>
            <a:ext cx="7745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Salt formation via strong base or active 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metal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Oxidation of </a:t>
            </a:r>
            <a:r>
              <a:rPr lang="en-US" sz="2000" dirty="0" smtClean="0"/>
              <a:t>Phenols</a:t>
            </a:r>
            <a:endParaRPr lang="en-US" sz="2000" dirty="0">
              <a:effectLst>
                <a:outerShdw blurRad="38100" dist="38100" dir="2700000" algn="tl">
                  <a:srgbClr val="081D58"/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Reaction </a:t>
            </a:r>
            <a:r>
              <a:rPr lang="en-US" sz="2000" dirty="0"/>
              <a:t>of aromatic nucleus of phenol: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Nitration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C00000"/>
                </a:solidFill>
              </a:rPr>
              <a:t>Sulphonation</a:t>
            </a:r>
            <a:endParaRPr lang="en-US" sz="2000" dirty="0">
              <a:solidFill>
                <a:srgbClr val="C00000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Halogenation</a:t>
            </a:r>
          </a:p>
        </p:txBody>
      </p:sp>
    </p:spTree>
    <p:extLst>
      <p:ext uri="{BB962C8B-B14F-4D97-AF65-F5344CB8AC3E}">
        <p14:creationId xmlns:p14="http://schemas.microsoft.com/office/powerpoint/2010/main" val="22092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24C679D-CB77-42C5-841D-0983BFC3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88" y="442235"/>
            <a:ext cx="6966397" cy="56844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</a:rPr>
              <a:t>Salt formation via strong base or active </a:t>
            </a:r>
            <a:r>
              <a:rPr lang="en-US" sz="2000" dirty="0" smtClean="0">
                <a:solidFill>
                  <a:srgbClr val="C00000"/>
                </a:solidFill>
              </a:rPr>
              <a:t>metal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50E53FD-1F63-4E7E-BCD8-BC3CB4BB9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9899" y="936388"/>
            <a:ext cx="225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 active </a:t>
            </a:r>
            <a:r>
              <a:rPr lang="en-GB" dirty="0" smtClean="0"/>
              <a:t>metals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3127385-B26F-49D3-9054-8F7BF885ABED}"/>
              </a:ext>
            </a:extLst>
          </p:cNvPr>
          <p:cNvSpPr txBox="1">
            <a:spLocks/>
          </p:cNvSpPr>
          <p:nvPr/>
        </p:nvSpPr>
        <p:spPr>
          <a:xfrm>
            <a:off x="3821588" y="0"/>
            <a:ext cx="3597004" cy="537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00B050"/>
                </a:solidFill>
              </a:rPr>
              <a:t>Reactions of phenols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9899" y="2025519"/>
            <a:ext cx="148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 bases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/>
          <a:stretch/>
        </p:blipFill>
        <p:spPr>
          <a:xfrm>
            <a:off x="2674791" y="2210185"/>
            <a:ext cx="4429305" cy="99830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732727" y="1211878"/>
            <a:ext cx="3361654" cy="1013145"/>
            <a:chOff x="3160017" y="1493652"/>
            <a:chExt cx="3361654" cy="1013145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30" r="14600"/>
            <a:stretch/>
          </p:blipFill>
          <p:spPr>
            <a:xfrm>
              <a:off x="4718508" y="1508490"/>
              <a:ext cx="1803163" cy="998307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1" r="64201"/>
            <a:stretch/>
          </p:blipFill>
          <p:spPr>
            <a:xfrm>
              <a:off x="3160017" y="1493652"/>
              <a:ext cx="1488896" cy="998307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F4B39CD-CF79-407A-8E46-7D53339DB8DE}"/>
              </a:ext>
            </a:extLst>
          </p:cNvPr>
          <p:cNvSpPr txBox="1">
            <a:spLocks/>
          </p:cNvSpPr>
          <p:nvPr/>
        </p:nvSpPr>
        <p:spPr>
          <a:xfrm>
            <a:off x="49941" y="3378320"/>
            <a:ext cx="4171682" cy="40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lang="en-US" sz="2000" dirty="0" smtClean="0">
                <a:solidFill>
                  <a:srgbClr val="C00000"/>
                </a:solidFill>
              </a:rPr>
              <a:t>Oxidation of Phenols: Quinones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4990" y="3785926"/>
            <a:ext cx="11182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Oxidation of </a:t>
            </a:r>
            <a:r>
              <a:rPr lang="en-US" dirty="0" smtClean="0"/>
              <a:t>derivatives of 1,4-benzenediol </a:t>
            </a:r>
            <a:r>
              <a:rPr lang="en-US" dirty="0"/>
              <a:t>(</a:t>
            </a:r>
            <a:r>
              <a:rPr lang="en-US" dirty="0" smtClean="0"/>
              <a:t>hydroquinone) by oxidizing agents (</a:t>
            </a:r>
            <a:r>
              <a:rPr lang="en-US" dirty="0"/>
              <a:t>Silver oxide or Chromic </a:t>
            </a:r>
            <a:r>
              <a:rPr lang="en-US" dirty="0" smtClean="0"/>
              <a:t>acid )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92" y="4383298"/>
            <a:ext cx="3866305" cy="17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2AD144-617E-40DB-AEA3-DC2394E9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52282" y="1653433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a. Nitration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3127385-B26F-49D3-9054-8F7BF885ABED}"/>
              </a:ext>
            </a:extLst>
          </p:cNvPr>
          <p:cNvSpPr txBox="1">
            <a:spLocks/>
          </p:cNvSpPr>
          <p:nvPr/>
        </p:nvSpPr>
        <p:spPr>
          <a:xfrm>
            <a:off x="3821588" y="-6289"/>
            <a:ext cx="3597004" cy="537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B050"/>
                </a:solidFill>
              </a:rPr>
              <a:t>Reactions of phenols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62" y="455115"/>
            <a:ext cx="4677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>
                <a:solidFill>
                  <a:srgbClr val="C00000"/>
                </a:solidFill>
              </a:rPr>
              <a:t>Reaction </a:t>
            </a:r>
            <a:r>
              <a:rPr lang="en-US" sz="2000" dirty="0">
                <a:solidFill>
                  <a:srgbClr val="C00000"/>
                </a:solidFill>
              </a:rPr>
              <a:t>of aromatic nucleus of phenol</a:t>
            </a:r>
            <a:endParaRPr lang="en-US" sz="2000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="" xmlns:a16="http://schemas.microsoft.com/office/drawing/2014/main" id="{D989844E-2A0B-4573-86E8-19DFAA20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729" y="1503768"/>
            <a:ext cx="2014763" cy="400541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b. </a:t>
            </a:r>
            <a:r>
              <a:rPr lang="en-US" sz="2000" dirty="0" err="1" smtClean="0">
                <a:solidFill>
                  <a:srgbClr val="00B050"/>
                </a:solidFill>
              </a:rPr>
              <a:t>Sulfonation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28988"/>
            <a:ext cx="12437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hydroxyl group is a powerful activating </a:t>
            </a:r>
            <a:r>
              <a:rPr lang="en-US" sz="2000" dirty="0" smtClean="0"/>
              <a:t>group and </a:t>
            </a:r>
            <a:r>
              <a:rPr lang="en-US" sz="2000" dirty="0"/>
              <a:t>an </a:t>
            </a:r>
            <a:r>
              <a:rPr lang="en-US" sz="2000" dirty="0" err="1" smtClean="0">
                <a:solidFill>
                  <a:srgbClr val="0070C0"/>
                </a:solidFill>
              </a:rPr>
              <a:t>ortho</a:t>
            </a:r>
            <a:r>
              <a:rPr lang="en-US" sz="2000" dirty="0" smtClean="0">
                <a:solidFill>
                  <a:srgbClr val="0070C0"/>
                </a:solidFill>
              </a:rPr>
              <a:t> - para director</a:t>
            </a:r>
            <a:r>
              <a:rPr lang="en-US" sz="2000" dirty="0" smtClean="0"/>
              <a:t> in </a:t>
            </a:r>
            <a:r>
              <a:rPr lang="en-US" sz="2000" dirty="0" smtClean="0">
                <a:solidFill>
                  <a:srgbClr val="0070C0"/>
                </a:solidFill>
              </a:rPr>
              <a:t>Electrophilic Aromatic Substitutions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762512" y="1832259"/>
            <a:ext cx="4450320" cy="2537680"/>
            <a:chOff x="3110670" y="4001232"/>
            <a:chExt cx="4450320" cy="2537680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670" y="4001232"/>
              <a:ext cx="3162574" cy="253768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808202" y="4513169"/>
              <a:ext cx="175278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2-Hydroxysulfonic acid</a:t>
              </a:r>
              <a:endPara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8202" y="5623993"/>
              <a:ext cx="175278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4-Hydroxysulfonic acid</a:t>
              </a:r>
              <a:endPara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4" y="2272812"/>
            <a:ext cx="3608369" cy="167344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006903" y="3972902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c. Halogenation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55"/>
          <a:stretch/>
        </p:blipFill>
        <p:spPr>
          <a:xfrm>
            <a:off x="6218830" y="4958897"/>
            <a:ext cx="3901778" cy="15218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833" y="4905042"/>
            <a:ext cx="288975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1AD8CC-E372-452B-9784-96BCB82F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7" y="1"/>
            <a:ext cx="10515600" cy="71641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Classification of Alcohols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254B19-E023-4FF1-B6D5-0387F1E45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7" y="716413"/>
            <a:ext cx="11870490" cy="16968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Alcohols are classified as </a:t>
            </a:r>
            <a:r>
              <a:rPr lang="en-US" sz="2000" dirty="0" smtClean="0">
                <a:solidFill>
                  <a:srgbClr val="C00000"/>
                </a:solidFill>
              </a:rPr>
              <a:t>primary ( 1</a:t>
            </a:r>
            <a:r>
              <a:rPr lang="en-US" sz="2000" baseline="30000" dirty="0" smtClean="0">
                <a:solidFill>
                  <a:srgbClr val="C00000"/>
                </a:solidFill>
              </a:rPr>
              <a:t>o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C00000"/>
                </a:solidFill>
              </a:rPr>
              <a:t> secondary ( </a:t>
            </a:r>
            <a:r>
              <a:rPr lang="en-US" sz="2000" dirty="0" smtClean="0">
                <a:solidFill>
                  <a:srgbClr val="C00000"/>
                </a:solidFill>
              </a:rPr>
              <a:t>2</a:t>
            </a:r>
            <a:r>
              <a:rPr lang="en-US" sz="2000" baseline="30000" dirty="0" smtClean="0">
                <a:solidFill>
                  <a:srgbClr val="C00000"/>
                </a:solidFill>
              </a:rPr>
              <a:t>o</a:t>
            </a:r>
            <a:r>
              <a:rPr lang="en-US" sz="2000" dirty="0" smtClean="0">
                <a:solidFill>
                  <a:srgbClr val="C00000"/>
                </a:solidFill>
              </a:rPr>
              <a:t> )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/>
              <a:t>or</a:t>
            </a:r>
            <a:r>
              <a:rPr lang="en-US" sz="2000" dirty="0">
                <a:solidFill>
                  <a:srgbClr val="C00000"/>
                </a:solidFill>
              </a:rPr>
              <a:t> tertiary ( </a:t>
            </a:r>
            <a:r>
              <a:rPr lang="en-US" sz="2000" dirty="0" smtClean="0">
                <a:solidFill>
                  <a:srgbClr val="C00000"/>
                </a:solidFill>
              </a:rPr>
              <a:t>3</a:t>
            </a:r>
            <a:r>
              <a:rPr lang="en-US" sz="2000" baseline="30000" dirty="0" smtClean="0">
                <a:solidFill>
                  <a:srgbClr val="C00000"/>
                </a:solidFill>
              </a:rPr>
              <a:t>o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depending on whether one, two,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or three organic groups are connected to the hydroxyl-bearing carbon atom.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The carbon atom which connected to the hydroxyl group called </a:t>
            </a:r>
            <a:r>
              <a:rPr lang="en-US" sz="2000" dirty="0">
                <a:solidFill>
                  <a:srgbClr val="C00000"/>
                </a:solidFill>
              </a:rPr>
              <a:t>carbinol carbon</a:t>
            </a:r>
            <a:r>
              <a:rPr lang="en-US" sz="20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Methyl alcohol, which is not strictly covered by this classification, is usually grouped with the primary alcohols.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451F5B-13F4-46B0-A355-7DFBD76E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25868" r="25131" b="29596"/>
          <a:stretch/>
        </p:blipFill>
        <p:spPr>
          <a:xfrm>
            <a:off x="3853865" y="2600398"/>
            <a:ext cx="3726015" cy="1304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717" y="4109073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Example: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76021" y="4944211"/>
            <a:ext cx="3520868" cy="1179319"/>
            <a:chOff x="204717" y="5265589"/>
            <a:chExt cx="3520868" cy="11793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FD2A822-9A4E-4381-91E9-F345FF687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896" t="9664" r="3980" b="67557"/>
            <a:stretch/>
          </p:blipFill>
          <p:spPr>
            <a:xfrm>
              <a:off x="204717" y="5265589"/>
              <a:ext cx="3520868" cy="11793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26108" y="5463570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39ED5"/>
                  </a:solidFill>
                </a:rPr>
                <a:t>1</a:t>
              </a:r>
              <a:r>
                <a:rPr lang="en-US" sz="1200" baseline="30000" dirty="0" smtClean="0">
                  <a:solidFill>
                    <a:srgbClr val="039ED5"/>
                  </a:solidFill>
                </a:rPr>
                <a:t>o</a:t>
              </a:r>
              <a:endParaRPr lang="en-US" sz="1200" baseline="30000" dirty="0">
                <a:solidFill>
                  <a:srgbClr val="039ED5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9758" y="5463571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39ED5"/>
                  </a:solidFill>
                </a:rPr>
                <a:t>1</a:t>
              </a:r>
              <a:r>
                <a:rPr lang="en-US" sz="1200" baseline="30000" dirty="0" smtClean="0">
                  <a:solidFill>
                    <a:srgbClr val="039ED5"/>
                  </a:solidFill>
                </a:rPr>
                <a:t>o</a:t>
              </a:r>
              <a:endParaRPr lang="en-US" sz="1200" baseline="30000" dirty="0">
                <a:solidFill>
                  <a:srgbClr val="039ED5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13762" y="4595916"/>
            <a:ext cx="2467135" cy="1760434"/>
            <a:chOff x="4664139" y="4860353"/>
            <a:chExt cx="2467135" cy="17604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FD2A822-9A4E-4381-91E9-F345FF687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044" t="35579" r="33988" b="30418"/>
            <a:stretch/>
          </p:blipFill>
          <p:spPr>
            <a:xfrm>
              <a:off x="4704268" y="4860353"/>
              <a:ext cx="2427006" cy="176043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21131" y="5387716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39ED5"/>
                  </a:solidFill>
                </a:rPr>
                <a:t>2</a:t>
              </a:r>
              <a:r>
                <a:rPr lang="en-US" sz="1200" baseline="30000" dirty="0" smtClean="0">
                  <a:solidFill>
                    <a:srgbClr val="039ED5"/>
                  </a:solidFill>
                </a:rPr>
                <a:t>o</a:t>
              </a:r>
              <a:endParaRPr lang="en-US" sz="1200" baseline="30000" dirty="0">
                <a:solidFill>
                  <a:srgbClr val="039ED5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64139" y="5213972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39ED5"/>
                  </a:solidFill>
                </a:rPr>
                <a:t>2</a:t>
              </a:r>
              <a:r>
                <a:rPr lang="en-US" sz="1200" baseline="30000" dirty="0" smtClean="0">
                  <a:solidFill>
                    <a:srgbClr val="039ED5"/>
                  </a:solidFill>
                </a:rPr>
                <a:t>o</a:t>
              </a:r>
              <a:endParaRPr lang="en-US" sz="1200" baseline="30000" dirty="0">
                <a:solidFill>
                  <a:srgbClr val="039ED5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37899" y="4659501"/>
            <a:ext cx="3170490" cy="1531076"/>
            <a:chOff x="8396955" y="5089711"/>
            <a:chExt cx="3170490" cy="15310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FD2A822-9A4E-4381-91E9-F345FF687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110" t="70427" r="4660"/>
            <a:stretch/>
          </p:blipFill>
          <p:spPr>
            <a:xfrm>
              <a:off x="8396955" y="5089711"/>
              <a:ext cx="3170490" cy="153107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764155" y="5387716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39ED5"/>
                  </a:solidFill>
                </a:rPr>
                <a:t>3</a:t>
              </a:r>
              <a:r>
                <a:rPr lang="en-US" sz="1200" baseline="30000" dirty="0" smtClean="0">
                  <a:solidFill>
                    <a:srgbClr val="039ED5"/>
                  </a:solidFill>
                </a:rPr>
                <a:t>o</a:t>
              </a:r>
              <a:endParaRPr lang="en-US" sz="1200" baseline="30000" dirty="0">
                <a:solidFill>
                  <a:srgbClr val="039ED5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583526" y="5330969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39ED5"/>
                  </a:solidFill>
                </a:rPr>
                <a:t>3</a:t>
              </a:r>
              <a:r>
                <a:rPr lang="en-US" sz="1200" baseline="30000" dirty="0" smtClean="0">
                  <a:solidFill>
                    <a:srgbClr val="039ED5"/>
                  </a:solidFill>
                </a:rPr>
                <a:t>o</a:t>
              </a:r>
              <a:endParaRPr lang="en-US" sz="1200" baseline="30000" dirty="0">
                <a:solidFill>
                  <a:srgbClr val="039E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9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12709" y="98196"/>
            <a:ext cx="6781800" cy="5711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Alcohols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7"/>
          <p:cNvSpPr/>
          <p:nvPr/>
        </p:nvSpPr>
        <p:spPr>
          <a:xfrm>
            <a:off x="220371" y="853785"/>
            <a:ext cx="6662401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Monohydroxyls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one hydroxyl group.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Dihydroxyls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(glycols) 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two hydroxyl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Polyhydroxyls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more than two hydroxyl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groups.</a:t>
            </a: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901" y="1739770"/>
            <a:ext cx="2140361" cy="2800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901" y="3090269"/>
            <a:ext cx="2506175" cy="2817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901" y="4573252"/>
            <a:ext cx="2705493" cy="7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88350-7B36-4446-A1BD-D23B3DEE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759" y="-33448"/>
            <a:ext cx="10515600" cy="64901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Nomenclature of Alcohols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E0969F-5A66-41AF-8ED6-864EB24F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2" y="615569"/>
            <a:ext cx="11887202" cy="61059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</a:rPr>
              <a:t>Common names </a:t>
            </a:r>
            <a:r>
              <a:rPr lang="en-US" sz="2000" dirty="0"/>
              <a:t>derived by naming the </a:t>
            </a:r>
            <a:r>
              <a:rPr lang="en-US" sz="2000" i="1" dirty="0">
                <a:solidFill>
                  <a:srgbClr val="C00000"/>
                </a:solidFill>
              </a:rPr>
              <a:t>alkyl group </a:t>
            </a:r>
            <a:r>
              <a:rPr lang="en-US" sz="2000" dirty="0"/>
              <a:t>followed by  the word </a:t>
            </a:r>
            <a:r>
              <a:rPr lang="en-US" sz="2000" i="1" dirty="0">
                <a:solidFill>
                  <a:srgbClr val="C00000"/>
                </a:solidFill>
              </a:rPr>
              <a:t>alcohol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The </a:t>
            </a:r>
            <a:r>
              <a:rPr lang="en-US" sz="2000" dirty="0">
                <a:solidFill>
                  <a:srgbClr val="C00000"/>
                </a:solidFill>
              </a:rPr>
              <a:t>IUPAC system</a:t>
            </a:r>
            <a:r>
              <a:rPr lang="en-US" sz="2000" dirty="0"/>
              <a:t>: </a:t>
            </a:r>
            <a:r>
              <a:rPr lang="en-US" sz="2000" dirty="0" smtClean="0"/>
              <a:t>select </a:t>
            </a:r>
            <a:r>
              <a:rPr lang="en-US" sz="2000" dirty="0"/>
              <a:t>the longest carbon chain that contains the -OH group as the parent alkane and numbered from the end closer to OH. change the suffix </a:t>
            </a:r>
            <a:r>
              <a:rPr lang="en-US" sz="2000" i="1" dirty="0">
                <a:solidFill>
                  <a:srgbClr val="C00000"/>
                </a:solidFill>
              </a:rPr>
              <a:t>-e </a:t>
            </a:r>
            <a:r>
              <a:rPr lang="en-US" sz="2000" dirty="0"/>
              <a:t>of the parent alkane to </a:t>
            </a:r>
            <a:r>
              <a:rPr lang="en-US" sz="2000" i="1" dirty="0">
                <a:solidFill>
                  <a:srgbClr val="C00000"/>
                </a:solidFill>
              </a:rPr>
              <a:t>-</a:t>
            </a:r>
            <a:r>
              <a:rPr lang="en-US" sz="2000" i="1" dirty="0" err="1">
                <a:solidFill>
                  <a:srgbClr val="C00000"/>
                </a:solidFill>
              </a:rPr>
              <a:t>ol</a:t>
            </a:r>
            <a:endParaRPr lang="en-US" sz="2000" i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/>
              <a:t>use a number to show the location of the OH group.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If there is a functional group suffix and a substituent, the functional group suffix gets the lowest possible number</a:t>
            </a:r>
            <a:r>
              <a:rPr lang="en-US" sz="2000" dirty="0" smtClean="0"/>
              <a:t>..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</a:rPr>
              <a:t>Cyclic alcohols </a:t>
            </a:r>
            <a:r>
              <a:rPr lang="en-US" sz="2000" dirty="0"/>
              <a:t>are named using the prefix </a:t>
            </a:r>
            <a:r>
              <a:rPr lang="en-US" sz="2000" i="1" dirty="0" err="1">
                <a:solidFill>
                  <a:srgbClr val="C00000"/>
                </a:solidFill>
              </a:rPr>
              <a:t>cyclo</a:t>
            </a:r>
            <a:r>
              <a:rPr lang="en-US" sz="2000" i="1" dirty="0">
                <a:solidFill>
                  <a:srgbClr val="C00000"/>
                </a:solidFill>
              </a:rPr>
              <a:t>-</a:t>
            </a:r>
            <a:r>
              <a:rPr lang="en-US" sz="2000" dirty="0"/>
              <a:t>, the carbon bearing the hydroxyl group is assumed to take number 1.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So the compound containing two hydroxyl groups is named as a </a:t>
            </a:r>
            <a:r>
              <a:rPr lang="en-US" sz="2000" i="1" dirty="0" err="1" smtClean="0">
                <a:solidFill>
                  <a:srgbClr val="C00000"/>
                </a:solidFill>
              </a:rPr>
              <a:t>diol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, one containing three hydroxyl groups as a </a:t>
            </a:r>
            <a:r>
              <a:rPr lang="en-US" sz="2000" i="1" dirty="0" err="1" smtClean="0">
                <a:solidFill>
                  <a:srgbClr val="C00000"/>
                </a:solidFill>
              </a:rPr>
              <a:t>triol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, and so on. 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Compounds </a:t>
            </a:r>
            <a:r>
              <a:rPr lang="en-US" sz="2000" dirty="0"/>
              <a:t>containing OH and C=C groups are often referred to as </a:t>
            </a:r>
            <a:r>
              <a:rPr lang="en-US" sz="2000" dirty="0">
                <a:solidFill>
                  <a:srgbClr val="C00000"/>
                </a:solidFill>
              </a:rPr>
              <a:t>unsaturated alcohols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/>
              <a:t>choose the chain that include them both even if this is not the longest chain.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The IUPAC </a:t>
            </a:r>
            <a:r>
              <a:rPr lang="en-US" sz="2000" dirty="0" smtClean="0">
                <a:solidFill>
                  <a:srgbClr val="C00000"/>
                </a:solidFill>
              </a:rPr>
              <a:t>system</a:t>
            </a:r>
            <a:r>
              <a:rPr lang="en-US" sz="2000" dirty="0" smtClean="0"/>
              <a:t>: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C00000"/>
                </a:solidFill>
              </a:rPr>
              <a:t>double bond </a:t>
            </a:r>
            <a:r>
              <a:rPr lang="en-US" sz="2000" dirty="0"/>
              <a:t>is shown by changing the infix of the parent alkane from 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i="1" dirty="0">
                <a:solidFill>
                  <a:srgbClr val="C00000"/>
                </a:solidFill>
              </a:rPr>
              <a:t>an</a:t>
            </a:r>
            <a:r>
              <a:rPr lang="en-US" sz="2000" dirty="0">
                <a:solidFill>
                  <a:srgbClr val="C00000"/>
                </a:solidFill>
              </a:rPr>
              <a:t>- </a:t>
            </a:r>
            <a:r>
              <a:rPr lang="en-US" sz="2000" dirty="0"/>
              <a:t>to</a:t>
            </a:r>
            <a:r>
              <a:rPr lang="en-US" sz="2000" dirty="0">
                <a:solidFill>
                  <a:srgbClr val="C00000"/>
                </a:solidFill>
              </a:rPr>
              <a:t> -</a:t>
            </a:r>
            <a:r>
              <a:rPr lang="en-US" sz="2000" i="1" dirty="0">
                <a:solidFill>
                  <a:srgbClr val="C00000"/>
                </a:solidFill>
              </a:rPr>
              <a:t>en</a:t>
            </a:r>
            <a:r>
              <a:rPr lang="en-US" sz="2000" dirty="0">
                <a:solidFill>
                  <a:srgbClr val="C00000"/>
                </a:solidFill>
              </a:rPr>
              <a:t>- </a:t>
            </a:r>
            <a:r>
              <a:rPr lang="en-US" sz="2000" dirty="0"/>
              <a:t>and the </a:t>
            </a:r>
            <a:r>
              <a:rPr lang="en-US" sz="2000" dirty="0">
                <a:solidFill>
                  <a:srgbClr val="C00000"/>
                </a:solidFill>
              </a:rPr>
              <a:t>hydroxyl group </a:t>
            </a:r>
            <a:r>
              <a:rPr lang="en-US" sz="2000" dirty="0"/>
              <a:t>is shown by changing </a:t>
            </a:r>
            <a:r>
              <a:rPr lang="en-US" sz="2000" dirty="0">
                <a:solidFill>
                  <a:srgbClr val="C00000"/>
                </a:solidFill>
              </a:rPr>
              <a:t>the suffix of the parent alkene from -</a:t>
            </a:r>
            <a:r>
              <a:rPr lang="en-US" sz="2000" i="1" dirty="0">
                <a:solidFill>
                  <a:srgbClr val="C00000"/>
                </a:solidFill>
              </a:rPr>
              <a:t>e </a:t>
            </a:r>
            <a:r>
              <a:rPr lang="en-US" sz="2000" dirty="0"/>
              <a:t>to</a:t>
            </a:r>
            <a:r>
              <a:rPr lang="en-US" sz="2000" dirty="0">
                <a:solidFill>
                  <a:srgbClr val="C00000"/>
                </a:solidFill>
              </a:rPr>
              <a:t> -</a:t>
            </a:r>
            <a:r>
              <a:rPr lang="en-US" sz="2000" i="1" dirty="0" err="1">
                <a:solidFill>
                  <a:srgbClr val="C00000"/>
                </a:solidFill>
              </a:rPr>
              <a:t>ol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 Numbers must be used to show the location of both the carbon-carbon double bond and the hydroxyl group. 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ECB12A-EFC0-45F6-A534-7891F401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6DF3BF-6666-4DA3-B034-5A0EC0FD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59978" y="0"/>
            <a:ext cx="4517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Nomenclature of Alcohols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4" t="70178" r="17948"/>
          <a:stretch/>
        </p:blipFill>
        <p:spPr>
          <a:xfrm>
            <a:off x="10080575" y="2727679"/>
            <a:ext cx="1558046" cy="13457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9524" y="4803683"/>
            <a:ext cx="1435008" cy="881447"/>
            <a:chOff x="1343639" y="3744643"/>
            <a:chExt cx="1435008" cy="881447"/>
          </a:xfrm>
        </p:grpSpPr>
        <p:sp>
          <p:nvSpPr>
            <p:cNvPr id="9" name="مربع نص 15"/>
            <p:cNvSpPr txBox="1"/>
            <p:nvPr/>
          </p:nvSpPr>
          <p:spPr>
            <a:xfrm>
              <a:off x="1343639" y="4318313"/>
              <a:ext cx="1435008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(Ethylene glyco</a:t>
              </a:r>
              <a:r>
                <a:rPr lang="en-US" sz="1400" dirty="0" smtClean="0"/>
                <a:t>l)</a:t>
              </a:r>
              <a:endParaRPr lang="ar-SA" sz="1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5318" y="3744643"/>
              <a:ext cx="1231650" cy="6164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639781" y="4803683"/>
            <a:ext cx="1757341" cy="837168"/>
            <a:chOff x="2850143" y="4600772"/>
            <a:chExt cx="1757341" cy="837168"/>
          </a:xfrm>
        </p:grpSpPr>
        <p:sp>
          <p:nvSpPr>
            <p:cNvPr id="12" name="مربع نص 22"/>
            <p:cNvSpPr txBox="1"/>
            <p:nvPr/>
          </p:nvSpPr>
          <p:spPr>
            <a:xfrm>
              <a:off x="2850143" y="5130163"/>
              <a:ext cx="1757341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(Trimethylene glyco</a:t>
              </a:r>
              <a:r>
                <a:rPr lang="en-US" sz="1400" dirty="0" smtClean="0"/>
                <a:t>l)</a:t>
              </a:r>
              <a:endParaRPr lang="ar-SA" sz="14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4652" y="4600772"/>
              <a:ext cx="1508325" cy="58066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131856" y="4559558"/>
            <a:ext cx="1374450" cy="1251554"/>
            <a:chOff x="5215950" y="4271846"/>
            <a:chExt cx="1374450" cy="1251554"/>
          </a:xfrm>
        </p:grpSpPr>
        <p:sp>
          <p:nvSpPr>
            <p:cNvPr id="15" name="مستطيل 18"/>
            <p:cNvSpPr/>
            <p:nvPr/>
          </p:nvSpPr>
          <p:spPr>
            <a:xfrm>
              <a:off x="5375828" y="5215623"/>
              <a:ext cx="10546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(Glycerol)</a:t>
              </a:r>
              <a:endParaRPr lang="ar-SA" sz="14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5950" y="4271846"/>
              <a:ext cx="1374450" cy="1018400"/>
            </a:xfrm>
            <a:prstGeom prst="rect">
              <a:avLst/>
            </a:prstGeom>
          </p:spPr>
        </p:pic>
      </p:grp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r="12728" b="67856"/>
          <a:stretch/>
        </p:blipFill>
        <p:spPr>
          <a:xfrm>
            <a:off x="417282" y="1134530"/>
            <a:ext cx="5443671" cy="1450548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2" t="34417" r="1589" b="34715"/>
          <a:stretch/>
        </p:blipFill>
        <p:spPr>
          <a:xfrm>
            <a:off x="6506306" y="922612"/>
            <a:ext cx="4822458" cy="1392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563" y="2971756"/>
            <a:ext cx="1258425" cy="857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2660" y="2727679"/>
            <a:ext cx="1686825" cy="11970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3212" y="4559558"/>
            <a:ext cx="1820700" cy="1116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88" y="4300492"/>
            <a:ext cx="2142000" cy="1375733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t="76948" r="65264"/>
          <a:stretch/>
        </p:blipFill>
        <p:spPr>
          <a:xfrm>
            <a:off x="6242282" y="2947281"/>
            <a:ext cx="1727377" cy="1144358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4" t="70178" r="42971"/>
          <a:stretch/>
        </p:blipFill>
        <p:spPr>
          <a:xfrm>
            <a:off x="190330" y="2786900"/>
            <a:ext cx="1441939" cy="134575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304959" y="3084054"/>
            <a:ext cx="1702977" cy="808748"/>
            <a:chOff x="4252033" y="3069691"/>
            <a:chExt cx="1702977" cy="8087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52033" y="3069691"/>
              <a:ext cx="1702977" cy="43540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476398" y="3570662"/>
              <a:ext cx="1180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39ED5"/>
                  </a:solidFill>
                </a:rPr>
                <a:t>4-Pentyn-1-ol</a:t>
              </a:r>
              <a:endParaRPr lang="en-US" sz="1400" dirty="0">
                <a:solidFill>
                  <a:srgbClr val="039E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8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226348-1D14-44E9-81EB-52F8ED42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258" y="33891"/>
            <a:ext cx="5043123" cy="5879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Nomenclature </a:t>
            </a:r>
            <a:r>
              <a:rPr lang="en-US" sz="3200" dirty="0">
                <a:solidFill>
                  <a:srgbClr val="00B050"/>
                </a:solidFill>
              </a:rPr>
              <a:t>of phenols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39D927-D446-4696-9765-E363B93F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88" y="709165"/>
            <a:ext cx="11738870" cy="1828658"/>
          </a:xfrm>
        </p:spPr>
        <p:txBody>
          <a:bodyPr>
            <a:noAutofit/>
          </a:bodyPr>
          <a:lstStyle/>
          <a:p>
            <a:r>
              <a:rPr lang="en-US" sz="2000" dirty="0"/>
              <a:t>The simplest member of this class of compounds is named </a:t>
            </a:r>
            <a:r>
              <a:rPr lang="en-US" sz="2000" dirty="0">
                <a:solidFill>
                  <a:srgbClr val="C00000"/>
                </a:solidFill>
              </a:rPr>
              <a:t>phenol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altLang="en-US" sz="2000" dirty="0" smtClean="0">
                <a:solidFill>
                  <a:srgbClr val="C00000"/>
                </a:solidFill>
              </a:rPr>
              <a:t>Phenols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dirty="0" smtClean="0"/>
              <a:t>are usually named as derivatives of the parent compounds.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Numbering of the ring begins at the </a:t>
            </a:r>
            <a:r>
              <a:rPr lang="en-US" sz="2000" dirty="0">
                <a:solidFill>
                  <a:srgbClr val="00B050"/>
                </a:solidFill>
              </a:rPr>
              <a:t>hydroxyl</a:t>
            </a:r>
            <a:r>
              <a:rPr lang="en-US" sz="2000" dirty="0"/>
              <a:t>-substituted carbon and  proceeds in the direction that gives the lower number to the next substituted carbon. Substituents are cited in alphabetical </a:t>
            </a:r>
            <a:r>
              <a:rPr lang="en-US" sz="2000" dirty="0" smtClean="0"/>
              <a:t>order.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8062D69-167D-4A0D-96C0-1BA8FDD8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146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758"/>
          <a:stretch/>
        </p:blipFill>
        <p:spPr>
          <a:xfrm>
            <a:off x="4843051" y="2709070"/>
            <a:ext cx="2583254" cy="163082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4" y="2786247"/>
            <a:ext cx="3833192" cy="1585097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0" r="2962"/>
          <a:stretch/>
        </p:blipFill>
        <p:spPr>
          <a:xfrm>
            <a:off x="9870996" y="2797235"/>
            <a:ext cx="1444240" cy="132599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719908" y="2768878"/>
            <a:ext cx="1798476" cy="1382707"/>
            <a:chOff x="2570777" y="4975923"/>
            <a:chExt cx="1798476" cy="1382707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364" b="14422"/>
            <a:stretch/>
          </p:blipFill>
          <p:spPr>
            <a:xfrm>
              <a:off x="2570777" y="6179169"/>
              <a:ext cx="1798476" cy="179461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9" r="26304" b="26531"/>
            <a:stretch/>
          </p:blipFill>
          <p:spPr>
            <a:xfrm>
              <a:off x="3059817" y="4975923"/>
              <a:ext cx="871672" cy="1175756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CFF4795-5636-497B-95C0-8E1A5471F395}"/>
              </a:ext>
            </a:extLst>
          </p:cNvPr>
          <p:cNvSpPr/>
          <p:nvPr/>
        </p:nvSpPr>
        <p:spPr>
          <a:xfrm>
            <a:off x="1296896" y="4564414"/>
            <a:ext cx="2290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Dihydroxypenols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6" t="4185" r="4321" b="4200"/>
          <a:stretch/>
        </p:blipFill>
        <p:spPr>
          <a:xfrm>
            <a:off x="2118541" y="5157594"/>
            <a:ext cx="1162230" cy="1563881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4185" r="65073" b="4200"/>
          <a:stretch/>
        </p:blipFill>
        <p:spPr>
          <a:xfrm>
            <a:off x="320754" y="5065924"/>
            <a:ext cx="1300384" cy="1563881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8" t="6188" r="35783" b="2197"/>
          <a:stretch/>
        </p:blipFill>
        <p:spPr>
          <a:xfrm>
            <a:off x="3867942" y="5176854"/>
            <a:ext cx="1247687" cy="15638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12F5205-1885-4E70-BABC-73A787E058A3}"/>
              </a:ext>
            </a:extLst>
          </p:cNvPr>
          <p:cNvSpPr/>
          <p:nvPr/>
        </p:nvSpPr>
        <p:spPr>
          <a:xfrm>
            <a:off x="7719908" y="4578806"/>
            <a:ext cx="2377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Polyhydroxypenols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670691" y="5265585"/>
            <a:ext cx="2070930" cy="1479101"/>
            <a:chOff x="1613732" y="3473127"/>
            <a:chExt cx="2070930" cy="147910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2"/>
            <a:srcRect r="80300" b="31542"/>
            <a:stretch/>
          </p:blipFill>
          <p:spPr>
            <a:xfrm>
              <a:off x="1759400" y="3473127"/>
              <a:ext cx="1469838" cy="1174358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613732" y="4459785"/>
              <a:ext cx="2070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1,2,3-Benzenetriol</a:t>
              </a:r>
              <a:endPara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3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Pyrogallol</a:t>
              </a:r>
              <a:endPara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134853" y="5150704"/>
            <a:ext cx="2061316" cy="1548096"/>
            <a:chOff x="7057486" y="3341584"/>
            <a:chExt cx="2061316" cy="15480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2"/>
            <a:srcRect l="65787" r="14889" b="31542"/>
            <a:stretch/>
          </p:blipFill>
          <p:spPr>
            <a:xfrm>
              <a:off x="7391990" y="3341584"/>
              <a:ext cx="1392307" cy="113401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7057486" y="4397237"/>
              <a:ext cx="20613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1,3,5-Benzenetriol</a:t>
              </a:r>
              <a:endParaRPr lang="en-US" sz="13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3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3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Phloroglucinol</a:t>
              </a:r>
              <a:r>
                <a:rPr lang="en-US" sz="13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13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1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75802-DF38-4B0A-A2F3-379BF228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585" y="195977"/>
            <a:ext cx="6854293" cy="3381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Physical Properties of Alcohols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CE7A61-29E4-40FD-BB28-0652C562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62" y="939948"/>
            <a:ext cx="8881929" cy="21734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Water </a:t>
            </a:r>
            <a:r>
              <a:rPr lang="en-US" sz="2000" dirty="0"/>
              <a:t>and alcohols have similar properties because they all contain hydroxyl groups that can form hydrogen bonds. </a:t>
            </a:r>
          </a:p>
          <a:p>
            <a:r>
              <a:rPr lang="en-US" sz="2000" dirty="0"/>
              <a:t>Several of the lower-molecular-weight alcohols as CH</a:t>
            </a:r>
            <a:r>
              <a:rPr lang="en-US" sz="2000" baseline="-25000" dirty="0"/>
              <a:t>3</a:t>
            </a:r>
            <a:r>
              <a:rPr lang="en-US" sz="2000" dirty="0"/>
              <a:t>OH,,,,C</a:t>
            </a:r>
            <a:r>
              <a:rPr lang="en-US" sz="2000" baseline="-25000" dirty="0"/>
              <a:t>3</a:t>
            </a:r>
            <a:r>
              <a:rPr lang="en-US" sz="2000" dirty="0"/>
              <a:t>H</a:t>
            </a:r>
            <a:r>
              <a:rPr lang="en-US" sz="2000" baseline="-25000" dirty="0"/>
              <a:t>7</a:t>
            </a:r>
            <a:r>
              <a:rPr lang="en-US" sz="2000" dirty="0"/>
              <a:t>OH are </a:t>
            </a:r>
            <a:r>
              <a:rPr lang="en-US" sz="2000" dirty="0">
                <a:solidFill>
                  <a:srgbClr val="C00000"/>
                </a:solidFill>
              </a:rPr>
              <a:t>miscible</a:t>
            </a:r>
            <a:r>
              <a:rPr lang="en-US" sz="2000" b="1" dirty="0"/>
              <a:t> </a:t>
            </a:r>
            <a:r>
              <a:rPr lang="en-US" sz="2000" dirty="0"/>
              <a:t>(soluble in any proportions) with water.</a:t>
            </a:r>
          </a:p>
          <a:p>
            <a:r>
              <a:rPr lang="en-US" sz="2000" dirty="0" smtClean="0"/>
              <a:t>The solubility decreases as the alkyl group becomes larger.</a:t>
            </a:r>
          </a:p>
          <a:p>
            <a:r>
              <a:rPr lang="en-US" sz="2000" dirty="0" smtClean="0"/>
              <a:t>The number of hydroxyl groups increases so the solubility increases.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FC0D6C-4322-437A-A268-D57DFA27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91" y="864143"/>
            <a:ext cx="2194750" cy="114309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4F93A04-1A1D-4A93-A0A8-F16CBD7A8846}"/>
              </a:ext>
            </a:extLst>
          </p:cNvPr>
          <p:cNvSpPr txBox="1">
            <a:spLocks/>
          </p:cNvSpPr>
          <p:nvPr/>
        </p:nvSpPr>
        <p:spPr>
          <a:xfrm>
            <a:off x="305294" y="3519174"/>
            <a:ext cx="12024965" cy="3423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/>
              <a:t>The boiling points of alcohols are much higher than those of hydrocarbons with similar molecular weights.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Alcohol molecules can associate with each other through </a:t>
            </a:r>
            <a:r>
              <a:rPr lang="en-US" sz="2000" dirty="0" smtClean="0">
                <a:solidFill>
                  <a:srgbClr val="C00000"/>
                </a:solidFill>
              </a:rPr>
              <a:t>hydrogen bonding</a:t>
            </a:r>
            <a:r>
              <a:rPr lang="en-US" sz="2000" dirty="0" smtClean="0"/>
              <a:t>, whereas those of hydrocarbons cannot.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The boiling point decreases with increase in branching  in the alkyl group:  </a:t>
            </a:r>
            <a:r>
              <a:rPr lang="pt-BR" sz="2000" dirty="0" smtClean="0">
                <a:solidFill>
                  <a:srgbClr val="C00000"/>
                </a:solidFill>
              </a:rPr>
              <a:t>1</a:t>
            </a:r>
            <a:r>
              <a:rPr lang="pt-BR" sz="2000" baseline="30000" dirty="0" smtClean="0">
                <a:solidFill>
                  <a:srgbClr val="C00000"/>
                </a:solidFill>
              </a:rPr>
              <a:t>o</a:t>
            </a:r>
            <a:r>
              <a:rPr lang="pt-BR" sz="2000" dirty="0" smtClean="0">
                <a:solidFill>
                  <a:srgbClr val="C00000"/>
                </a:solidFill>
              </a:rPr>
              <a:t> alcohol &gt; 2</a:t>
            </a:r>
            <a:r>
              <a:rPr lang="pt-BR" sz="2000" baseline="30000" dirty="0" smtClean="0">
                <a:solidFill>
                  <a:srgbClr val="C00000"/>
                </a:solidFill>
              </a:rPr>
              <a:t>o</a:t>
            </a:r>
            <a:r>
              <a:rPr lang="pt-BR" sz="2000" dirty="0" smtClean="0">
                <a:solidFill>
                  <a:srgbClr val="C00000"/>
                </a:solidFill>
              </a:rPr>
              <a:t> alcohol &gt; 3</a:t>
            </a:r>
            <a:r>
              <a:rPr lang="pt-BR" sz="2000" baseline="30000" dirty="0" smtClean="0">
                <a:solidFill>
                  <a:srgbClr val="C00000"/>
                </a:solidFill>
              </a:rPr>
              <a:t>o</a:t>
            </a:r>
            <a:r>
              <a:rPr lang="pt-BR" sz="2000" dirty="0" smtClean="0">
                <a:solidFill>
                  <a:srgbClr val="C00000"/>
                </a:solidFill>
              </a:rPr>
              <a:t> alcohol</a:t>
            </a:r>
            <a:r>
              <a:rPr lang="pt-BR" sz="20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The boiling points increase with the increase of the number of OH groups . </a:t>
            </a:r>
          </a:p>
          <a:p>
            <a:pPr>
              <a:lnSpc>
                <a:spcPct val="100000"/>
              </a:lnSpc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/>
          <a:stretch/>
        </p:blipFill>
        <p:spPr>
          <a:xfrm>
            <a:off x="4049890" y="5173351"/>
            <a:ext cx="3623530" cy="86489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132216" y="4012590"/>
            <a:ext cx="3192985" cy="612743"/>
            <a:chOff x="4193746" y="1596056"/>
            <a:chExt cx="3192985" cy="612743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97" t="7874" b="10510"/>
            <a:stretch/>
          </p:blipFill>
          <p:spPr>
            <a:xfrm>
              <a:off x="6259398" y="1596056"/>
              <a:ext cx="1127333" cy="603315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25" r="54844" b="9233"/>
            <a:stretch/>
          </p:blipFill>
          <p:spPr>
            <a:xfrm>
              <a:off x="4193746" y="1614909"/>
              <a:ext cx="1837592" cy="59389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21021" y="464680"/>
            <a:ext cx="1298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Solubility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113401"/>
            <a:ext cx="18069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Boiling Points</a:t>
            </a:r>
          </a:p>
        </p:txBody>
      </p:sp>
    </p:spTree>
    <p:extLst>
      <p:ext uri="{BB962C8B-B14F-4D97-AF65-F5344CB8AC3E}">
        <p14:creationId xmlns:p14="http://schemas.microsoft.com/office/powerpoint/2010/main" val="16266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047EC5-054A-4E76-BF94-FBCE040D3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20" y="3042310"/>
            <a:ext cx="11853334" cy="177963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900" dirty="0"/>
              <a:t>Alcohols can function as both </a:t>
            </a:r>
            <a:r>
              <a:rPr lang="en-US" sz="1900" dirty="0">
                <a:solidFill>
                  <a:srgbClr val="C00000"/>
                </a:solidFill>
              </a:rPr>
              <a:t>weak acids </a:t>
            </a:r>
            <a:r>
              <a:rPr lang="en-US" sz="1900" dirty="0"/>
              <a:t>(proton donors) and </a:t>
            </a:r>
            <a:r>
              <a:rPr lang="en-US" sz="1900" dirty="0">
                <a:solidFill>
                  <a:srgbClr val="C00000"/>
                </a:solidFill>
              </a:rPr>
              <a:t>weak bases </a:t>
            </a:r>
            <a:r>
              <a:rPr lang="en-US" sz="1900" dirty="0"/>
              <a:t>(</a:t>
            </a:r>
            <a:r>
              <a:rPr lang="en-US" sz="1900" dirty="0" smtClean="0"/>
              <a:t>proton acceptors).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A </a:t>
            </a:r>
            <a:r>
              <a:rPr lang="en-US" sz="1900" dirty="0"/>
              <a:t>strong base can remove the hydroxyl proton to give an </a:t>
            </a:r>
            <a:r>
              <a:rPr lang="en-US" sz="1900" dirty="0" err="1">
                <a:solidFill>
                  <a:srgbClr val="C00000"/>
                </a:solidFill>
              </a:rPr>
              <a:t>alkoxide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  <a:r>
              <a:rPr lang="en-US" sz="1900" dirty="0" smtClean="0">
                <a:solidFill>
                  <a:srgbClr val="C00000"/>
                </a:solidFill>
              </a:rPr>
              <a:t>ion </a:t>
            </a:r>
            <a:r>
              <a:rPr lang="en-US" sz="1900" dirty="0" smtClean="0"/>
              <a:t>(for </a:t>
            </a:r>
            <a:r>
              <a:rPr lang="en-US" sz="1900" dirty="0"/>
              <a:t>example, </a:t>
            </a:r>
            <a:r>
              <a:rPr lang="en-US" sz="1900" dirty="0" err="1">
                <a:solidFill>
                  <a:srgbClr val="C00000"/>
                </a:solidFill>
              </a:rPr>
              <a:t>methoxide</a:t>
            </a:r>
            <a:r>
              <a:rPr lang="en-US" sz="1900" dirty="0">
                <a:solidFill>
                  <a:srgbClr val="C00000"/>
                </a:solidFill>
              </a:rPr>
              <a:t> ion </a:t>
            </a:r>
            <a:r>
              <a:rPr lang="en-US" sz="1900" dirty="0"/>
              <a:t>from methanol, </a:t>
            </a:r>
            <a:r>
              <a:rPr lang="en-US" sz="1900" dirty="0" err="1">
                <a:solidFill>
                  <a:srgbClr val="C00000"/>
                </a:solidFill>
              </a:rPr>
              <a:t>ethoxide</a:t>
            </a:r>
            <a:r>
              <a:rPr lang="en-US" sz="1900" dirty="0">
                <a:solidFill>
                  <a:srgbClr val="C00000"/>
                </a:solidFill>
              </a:rPr>
              <a:t> ion </a:t>
            </a:r>
            <a:r>
              <a:rPr lang="en-US" sz="1900" dirty="0"/>
              <a:t>from ethanol, and so on</a:t>
            </a:r>
            <a:r>
              <a:rPr lang="en-US" sz="1900" dirty="0" smtClean="0"/>
              <a:t>).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The </a:t>
            </a:r>
            <a:r>
              <a:rPr lang="en-US" sz="1900" dirty="0"/>
              <a:t>order of acidity of various liquid alcohols generally </a:t>
            </a:r>
            <a:r>
              <a:rPr lang="en-US" sz="1900" dirty="0" smtClean="0"/>
              <a:t>: </a:t>
            </a:r>
            <a:r>
              <a:rPr lang="en-US" sz="1900" dirty="0"/>
              <a:t>water &gt; </a:t>
            </a:r>
            <a:r>
              <a:rPr lang="en-US" sz="1900" dirty="0" smtClean="0"/>
              <a:t>1</a:t>
            </a:r>
            <a:r>
              <a:rPr lang="en-US" sz="1900" baseline="30000" dirty="0" smtClean="0"/>
              <a:t>o</a:t>
            </a:r>
            <a:r>
              <a:rPr lang="en-US" sz="1900" dirty="0" smtClean="0"/>
              <a:t>&gt;2</a:t>
            </a:r>
            <a:r>
              <a:rPr lang="en-US" sz="1900" baseline="30000" dirty="0" smtClean="0"/>
              <a:t>o</a:t>
            </a:r>
            <a:r>
              <a:rPr lang="en-US" sz="1900" dirty="0" smtClean="0"/>
              <a:t>&gt;3</a:t>
            </a:r>
            <a:r>
              <a:rPr lang="en-US" sz="1900" baseline="30000" dirty="0" smtClean="0"/>
              <a:t>o</a:t>
            </a:r>
          </a:p>
          <a:p>
            <a:pPr>
              <a:lnSpc>
                <a:spcPct val="120000"/>
              </a:lnSpc>
            </a:pPr>
            <a:endParaRPr lang="en-US" sz="1900" dirty="0"/>
          </a:p>
          <a:p>
            <a:pPr>
              <a:lnSpc>
                <a:spcPct val="120000"/>
              </a:lnSpc>
            </a:pPr>
            <a:endParaRPr lang="en-US" sz="19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1900" dirty="0" smtClean="0"/>
          </a:p>
          <a:p>
            <a:pPr>
              <a:lnSpc>
                <a:spcPct val="120000"/>
              </a:lnSpc>
            </a:pPr>
            <a:endParaRPr lang="en-US" sz="19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1900" dirty="0" smtClean="0"/>
          </a:p>
          <a:p>
            <a:endParaRPr lang="en-US" sz="1900" dirty="0"/>
          </a:p>
          <a:p>
            <a:endParaRPr lang="en-US" sz="1900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9B1484-E59B-446E-8F6E-BF99BDD8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baseline="-25000" smtClean="0"/>
              <a:pPr/>
              <a:t>9</a:t>
            </a:fld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10361" y="1058638"/>
            <a:ext cx="2410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C00000"/>
                </a:solidFill>
              </a:rPr>
              <a:t>Acidity of Alcohols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F575802-DF38-4B0A-A2F3-379BF228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33" y="107026"/>
            <a:ext cx="10515600" cy="6152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Physical Properties of Alcohols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68" y="1559550"/>
            <a:ext cx="2773643" cy="10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13069</TotalTime>
  <Words>1554</Words>
  <Application>Microsoft Office PowerPoint</Application>
  <PresentationFormat>Widescreen</PresentationFormat>
  <Paragraphs>243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Structure of Alcohols and Phenols </vt:lpstr>
      <vt:lpstr>Classification of Alcohols</vt:lpstr>
      <vt:lpstr>PowerPoint Presentation</vt:lpstr>
      <vt:lpstr>Nomenclature of Alcohols</vt:lpstr>
      <vt:lpstr>PowerPoint Presentation</vt:lpstr>
      <vt:lpstr>Nomenclature of phenols</vt:lpstr>
      <vt:lpstr>Physical Properties of Alcohols </vt:lpstr>
      <vt:lpstr>Physical Properties of Alcohols </vt:lpstr>
      <vt:lpstr>Physical properties of phenols</vt:lpstr>
      <vt:lpstr>PowerPoint Presentation</vt:lpstr>
      <vt:lpstr>Preparation Of Alcohols</vt:lpstr>
      <vt:lpstr>Preparation Of Alcohols</vt:lpstr>
      <vt:lpstr>PowerPoint Presentation</vt:lpstr>
      <vt:lpstr>Preparation Of Alcohols</vt:lpstr>
      <vt:lpstr>Preparation Of Alcohols</vt:lpstr>
      <vt:lpstr>Preparation Of Alcohols</vt:lpstr>
      <vt:lpstr>PowerPoint Presentation</vt:lpstr>
      <vt:lpstr>Preparation of Phenols</vt:lpstr>
      <vt:lpstr>PowerPoint Presentation</vt:lpstr>
      <vt:lpstr>PowerPoint Presentation</vt:lpstr>
      <vt:lpstr>Reactions Of Alcohols</vt:lpstr>
      <vt:lpstr>Reactions Of Alcohols</vt:lpstr>
      <vt:lpstr>Reactions Of Alcohols</vt:lpstr>
      <vt:lpstr>PowerPoint Presentation</vt:lpstr>
      <vt:lpstr>Reactions Of Alcohols</vt:lpstr>
      <vt:lpstr>Reactions of phenols</vt:lpstr>
      <vt:lpstr>Salt formation via strong base or active metal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ALCOHOLS</dc:title>
  <dc:creator>Crash .</dc:creator>
  <cp:lastModifiedBy>USER</cp:lastModifiedBy>
  <cp:revision>286</cp:revision>
  <dcterms:created xsi:type="dcterms:W3CDTF">2017-09-24T18:22:42Z</dcterms:created>
  <dcterms:modified xsi:type="dcterms:W3CDTF">2023-10-01T15:27:58Z</dcterms:modified>
</cp:coreProperties>
</file>