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63" r:id="rId4"/>
    <p:sldId id="260" r:id="rId5"/>
    <p:sldId id="262" r:id="rId6"/>
    <p:sldId id="261" r:id="rId7"/>
    <p:sldId id="266" r:id="rId8"/>
    <p:sldId id="268" r:id="rId9"/>
    <p:sldId id="269" r:id="rId10"/>
    <p:sldId id="270" r:id="rId11"/>
    <p:sldId id="275" r:id="rId12"/>
    <p:sldId id="27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  <a:srgbClr val="0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507" autoAdjust="0"/>
    <p:restoredTop sz="94660"/>
  </p:normalViewPr>
  <p:slideViewPr>
    <p:cSldViewPr>
      <p:cViewPr varScale="1">
        <p:scale>
          <a:sx n="77" d="100"/>
          <a:sy n="77" d="100"/>
        </p:scale>
        <p:origin x="18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5C0C22E-1719-4C9F-B3EE-DEE6A6B4D543}" type="datetimeFigureOut">
              <a:rPr lang="ar-SA" smtClean="0"/>
              <a:t>19/10/1444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C98D6B-CE68-45E1-9150-CBD4320430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272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8D6B-CE68-45E1-9150-CBD432043034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39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45E250A-AC05-42D5-9948-A9BE98A6B1EB}" type="datetime1">
              <a:rPr lang="ar-SA" smtClean="0"/>
              <a:t>19/10/1444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3157A45-6C7A-4007-9C29-71EC23A19E11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tm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95536" y="2060848"/>
            <a:ext cx="8263801" cy="2435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Unsaturated Hydrocarbons II</a:t>
            </a:r>
          </a:p>
          <a:p>
            <a:pPr algn="ctr">
              <a:lnSpc>
                <a:spcPct val="150000"/>
              </a:lnSpc>
            </a:pPr>
            <a:r>
              <a:rPr lang="en-US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Alkynes</a:t>
            </a:r>
            <a:endParaRPr lang="ar-SA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635896" y="764704"/>
            <a:ext cx="219322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ar-SA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50B-D8C9-4F46-AD52-7FFD58555BC6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16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مجموعة 6"/>
          <p:cNvGrpSpPr/>
          <p:nvPr/>
        </p:nvGrpSpPr>
        <p:grpSpPr>
          <a:xfrm>
            <a:off x="1763688" y="4653136"/>
            <a:ext cx="1120820" cy="381449"/>
            <a:chOff x="1979712" y="5805264"/>
            <a:chExt cx="1120820" cy="381449"/>
          </a:xfrm>
        </p:grpSpPr>
        <p:sp>
          <p:nvSpPr>
            <p:cNvPr id="6" name="مستطيل 5"/>
            <p:cNvSpPr/>
            <p:nvPr/>
          </p:nvSpPr>
          <p:spPr>
            <a:xfrm>
              <a:off x="1979712" y="5817381"/>
              <a:ext cx="1120820" cy="3693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2915801" y="5805264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ar-SA" b="1" dirty="0">
                <a:solidFill>
                  <a:srgbClr val="005C2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50B-D8C9-4F46-AD52-7FFD58555BC6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11" name="مستطيل 2"/>
          <p:cNvSpPr/>
          <p:nvPr/>
        </p:nvSpPr>
        <p:spPr>
          <a:xfrm>
            <a:off x="-88178" y="47729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 Addition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Halogen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Halogenation</a:t>
            </a:r>
            <a:endParaRPr lang="ar-SA" sz="2400" dirty="0">
              <a:solidFill>
                <a:srgbClr val="00B050"/>
              </a:solidFill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987" y="707875"/>
            <a:ext cx="5578323" cy="89161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"/>
          <a:stretch/>
        </p:blipFill>
        <p:spPr>
          <a:xfrm>
            <a:off x="1569967" y="1682060"/>
            <a:ext cx="5905722" cy="1364098"/>
          </a:xfrm>
          <a:prstGeom prst="rect">
            <a:avLst/>
          </a:prstGeom>
        </p:spPr>
      </p:pic>
      <p:sp>
        <p:nvSpPr>
          <p:cNvPr id="10" name="مستطيل 2"/>
          <p:cNvSpPr/>
          <p:nvPr/>
        </p:nvSpPr>
        <p:spPr>
          <a:xfrm>
            <a:off x="-108520" y="3263520"/>
            <a:ext cx="6667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Addition 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Hydrogen Halide: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Hydrohalogenation</a:t>
            </a:r>
            <a:endParaRPr lang="ar-SA" sz="2400" dirty="0">
              <a:solidFill>
                <a:srgbClr val="00B050"/>
              </a:solidFill>
            </a:endParaRPr>
          </a:p>
        </p:txBody>
      </p:sp>
      <p:sp>
        <p:nvSpPr>
          <p:cNvPr id="12" name="مستطيل 5"/>
          <p:cNvSpPr/>
          <p:nvPr/>
        </p:nvSpPr>
        <p:spPr>
          <a:xfrm>
            <a:off x="70751" y="5009020"/>
            <a:ext cx="2700300" cy="267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Markovnikov addition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901" y="3806626"/>
            <a:ext cx="5936494" cy="10592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1307" y="5365035"/>
            <a:ext cx="581608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11</a:t>
            </a:fld>
            <a:endParaRPr lang="ar-SA"/>
          </a:p>
        </p:txBody>
      </p:sp>
      <p:sp>
        <p:nvSpPr>
          <p:cNvPr id="12" name="مستطيل 4"/>
          <p:cNvSpPr/>
          <p:nvPr/>
        </p:nvSpPr>
        <p:spPr>
          <a:xfrm>
            <a:off x="-756592" y="48554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Addition of Water : Hydration</a:t>
            </a:r>
            <a:endParaRPr lang="ar-SA" sz="1600" dirty="0">
              <a:solidFill>
                <a:prstClr val="black"/>
              </a:solidFill>
            </a:endParaRPr>
          </a:p>
        </p:txBody>
      </p:sp>
      <p:sp>
        <p:nvSpPr>
          <p:cNvPr id="16" name="مستطيل 5"/>
          <p:cNvSpPr/>
          <p:nvPr/>
        </p:nvSpPr>
        <p:spPr>
          <a:xfrm>
            <a:off x="3923928" y="2732037"/>
            <a:ext cx="2160240" cy="232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5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Markovnikov addition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883" y="659015"/>
            <a:ext cx="87435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of water to alkynes requires not only an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catalyst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mercuric 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well.</a:t>
            </a: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93096"/>
            <a:ext cx="7431268" cy="102470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075736"/>
            <a:ext cx="5852667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12</a:t>
            </a:fld>
            <a:endParaRPr lang="ar-SA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04" y="221354"/>
            <a:ext cx="3528392" cy="480215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Ozonolysis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alkynes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251520" y="2620408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endParaRPr lang="ar-SA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28101"/>
            <a:ext cx="3649073" cy="93610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855" y="3243520"/>
            <a:ext cx="6357217" cy="120706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994258"/>
            <a:ext cx="7124467" cy="111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9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05644" y="1080109"/>
            <a:ext cx="4506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Nomenclature of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Alkynes </a:t>
            </a:r>
            <a:endParaRPr lang="ar-SA" dirty="0">
              <a:solidFill>
                <a:prstClr val="black"/>
              </a:solidFill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3130831" y="4215488"/>
            <a:ext cx="1953057" cy="463490"/>
            <a:chOff x="3813551" y="3284983"/>
            <a:chExt cx="1953057" cy="463490"/>
          </a:xfrm>
        </p:grpSpPr>
        <p:sp>
          <p:nvSpPr>
            <p:cNvPr id="4" name="مربع نص 3"/>
            <p:cNvSpPr txBox="1"/>
            <p:nvPr/>
          </p:nvSpPr>
          <p:spPr>
            <a:xfrm>
              <a:off x="3813551" y="3284983"/>
              <a:ext cx="68800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ane </a:t>
              </a:r>
              <a:endParaRPr lang="ar-SA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مربع نص 4"/>
            <p:cNvSpPr txBox="1"/>
            <p:nvPr/>
          </p:nvSpPr>
          <p:spPr>
            <a:xfrm>
              <a:off x="5137910" y="3286808"/>
              <a:ext cx="628698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yne</a:t>
              </a:r>
              <a:endParaRPr lang="ar-SA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رابط كسهم مستقيم 5"/>
            <p:cNvCxnSpPr/>
            <p:nvPr/>
          </p:nvCxnSpPr>
          <p:spPr>
            <a:xfrm flipV="1">
              <a:off x="4501560" y="3573015"/>
              <a:ext cx="636350" cy="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مستطيل 10"/>
          <p:cNvSpPr/>
          <p:nvPr/>
        </p:nvSpPr>
        <p:spPr>
          <a:xfrm>
            <a:off x="0" y="1569569"/>
            <a:ext cx="48365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 Names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algn="l" rtl="0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Named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substituted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2</a:t>
            </a:fld>
            <a:endParaRPr lang="ar-SA"/>
          </a:p>
        </p:txBody>
      </p:sp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78" y="1862213"/>
            <a:ext cx="1279900" cy="687837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46963" y="3810971"/>
            <a:ext cx="2174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IUPAC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Names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1024" name="Picture 102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954" t="50000" r="6540"/>
          <a:stretch/>
        </p:blipFill>
        <p:spPr>
          <a:xfrm>
            <a:off x="4917887" y="4972182"/>
            <a:ext cx="1542784" cy="791772"/>
          </a:xfrm>
          <a:prstGeom prst="rect">
            <a:avLst/>
          </a:prstGeom>
        </p:spPr>
      </p:pic>
      <p:pic>
        <p:nvPicPr>
          <p:cNvPr id="34" name="Picture 33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85" t="8593" r="10086" b="50000"/>
          <a:stretch/>
        </p:blipFill>
        <p:spPr>
          <a:xfrm>
            <a:off x="2382718" y="5039042"/>
            <a:ext cx="1496226" cy="658052"/>
          </a:xfrm>
          <a:prstGeom prst="rect">
            <a:avLst/>
          </a:prstGeom>
        </p:spPr>
      </p:pic>
      <p:pic>
        <p:nvPicPr>
          <p:cNvPr id="1025" name="Picture 1024" descr="Screen Clippi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5" t="16571"/>
          <a:stretch/>
        </p:blipFill>
        <p:spPr>
          <a:xfrm>
            <a:off x="4913830" y="5945279"/>
            <a:ext cx="1710101" cy="720854"/>
          </a:xfrm>
          <a:prstGeom prst="rect">
            <a:avLst/>
          </a:prstGeom>
        </p:spPr>
      </p:pic>
      <p:pic>
        <p:nvPicPr>
          <p:cNvPr id="36" name="Picture 35" descr="Screen Clippi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66" r="50000"/>
          <a:stretch/>
        </p:blipFill>
        <p:spPr>
          <a:xfrm>
            <a:off x="2221533" y="5900277"/>
            <a:ext cx="1890292" cy="75179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750570" y="2738856"/>
            <a:ext cx="3713769" cy="990683"/>
            <a:chOff x="4036244" y="1904433"/>
            <a:chExt cx="3713769" cy="99068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duotone>
                <a:prstClr val="black"/>
                <a:srgbClr val="D9C3A5">
                  <a:tint val="50000"/>
                  <a:satMod val="180000"/>
                </a:srgbClr>
              </a:duotone>
              <a:lum bright="20000" contrast="-20000"/>
            </a:blip>
            <a:stretch>
              <a:fillRect/>
            </a:stretch>
          </p:blipFill>
          <p:spPr>
            <a:xfrm>
              <a:off x="4036244" y="1904433"/>
              <a:ext cx="3713769" cy="668009"/>
            </a:xfrm>
            <a:prstGeom prst="rect">
              <a:avLst/>
            </a:prstGeom>
          </p:spPr>
        </p:pic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4548499" y="2525784"/>
              <a:ext cx="268535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 sz="1800" dirty="0" smtClean="0">
                  <a:solidFill>
                    <a:srgbClr val="0DC0FF"/>
                  </a:solidFill>
                  <a:latin typeface="Times New Roman" pitchFamily="18" charset="0"/>
                </a:rPr>
                <a:t>Isobutylisopropylacetylene</a:t>
              </a:r>
              <a:endParaRPr lang="en-US" dirty="0">
                <a:solidFill>
                  <a:srgbClr val="0DC0FF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360200" y="-2932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Alk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yn</a:t>
            </a:r>
            <a:r>
              <a:rPr lang="hu-H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es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081420" y="551609"/>
            <a:ext cx="4111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hu-HU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hu-H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hu-HU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2n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-2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Crabon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-Carbon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bond 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7623" y="2975077"/>
            <a:ext cx="1712577" cy="82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51315" y="429309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rtl="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two-carbon alkyl group derived from acetylene is called an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ethynyl group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532454" y="188640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  <a:endParaRPr lang="ar-SA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50B-D8C9-4F46-AD52-7FFD58555BC6}" type="slidenum">
              <a:rPr lang="ar-SA" smtClean="0"/>
              <a:pPr/>
              <a:t>3</a:t>
            </a:fld>
            <a:endParaRPr lang="ar-SA"/>
          </a:p>
        </p:txBody>
      </p:sp>
      <p:grpSp>
        <p:nvGrpSpPr>
          <p:cNvPr id="16" name="Group 15"/>
          <p:cNvGrpSpPr/>
          <p:nvPr/>
        </p:nvGrpSpPr>
        <p:grpSpPr>
          <a:xfrm>
            <a:off x="3524046" y="5420749"/>
            <a:ext cx="2069797" cy="1070219"/>
            <a:chOff x="3546241" y="5317315"/>
            <a:chExt cx="2069797" cy="107021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3888" y="5317315"/>
              <a:ext cx="1739021" cy="70088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546241" y="6018202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BF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Ethynylcyclohexane</a:t>
              </a:r>
              <a:endParaRPr lang="en-US" dirty="0">
                <a:solidFill>
                  <a:srgbClr val="00BBF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71600" y="1018769"/>
            <a:ext cx="2371162" cy="1100593"/>
            <a:chOff x="663053" y="914516"/>
            <a:chExt cx="2371162" cy="110059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2341" y="914516"/>
              <a:ext cx="1732586" cy="642276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663053" y="1645777"/>
              <a:ext cx="2371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BF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2,5-dimethyl-3-heptyne</a:t>
              </a:r>
              <a:endParaRPr lang="en-US" dirty="0">
                <a:solidFill>
                  <a:srgbClr val="00BBF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98476" y="2596986"/>
            <a:ext cx="2544286" cy="1237903"/>
            <a:chOff x="5207585" y="844498"/>
            <a:chExt cx="2544286" cy="1237903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62122" y="844498"/>
              <a:ext cx="1653687" cy="837587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5207585" y="1713069"/>
              <a:ext cx="25442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DC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4-Methyl-1-hexen-5-yne</a:t>
              </a:r>
              <a:endParaRPr lang="en-US" dirty="0">
                <a:solidFill>
                  <a:srgbClr val="0DC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28607" y="923088"/>
            <a:ext cx="1789371" cy="1011608"/>
            <a:chOff x="5302909" y="914516"/>
            <a:chExt cx="1789371" cy="1011608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02909" y="914516"/>
              <a:ext cx="1789371" cy="476905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>
              <a:off x="5436096" y="1556792"/>
              <a:ext cx="1550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BBF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1,3-Hexadiyne</a:t>
              </a:r>
              <a:endParaRPr lang="en-US" dirty="0">
                <a:solidFill>
                  <a:srgbClr val="00BBF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004048" y="2549866"/>
            <a:ext cx="2467342" cy="1312726"/>
            <a:chOff x="5076056" y="2251250"/>
            <a:chExt cx="2467342" cy="1312726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428607" y="2251250"/>
              <a:ext cx="1593816" cy="802934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5076056" y="3194644"/>
              <a:ext cx="2467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BBF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5-Methyl-4-hexen-1-yne</a:t>
              </a:r>
              <a:endParaRPr lang="en-US" dirty="0">
                <a:solidFill>
                  <a:srgbClr val="00BBF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32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4</a:t>
            </a:fld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1979712" y="3676550"/>
            <a:ext cx="487883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Acidity of Terminal Alkynes</a:t>
            </a:r>
            <a:endParaRPr lang="ar-SA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857388" y="116632"/>
            <a:ext cx="3342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Physical Properties</a:t>
            </a:r>
          </a:p>
        </p:txBody>
      </p:sp>
      <p:grpSp>
        <p:nvGrpSpPr>
          <p:cNvPr id="6" name="مجموعة 5"/>
          <p:cNvGrpSpPr/>
          <p:nvPr/>
        </p:nvGrpSpPr>
        <p:grpSpPr>
          <a:xfrm>
            <a:off x="827584" y="766204"/>
            <a:ext cx="3473218" cy="1770162"/>
            <a:chOff x="655649" y="1601078"/>
            <a:chExt cx="3473218" cy="1770162"/>
          </a:xfrm>
        </p:grpSpPr>
        <p:sp>
          <p:nvSpPr>
            <p:cNvPr id="7" name="Tartalom helye 2"/>
            <p:cNvSpPr txBox="1">
              <a:spLocks/>
            </p:cNvSpPr>
            <p:nvPr/>
          </p:nvSpPr>
          <p:spPr bwMode="auto">
            <a:xfrm>
              <a:off x="716186" y="1601078"/>
              <a:ext cx="2482557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8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hu-HU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hu-HU" sz="20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hu-HU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-C</a:t>
              </a:r>
              <a:r>
                <a:rPr lang="hu-HU" sz="20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4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gases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endParaRPr lang="hu-HU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" name="Tartalom helye 2"/>
            <p:cNvSpPr txBox="1">
              <a:spLocks/>
            </p:cNvSpPr>
            <p:nvPr/>
          </p:nvSpPr>
          <p:spPr bwMode="auto">
            <a:xfrm>
              <a:off x="683568" y="2249078"/>
              <a:ext cx="2293171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8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hu-HU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hu-HU" sz="20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</a:t>
              </a:r>
              <a:r>
                <a:rPr lang="hu-HU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-C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18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liquid</a:t>
              </a:r>
              <a:endParaRPr lang="hu-HU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1" name="Tartalom helye 2"/>
            <p:cNvSpPr txBox="1">
              <a:spLocks/>
            </p:cNvSpPr>
            <p:nvPr/>
          </p:nvSpPr>
          <p:spPr bwMode="auto">
            <a:xfrm>
              <a:off x="655649" y="2878306"/>
              <a:ext cx="3473218" cy="492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80000"/>
                </a:lnSpc>
                <a:spcBef>
                  <a:spcPct val="2000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More than </a:t>
              </a:r>
              <a:r>
                <a:rPr lang="hu-HU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18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soilds</a:t>
              </a:r>
              <a:endParaRPr lang="hu-HU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algn="l">
                <a:lnSpc>
                  <a:spcPct val="8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endParaRPr lang="hu-HU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13" name="مستطيل 12"/>
          <p:cNvSpPr/>
          <p:nvPr/>
        </p:nvSpPr>
        <p:spPr>
          <a:xfrm>
            <a:off x="-33871" y="2273790"/>
            <a:ext cx="91778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Alkynes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nonpolar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compounds. Thus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alkynes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soluble in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nonpolar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solvents</a:t>
            </a:r>
          </a:p>
          <a:p>
            <a:pPr lvl="0" algn="just" rt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such as carbon tetrachloride (CCl</a:t>
            </a:r>
            <a:r>
              <a:rPr lang="en-US" sz="20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benzene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sz="20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but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they are insoluble in polar solvents such as water.   </a:t>
            </a:r>
            <a:endParaRPr lang="ar-SA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60955" y="4261325"/>
            <a:ext cx="9179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hydrogen atom on a triply bonded carbon is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weakly acidic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can be removed by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very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base. Sodium amide, for example, converts acetylenes to acetylides.</a:t>
            </a:r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91" y="5372316"/>
            <a:ext cx="7156145" cy="138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5</a:t>
            </a:fld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1967652" y="116631"/>
            <a:ext cx="4680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Preparation of Alkynes</a:t>
            </a:r>
            <a:endParaRPr lang="ar-SA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5903" y="793738"/>
            <a:ext cx="177324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 algn="l" rtl="0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Industrial </a:t>
            </a:r>
            <a:endParaRPr lang="ar-SA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487011"/>
            <a:ext cx="2488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Calcium carbide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04014" y="2636912"/>
            <a:ext cx="7207796" cy="2638718"/>
            <a:chOff x="64937" y="3077416"/>
            <a:chExt cx="7207796" cy="2638718"/>
          </a:xfrm>
        </p:grpSpPr>
        <p:pic>
          <p:nvPicPr>
            <p:cNvPr id="13" name="Picture 12" descr="Chapt09.pdf (SECURED) - Adobe Acrobat Reader DC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76" t="77216" r="23182" b="7111"/>
            <a:stretch/>
          </p:blipFill>
          <p:spPr>
            <a:xfrm>
              <a:off x="630329" y="4437112"/>
              <a:ext cx="5617318" cy="1279022"/>
            </a:xfrm>
            <a:prstGeom prst="rect">
              <a:avLst/>
            </a:prstGeom>
          </p:spPr>
        </p:pic>
        <p:pic>
          <p:nvPicPr>
            <p:cNvPr id="14" name="Picture 13" descr="Chapt09.pdf (SECURED) - Adobe Acrobat Reader DC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79" t="27868" r="23182" b="59848"/>
            <a:stretch/>
          </p:blipFill>
          <p:spPr>
            <a:xfrm>
              <a:off x="64937" y="3077416"/>
              <a:ext cx="7207796" cy="1074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782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6</a:t>
            </a:fld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64" y="0"/>
            <a:ext cx="553132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 Dehydrohalogenation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Alkyl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Dihalide</a:t>
            </a:r>
            <a:endParaRPr lang="ar-SA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0" y="2939402"/>
            <a:ext cx="12650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  <a:endParaRPr lang="ar-SA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31640" y="440497"/>
            <a:ext cx="6067421" cy="2556547"/>
            <a:chOff x="1475655" y="1250508"/>
            <a:chExt cx="5891215" cy="2466524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656" y="1250508"/>
              <a:ext cx="5890902" cy="1209975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655" y="2445676"/>
              <a:ext cx="5891215" cy="1271356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731" y="3306855"/>
            <a:ext cx="4251515" cy="9865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720" y="4340833"/>
            <a:ext cx="4367539" cy="127386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/>
          <a:srcRect b="15449"/>
          <a:stretch/>
        </p:blipFill>
        <p:spPr>
          <a:xfrm>
            <a:off x="827584" y="5707430"/>
            <a:ext cx="7328027" cy="112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7A45-6C7A-4007-9C29-71EC23A19E11}" type="slidenum">
              <a:rPr lang="ar-SA" smtClean="0"/>
              <a:t>7</a:t>
            </a:fld>
            <a:endParaRPr lang="ar-SA"/>
          </a:p>
        </p:txBody>
      </p:sp>
      <p:sp>
        <p:nvSpPr>
          <p:cNvPr id="3" name="مستطيل 4"/>
          <p:cNvSpPr/>
          <p:nvPr/>
        </p:nvSpPr>
        <p:spPr>
          <a:xfrm>
            <a:off x="10750" y="29817"/>
            <a:ext cx="9361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 Alkylation of Acetylene and Terminal Acetylene </a:t>
            </a:r>
            <a:endParaRPr lang="ar-SA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ستطيل 13"/>
          <p:cNvSpPr/>
          <p:nvPr/>
        </p:nvSpPr>
        <p:spPr>
          <a:xfrm>
            <a:off x="-48677" y="3640840"/>
            <a:ext cx="12650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  <a:endParaRPr lang="ar-SA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295" y="591778"/>
            <a:ext cx="88633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attaching alkyl groups to acetylene, more complex alkynes can be prepared.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treating the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alkynide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alkyl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78721" y="1737973"/>
            <a:ext cx="7625098" cy="1758481"/>
            <a:chOff x="1466167" y="1597580"/>
            <a:chExt cx="7625098" cy="1758481"/>
          </a:xfrm>
        </p:grpSpPr>
        <p:pic>
          <p:nvPicPr>
            <p:cNvPr id="25" name="Picture 24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6167" y="1597580"/>
              <a:ext cx="5525208" cy="751591"/>
            </a:xfrm>
            <a:prstGeom prst="rect">
              <a:avLst/>
            </a:prstGeom>
          </p:spPr>
        </p:pic>
        <p:pic>
          <p:nvPicPr>
            <p:cNvPr id="26" name="Picture 25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6167" y="2349171"/>
              <a:ext cx="7625098" cy="1006890"/>
            </a:xfrm>
            <a:prstGeom prst="rect">
              <a:avLst/>
            </a:prstGeom>
          </p:spPr>
        </p:pic>
      </p:grpSp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14" y="4380890"/>
            <a:ext cx="5890769" cy="779799"/>
          </a:xfrm>
          <a:prstGeom prst="rect">
            <a:avLst/>
          </a:prstGeom>
        </p:spPr>
      </p:pic>
      <p:pic>
        <p:nvPicPr>
          <p:cNvPr id="30" name="Picture 2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112" y="5599795"/>
            <a:ext cx="6408712" cy="78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483768" y="17241"/>
            <a:ext cx="3698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Reactions of Alkynes</a:t>
            </a:r>
            <a:endParaRPr lang="ar-SA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3793" y="602016"/>
            <a:ext cx="5242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 Addition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Hydrogen: Hydrogenation</a:t>
            </a:r>
            <a:endParaRPr lang="ar-SA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50B-D8C9-4F46-AD52-7FFD58555BC6}" type="slidenum">
              <a:rPr lang="ar-SA" smtClean="0"/>
              <a:pPr/>
              <a:t>8</a:t>
            </a:fld>
            <a:endParaRPr lang="ar-SA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088" y="2708920"/>
            <a:ext cx="4635614" cy="89210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170" y="4191716"/>
            <a:ext cx="5625449" cy="112664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03" y="1323287"/>
            <a:ext cx="4717879" cy="80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50B-D8C9-4F46-AD52-7FFD58555BC6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18" name="Rectangle 17"/>
          <p:cNvSpPr/>
          <p:nvPr/>
        </p:nvSpPr>
        <p:spPr>
          <a:xfrm>
            <a:off x="-34077" y="14795"/>
            <a:ext cx="8688628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Hydrogenation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alkyne to an alkene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accomplished through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catalysts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reagents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Moreover, these special methods allow the preparation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either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or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(Z)-alkenes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disubstituted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alkynes.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18" y="1425022"/>
            <a:ext cx="4676037" cy="2432514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928053"/>
            <a:ext cx="5791702" cy="1318374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3"/>
          <a:stretch/>
        </p:blipFill>
        <p:spPr>
          <a:xfrm>
            <a:off x="2424501" y="5440557"/>
            <a:ext cx="4614092" cy="1417443"/>
          </a:xfrm>
          <a:prstGeom prst="rect">
            <a:avLst/>
          </a:prstGeom>
        </p:spPr>
      </p:pic>
      <p:sp>
        <p:nvSpPr>
          <p:cNvPr id="29" name="مستطيل 13"/>
          <p:cNvSpPr/>
          <p:nvPr/>
        </p:nvSpPr>
        <p:spPr>
          <a:xfrm>
            <a:off x="-34077" y="3476052"/>
            <a:ext cx="12650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  <a:endParaRPr lang="ar-SA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4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1723</TotalTime>
  <Words>297</Words>
  <Application>Microsoft Office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Symbol</vt:lpstr>
      <vt:lpstr>Times New Roman</vt:lpstr>
      <vt:lpstr>Wingdings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hessa</dc:creator>
  <cp:lastModifiedBy>USER</cp:lastModifiedBy>
  <cp:revision>80</cp:revision>
  <dcterms:created xsi:type="dcterms:W3CDTF">2015-11-06T18:41:59Z</dcterms:created>
  <dcterms:modified xsi:type="dcterms:W3CDTF">2023-05-09T17:05:02Z</dcterms:modified>
</cp:coreProperties>
</file>