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  <p:sldId id="325" r:id="rId21"/>
    <p:sldId id="329" r:id="rId22"/>
    <p:sldId id="333" r:id="rId23"/>
    <p:sldId id="330" r:id="rId24"/>
    <p:sldId id="332" r:id="rId25"/>
    <p:sldId id="334" r:id="rId26"/>
    <p:sldId id="352" r:id="rId27"/>
    <p:sldId id="353" r:id="rId28"/>
    <p:sldId id="354" r:id="rId29"/>
    <p:sldId id="339" r:id="rId30"/>
    <p:sldId id="355" r:id="rId31"/>
    <p:sldId id="356" r:id="rId32"/>
    <p:sldId id="357" r:id="rId33"/>
    <p:sldId id="358" r:id="rId34"/>
    <p:sldId id="341" r:id="rId35"/>
    <p:sldId id="350" r:id="rId36"/>
    <p:sldId id="359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DEC"/>
    <a:srgbClr val="52D3F6"/>
    <a:srgbClr val="14C2F4"/>
    <a:srgbClr val="E31A96"/>
    <a:srgbClr val="F359B4"/>
    <a:srgbClr val="CC0099"/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31" autoAdjust="0"/>
    <p:restoredTop sz="94684" autoAdjust="0"/>
  </p:normalViewPr>
  <p:slideViewPr>
    <p:cSldViewPr>
      <p:cViewPr varScale="1">
        <p:scale>
          <a:sx n="77" d="100"/>
          <a:sy n="77" d="100"/>
        </p:scale>
        <p:origin x="17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182E7-356F-44AF-908A-65420F8326F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42A62-CFF6-42D6-91B3-1C3A0E6289F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Hydrocarbons</a:t>
          </a:r>
          <a:endParaRPr lang="en-US" dirty="0">
            <a:solidFill>
              <a:srgbClr val="C00000"/>
            </a:solidFill>
          </a:endParaRPr>
        </a:p>
      </dgm:t>
    </dgm:pt>
    <dgm:pt modelId="{6BD3D10C-AEFA-4857-84D8-950C8EDF6167}" type="parTrans" cxnId="{AE6D98FF-5387-4008-81F0-D9EBC4594E60}">
      <dgm:prSet/>
      <dgm:spPr/>
      <dgm:t>
        <a:bodyPr/>
        <a:lstStyle/>
        <a:p>
          <a:endParaRPr lang="en-US"/>
        </a:p>
      </dgm:t>
    </dgm:pt>
    <dgm:pt modelId="{9450965B-18A1-46D7-8307-754EE5D56B39}" type="sibTrans" cxnId="{AE6D98FF-5387-4008-81F0-D9EBC4594E60}">
      <dgm:prSet/>
      <dgm:spPr/>
      <dgm:t>
        <a:bodyPr/>
        <a:lstStyle/>
        <a:p>
          <a:endParaRPr lang="en-US"/>
        </a:p>
      </dgm:t>
    </dgm:pt>
    <dgm:pt modelId="{90B386BF-C22D-43D4-913D-CBEDE3BB0A5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Aromatic</a:t>
          </a:r>
          <a:endParaRPr lang="en-US" dirty="0"/>
        </a:p>
      </dgm:t>
    </dgm:pt>
    <dgm:pt modelId="{87382C4A-7005-46D8-9EE1-E99FC293D54D}" type="parTrans" cxnId="{587E69BD-39EF-4239-BCC7-1C9B0E6B1FB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1D56258-8AC8-47E6-96B7-F1925008DE32}" type="sibTrans" cxnId="{587E69BD-39EF-4239-BCC7-1C9B0E6B1FB8}">
      <dgm:prSet/>
      <dgm:spPr/>
      <dgm:t>
        <a:bodyPr/>
        <a:lstStyle/>
        <a:p>
          <a:endParaRPr lang="en-US"/>
        </a:p>
      </dgm:t>
    </dgm:pt>
    <dgm:pt modelId="{534E42E5-96E7-4FA4-93FB-B86B4284ACE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Aliphatic</a:t>
          </a:r>
          <a:endParaRPr lang="en-US" dirty="0"/>
        </a:p>
      </dgm:t>
    </dgm:pt>
    <dgm:pt modelId="{AC50B0E7-1220-41AD-9562-4F2C84E7B00A}" type="parTrans" cxnId="{147CF53D-91C1-4B21-8904-B389357C170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CEAE6FA4-6D95-42DA-A2B9-204B3B214F28}" type="sibTrans" cxnId="{147CF53D-91C1-4B21-8904-B389357C170B}">
      <dgm:prSet/>
      <dgm:spPr/>
      <dgm:t>
        <a:bodyPr/>
        <a:lstStyle/>
        <a:p>
          <a:endParaRPr lang="en-US"/>
        </a:p>
      </dgm:t>
    </dgm:pt>
    <dgm:pt modelId="{A9A36B75-CFFC-460A-A3E9-A70137FB10BE}" type="pres">
      <dgm:prSet presAssocID="{F9F182E7-356F-44AF-908A-65420F832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A3A731-443B-4691-BD81-D2BAE4F4EDAF}" type="pres">
      <dgm:prSet presAssocID="{4E942A62-CFF6-42D6-91B3-1C3A0E6289F5}" presName="hierRoot1" presStyleCnt="0">
        <dgm:presLayoutVars>
          <dgm:hierBranch val="init"/>
        </dgm:presLayoutVars>
      </dgm:prSet>
      <dgm:spPr/>
    </dgm:pt>
    <dgm:pt modelId="{218C43E9-B878-4EC0-B550-20A828A0B784}" type="pres">
      <dgm:prSet presAssocID="{4E942A62-CFF6-42D6-91B3-1C3A0E6289F5}" presName="rootComposite1" presStyleCnt="0"/>
      <dgm:spPr/>
    </dgm:pt>
    <dgm:pt modelId="{1274F356-E599-4F8D-AEF0-7430D08F7D66}" type="pres">
      <dgm:prSet presAssocID="{4E942A62-CFF6-42D6-91B3-1C3A0E6289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66C9F-CE2A-434E-9213-8037F63E1FDA}" type="pres">
      <dgm:prSet presAssocID="{4E942A62-CFF6-42D6-91B3-1C3A0E6289F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43AF3D-F83A-4206-ABA9-8FD77ED1BBD2}" type="pres">
      <dgm:prSet presAssocID="{4E942A62-CFF6-42D6-91B3-1C3A0E6289F5}" presName="hierChild2" presStyleCnt="0"/>
      <dgm:spPr/>
    </dgm:pt>
    <dgm:pt modelId="{7C09871E-E865-4812-A725-2AA8AED73659}" type="pres">
      <dgm:prSet presAssocID="{87382C4A-7005-46D8-9EE1-E99FC293D54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D7AD09A8-CBE0-4F66-86C2-BF63D444FEF5}" type="pres">
      <dgm:prSet presAssocID="{90B386BF-C22D-43D4-913D-CBEDE3BB0A5E}" presName="hierRoot2" presStyleCnt="0">
        <dgm:presLayoutVars>
          <dgm:hierBranch val="init"/>
        </dgm:presLayoutVars>
      </dgm:prSet>
      <dgm:spPr/>
    </dgm:pt>
    <dgm:pt modelId="{49CFFEFF-39A4-4599-9D4C-1687EE35FF76}" type="pres">
      <dgm:prSet presAssocID="{90B386BF-C22D-43D4-913D-CBEDE3BB0A5E}" presName="rootComposite" presStyleCnt="0"/>
      <dgm:spPr/>
    </dgm:pt>
    <dgm:pt modelId="{5D461C10-0D39-4DC7-8100-C3AA03B70E77}" type="pres">
      <dgm:prSet presAssocID="{90B386BF-C22D-43D4-913D-CBEDE3BB0A5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E3EF86-091F-4527-B779-43DA98FE671C}" type="pres">
      <dgm:prSet presAssocID="{90B386BF-C22D-43D4-913D-CBEDE3BB0A5E}" presName="rootConnector" presStyleLbl="node2" presStyleIdx="0" presStyleCnt="2"/>
      <dgm:spPr/>
      <dgm:t>
        <a:bodyPr/>
        <a:lstStyle/>
        <a:p>
          <a:endParaRPr lang="en-US"/>
        </a:p>
      </dgm:t>
    </dgm:pt>
    <dgm:pt modelId="{F61D1977-5E17-4116-952F-472968E10861}" type="pres">
      <dgm:prSet presAssocID="{90B386BF-C22D-43D4-913D-CBEDE3BB0A5E}" presName="hierChild4" presStyleCnt="0"/>
      <dgm:spPr/>
    </dgm:pt>
    <dgm:pt modelId="{53EF996F-633A-488F-BBD3-F79F4E619F2A}" type="pres">
      <dgm:prSet presAssocID="{90B386BF-C22D-43D4-913D-CBEDE3BB0A5E}" presName="hierChild5" presStyleCnt="0"/>
      <dgm:spPr/>
    </dgm:pt>
    <dgm:pt modelId="{D14920D6-A325-43AC-9304-DC9B74F2DED9}" type="pres">
      <dgm:prSet presAssocID="{AC50B0E7-1220-41AD-9562-4F2C84E7B00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A4288B7-6DD8-4199-A7E7-5BF4E2EF2183}" type="pres">
      <dgm:prSet presAssocID="{534E42E5-96E7-4FA4-93FB-B86B4284ACEB}" presName="hierRoot2" presStyleCnt="0">
        <dgm:presLayoutVars>
          <dgm:hierBranch val="init"/>
        </dgm:presLayoutVars>
      </dgm:prSet>
      <dgm:spPr/>
    </dgm:pt>
    <dgm:pt modelId="{5685937E-C854-40D4-BF15-F4B939927167}" type="pres">
      <dgm:prSet presAssocID="{534E42E5-96E7-4FA4-93FB-B86B4284ACEB}" presName="rootComposite" presStyleCnt="0"/>
      <dgm:spPr/>
    </dgm:pt>
    <dgm:pt modelId="{5308A1DD-0095-4841-8054-5A2EE2485460}" type="pres">
      <dgm:prSet presAssocID="{534E42E5-96E7-4FA4-93FB-B86B4284ACEB}" presName="rootText" presStyleLbl="node2" presStyleIdx="1" presStyleCnt="2" custLinFactNeighborX="33182" custLinFactNeighborY="-16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F1D5A-71AB-4542-9380-C632996BF3F8}" type="pres">
      <dgm:prSet presAssocID="{534E42E5-96E7-4FA4-93FB-B86B4284ACEB}" presName="rootConnector" presStyleLbl="node2" presStyleIdx="1" presStyleCnt="2"/>
      <dgm:spPr/>
      <dgm:t>
        <a:bodyPr/>
        <a:lstStyle/>
        <a:p>
          <a:endParaRPr lang="en-US"/>
        </a:p>
      </dgm:t>
    </dgm:pt>
    <dgm:pt modelId="{8369112A-D530-418A-A410-28BD91A03C15}" type="pres">
      <dgm:prSet presAssocID="{534E42E5-96E7-4FA4-93FB-B86B4284ACEB}" presName="hierChild4" presStyleCnt="0"/>
      <dgm:spPr/>
    </dgm:pt>
    <dgm:pt modelId="{2C660E4A-D30D-4BC6-B64E-13C28961F795}" type="pres">
      <dgm:prSet presAssocID="{534E42E5-96E7-4FA4-93FB-B86B4284ACEB}" presName="hierChild5" presStyleCnt="0"/>
      <dgm:spPr/>
    </dgm:pt>
    <dgm:pt modelId="{CA6E6306-3A4C-4710-A1DE-85A416E3A826}" type="pres">
      <dgm:prSet presAssocID="{4E942A62-CFF6-42D6-91B3-1C3A0E6289F5}" presName="hierChild3" presStyleCnt="0"/>
      <dgm:spPr/>
    </dgm:pt>
  </dgm:ptLst>
  <dgm:cxnLst>
    <dgm:cxn modelId="{CDB943DD-A33D-45F0-ACC8-23782D2CE672}" type="presOf" srcId="{87382C4A-7005-46D8-9EE1-E99FC293D54D}" destId="{7C09871E-E865-4812-A725-2AA8AED73659}" srcOrd="0" destOrd="0" presId="urn:microsoft.com/office/officeart/2005/8/layout/orgChart1"/>
    <dgm:cxn modelId="{444BB8BE-A754-4E75-AD9A-8D723E221F5D}" type="presOf" srcId="{90B386BF-C22D-43D4-913D-CBEDE3BB0A5E}" destId="{A6E3EF86-091F-4527-B779-43DA98FE671C}" srcOrd="1" destOrd="0" presId="urn:microsoft.com/office/officeart/2005/8/layout/orgChart1"/>
    <dgm:cxn modelId="{9161C28C-3709-4A8B-8167-2468329B513B}" type="presOf" srcId="{534E42E5-96E7-4FA4-93FB-B86B4284ACEB}" destId="{5308A1DD-0095-4841-8054-5A2EE2485460}" srcOrd="0" destOrd="0" presId="urn:microsoft.com/office/officeart/2005/8/layout/orgChart1"/>
    <dgm:cxn modelId="{7ECEC6A7-1377-456E-ADE1-73E15FD7B31D}" type="presOf" srcId="{AC50B0E7-1220-41AD-9562-4F2C84E7B00A}" destId="{D14920D6-A325-43AC-9304-DC9B74F2DED9}" srcOrd="0" destOrd="0" presId="urn:microsoft.com/office/officeart/2005/8/layout/orgChart1"/>
    <dgm:cxn modelId="{D39E94D2-F042-4B6D-B571-2AD2ADFE914F}" type="presOf" srcId="{F9F182E7-356F-44AF-908A-65420F8326FB}" destId="{A9A36B75-CFFC-460A-A3E9-A70137FB10BE}" srcOrd="0" destOrd="0" presId="urn:microsoft.com/office/officeart/2005/8/layout/orgChart1"/>
    <dgm:cxn modelId="{BB67A512-71F9-489A-A82E-D5B6BAD5B41F}" type="presOf" srcId="{534E42E5-96E7-4FA4-93FB-B86B4284ACEB}" destId="{C4DF1D5A-71AB-4542-9380-C632996BF3F8}" srcOrd="1" destOrd="0" presId="urn:microsoft.com/office/officeart/2005/8/layout/orgChart1"/>
    <dgm:cxn modelId="{9CFF6BFD-8452-440A-B16C-340C9CB31F54}" type="presOf" srcId="{90B386BF-C22D-43D4-913D-CBEDE3BB0A5E}" destId="{5D461C10-0D39-4DC7-8100-C3AA03B70E77}" srcOrd="0" destOrd="0" presId="urn:microsoft.com/office/officeart/2005/8/layout/orgChart1"/>
    <dgm:cxn modelId="{AE6D98FF-5387-4008-81F0-D9EBC4594E60}" srcId="{F9F182E7-356F-44AF-908A-65420F8326FB}" destId="{4E942A62-CFF6-42D6-91B3-1C3A0E6289F5}" srcOrd="0" destOrd="0" parTransId="{6BD3D10C-AEFA-4857-84D8-950C8EDF6167}" sibTransId="{9450965B-18A1-46D7-8307-754EE5D56B39}"/>
    <dgm:cxn modelId="{E6773072-A666-4F68-8CF1-12034365273D}" type="presOf" srcId="{4E942A62-CFF6-42D6-91B3-1C3A0E6289F5}" destId="{1274F356-E599-4F8D-AEF0-7430D08F7D66}" srcOrd="0" destOrd="0" presId="urn:microsoft.com/office/officeart/2005/8/layout/orgChart1"/>
    <dgm:cxn modelId="{147CF53D-91C1-4B21-8904-B389357C170B}" srcId="{4E942A62-CFF6-42D6-91B3-1C3A0E6289F5}" destId="{534E42E5-96E7-4FA4-93FB-B86B4284ACEB}" srcOrd="1" destOrd="0" parTransId="{AC50B0E7-1220-41AD-9562-4F2C84E7B00A}" sibTransId="{CEAE6FA4-6D95-42DA-A2B9-204B3B214F28}"/>
    <dgm:cxn modelId="{587E69BD-39EF-4239-BCC7-1C9B0E6B1FB8}" srcId="{4E942A62-CFF6-42D6-91B3-1C3A0E6289F5}" destId="{90B386BF-C22D-43D4-913D-CBEDE3BB0A5E}" srcOrd="0" destOrd="0" parTransId="{87382C4A-7005-46D8-9EE1-E99FC293D54D}" sibTransId="{81D56258-8AC8-47E6-96B7-F1925008DE32}"/>
    <dgm:cxn modelId="{4406B9C7-6B6B-4B40-A67D-4CDF082A914B}" type="presOf" srcId="{4E942A62-CFF6-42D6-91B3-1C3A0E6289F5}" destId="{CBC66C9F-CE2A-434E-9213-8037F63E1FDA}" srcOrd="1" destOrd="0" presId="urn:microsoft.com/office/officeart/2005/8/layout/orgChart1"/>
    <dgm:cxn modelId="{AD95B34D-0DFB-495B-818E-C6F1E6B17CD2}" type="presParOf" srcId="{A9A36B75-CFFC-460A-A3E9-A70137FB10BE}" destId="{A0A3A731-443B-4691-BD81-D2BAE4F4EDAF}" srcOrd="0" destOrd="0" presId="urn:microsoft.com/office/officeart/2005/8/layout/orgChart1"/>
    <dgm:cxn modelId="{2DD72438-6C0A-48FE-A1E1-B6603BC5D2F9}" type="presParOf" srcId="{A0A3A731-443B-4691-BD81-D2BAE4F4EDAF}" destId="{218C43E9-B878-4EC0-B550-20A828A0B784}" srcOrd="0" destOrd="0" presId="urn:microsoft.com/office/officeart/2005/8/layout/orgChart1"/>
    <dgm:cxn modelId="{F53172B5-AAA3-4130-8D6C-32D31F6ADC20}" type="presParOf" srcId="{218C43E9-B878-4EC0-B550-20A828A0B784}" destId="{1274F356-E599-4F8D-AEF0-7430D08F7D66}" srcOrd="0" destOrd="0" presId="urn:microsoft.com/office/officeart/2005/8/layout/orgChart1"/>
    <dgm:cxn modelId="{B4FFC2C4-1C0C-45CB-93DA-08A150D04D7F}" type="presParOf" srcId="{218C43E9-B878-4EC0-B550-20A828A0B784}" destId="{CBC66C9F-CE2A-434E-9213-8037F63E1FDA}" srcOrd="1" destOrd="0" presId="urn:microsoft.com/office/officeart/2005/8/layout/orgChart1"/>
    <dgm:cxn modelId="{77DBCB56-4C54-459E-A80C-AF951D9A6D33}" type="presParOf" srcId="{A0A3A731-443B-4691-BD81-D2BAE4F4EDAF}" destId="{5043AF3D-F83A-4206-ABA9-8FD77ED1BBD2}" srcOrd="1" destOrd="0" presId="urn:microsoft.com/office/officeart/2005/8/layout/orgChart1"/>
    <dgm:cxn modelId="{A9F2037F-643D-4613-A871-2B9A8CEA52A9}" type="presParOf" srcId="{5043AF3D-F83A-4206-ABA9-8FD77ED1BBD2}" destId="{7C09871E-E865-4812-A725-2AA8AED73659}" srcOrd="0" destOrd="0" presId="urn:microsoft.com/office/officeart/2005/8/layout/orgChart1"/>
    <dgm:cxn modelId="{D1EFB7F8-FCF7-4367-8265-8619357B7B64}" type="presParOf" srcId="{5043AF3D-F83A-4206-ABA9-8FD77ED1BBD2}" destId="{D7AD09A8-CBE0-4F66-86C2-BF63D444FEF5}" srcOrd="1" destOrd="0" presId="urn:microsoft.com/office/officeart/2005/8/layout/orgChart1"/>
    <dgm:cxn modelId="{5DE3BC2F-1109-4528-B5B9-304A4C4E1BA6}" type="presParOf" srcId="{D7AD09A8-CBE0-4F66-86C2-BF63D444FEF5}" destId="{49CFFEFF-39A4-4599-9D4C-1687EE35FF76}" srcOrd="0" destOrd="0" presId="urn:microsoft.com/office/officeart/2005/8/layout/orgChart1"/>
    <dgm:cxn modelId="{154A32BE-B628-4779-924B-C70279DDD832}" type="presParOf" srcId="{49CFFEFF-39A4-4599-9D4C-1687EE35FF76}" destId="{5D461C10-0D39-4DC7-8100-C3AA03B70E77}" srcOrd="0" destOrd="0" presId="urn:microsoft.com/office/officeart/2005/8/layout/orgChart1"/>
    <dgm:cxn modelId="{DC0001DE-38CD-4AF6-B3DD-CEE91675007C}" type="presParOf" srcId="{49CFFEFF-39A4-4599-9D4C-1687EE35FF76}" destId="{A6E3EF86-091F-4527-B779-43DA98FE671C}" srcOrd="1" destOrd="0" presId="urn:microsoft.com/office/officeart/2005/8/layout/orgChart1"/>
    <dgm:cxn modelId="{AFC9C979-02EE-4312-9C6C-C6F8298D03AF}" type="presParOf" srcId="{D7AD09A8-CBE0-4F66-86C2-BF63D444FEF5}" destId="{F61D1977-5E17-4116-952F-472968E10861}" srcOrd="1" destOrd="0" presId="urn:microsoft.com/office/officeart/2005/8/layout/orgChart1"/>
    <dgm:cxn modelId="{9FEF33CA-6E32-4EB6-98F6-5D080F400381}" type="presParOf" srcId="{D7AD09A8-CBE0-4F66-86C2-BF63D444FEF5}" destId="{53EF996F-633A-488F-BBD3-F79F4E619F2A}" srcOrd="2" destOrd="0" presId="urn:microsoft.com/office/officeart/2005/8/layout/orgChart1"/>
    <dgm:cxn modelId="{336D9934-39A2-4E85-B7A5-EC5FD7E18CA3}" type="presParOf" srcId="{5043AF3D-F83A-4206-ABA9-8FD77ED1BBD2}" destId="{D14920D6-A325-43AC-9304-DC9B74F2DED9}" srcOrd="2" destOrd="0" presId="urn:microsoft.com/office/officeart/2005/8/layout/orgChart1"/>
    <dgm:cxn modelId="{EBB4543F-9B0C-405A-8B04-574D53F08005}" type="presParOf" srcId="{5043AF3D-F83A-4206-ABA9-8FD77ED1BBD2}" destId="{8A4288B7-6DD8-4199-A7E7-5BF4E2EF2183}" srcOrd="3" destOrd="0" presId="urn:microsoft.com/office/officeart/2005/8/layout/orgChart1"/>
    <dgm:cxn modelId="{33680DE7-D3A3-483A-95FE-967927C7C037}" type="presParOf" srcId="{8A4288B7-6DD8-4199-A7E7-5BF4E2EF2183}" destId="{5685937E-C854-40D4-BF15-F4B939927167}" srcOrd="0" destOrd="0" presId="urn:microsoft.com/office/officeart/2005/8/layout/orgChart1"/>
    <dgm:cxn modelId="{A2B286F9-620D-4157-B4E5-3FD75DD814C0}" type="presParOf" srcId="{5685937E-C854-40D4-BF15-F4B939927167}" destId="{5308A1DD-0095-4841-8054-5A2EE2485460}" srcOrd="0" destOrd="0" presId="urn:microsoft.com/office/officeart/2005/8/layout/orgChart1"/>
    <dgm:cxn modelId="{2CB27E63-5A66-4A2D-B4C6-6CB55FBE43AC}" type="presParOf" srcId="{5685937E-C854-40D4-BF15-F4B939927167}" destId="{C4DF1D5A-71AB-4542-9380-C632996BF3F8}" srcOrd="1" destOrd="0" presId="urn:microsoft.com/office/officeart/2005/8/layout/orgChart1"/>
    <dgm:cxn modelId="{78DE2B56-BDCD-4FC9-B27A-9A85ACCC8854}" type="presParOf" srcId="{8A4288B7-6DD8-4199-A7E7-5BF4E2EF2183}" destId="{8369112A-D530-418A-A410-28BD91A03C15}" srcOrd="1" destOrd="0" presId="urn:microsoft.com/office/officeart/2005/8/layout/orgChart1"/>
    <dgm:cxn modelId="{82EBCD8F-609F-43BC-B350-11487783846A}" type="presParOf" srcId="{8A4288B7-6DD8-4199-A7E7-5BF4E2EF2183}" destId="{2C660E4A-D30D-4BC6-B64E-13C28961F795}" srcOrd="2" destOrd="0" presId="urn:microsoft.com/office/officeart/2005/8/layout/orgChart1"/>
    <dgm:cxn modelId="{590A0C22-17AA-4F1E-9DBB-C041FF70B075}" type="presParOf" srcId="{A0A3A731-443B-4691-BD81-D2BAE4F4EDAF}" destId="{CA6E6306-3A4C-4710-A1DE-85A416E3A8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20D6-A325-43AC-9304-DC9B74F2DED9}">
      <dsp:nvSpPr>
        <dsp:cNvPr id="0" name=""/>
        <dsp:cNvSpPr/>
      </dsp:nvSpPr>
      <dsp:spPr>
        <a:xfrm>
          <a:off x="2268252" y="714369"/>
          <a:ext cx="1335871" cy="287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26"/>
              </a:lnTo>
              <a:lnTo>
                <a:pt x="1335871" y="137926"/>
              </a:lnTo>
              <a:lnTo>
                <a:pt x="1335871" y="287652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C09871E-E865-4812-A725-2AA8AED73659}">
      <dsp:nvSpPr>
        <dsp:cNvPr id="0" name=""/>
        <dsp:cNvSpPr/>
      </dsp:nvSpPr>
      <dsp:spPr>
        <a:xfrm>
          <a:off x="1405543" y="714369"/>
          <a:ext cx="862708" cy="299452"/>
        </a:xfrm>
        <a:custGeom>
          <a:avLst/>
          <a:gdLst/>
          <a:ahLst/>
          <a:cxnLst/>
          <a:rect l="0" t="0" r="0" b="0"/>
          <a:pathLst>
            <a:path>
              <a:moveTo>
                <a:pt x="862708" y="0"/>
              </a:moveTo>
              <a:lnTo>
                <a:pt x="862708" y="149726"/>
              </a:lnTo>
              <a:lnTo>
                <a:pt x="0" y="149726"/>
              </a:lnTo>
              <a:lnTo>
                <a:pt x="0" y="299452"/>
              </a:lnTo>
            </a:path>
          </a:pathLst>
        </a:custGeom>
        <a:noFill/>
        <a:ln w="28575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1274F356-E599-4F8D-AEF0-7430D08F7D66}">
      <dsp:nvSpPr>
        <dsp:cNvPr id="0" name=""/>
        <dsp:cNvSpPr/>
      </dsp:nvSpPr>
      <dsp:spPr>
        <a:xfrm>
          <a:off x="1555269" y="1387"/>
          <a:ext cx="1425964" cy="71298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Hydrocarbons</a:t>
          </a:r>
          <a:endParaRPr lang="en-US" sz="1900" kern="1200" dirty="0">
            <a:solidFill>
              <a:srgbClr val="C00000"/>
            </a:solidFill>
          </a:endParaRPr>
        </a:p>
      </dsp:txBody>
      <dsp:txXfrm>
        <a:off x="1555269" y="1387"/>
        <a:ext cx="1425964" cy="712982"/>
      </dsp:txXfrm>
    </dsp:sp>
    <dsp:sp modelId="{5D461C10-0D39-4DC7-8100-C3AA03B70E77}">
      <dsp:nvSpPr>
        <dsp:cNvPr id="0" name=""/>
        <dsp:cNvSpPr/>
      </dsp:nvSpPr>
      <dsp:spPr>
        <a:xfrm>
          <a:off x="692561" y="1013822"/>
          <a:ext cx="1425964" cy="71298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Aromatic</a:t>
          </a:r>
          <a:endParaRPr lang="en-US" sz="1900" kern="1200" dirty="0"/>
        </a:p>
      </dsp:txBody>
      <dsp:txXfrm>
        <a:off x="692561" y="1013822"/>
        <a:ext cx="1425964" cy="712982"/>
      </dsp:txXfrm>
    </dsp:sp>
    <dsp:sp modelId="{5308A1DD-0095-4841-8054-5A2EE2485460}">
      <dsp:nvSpPr>
        <dsp:cNvPr id="0" name=""/>
        <dsp:cNvSpPr/>
      </dsp:nvSpPr>
      <dsp:spPr>
        <a:xfrm>
          <a:off x="2891141" y="1002022"/>
          <a:ext cx="1425964" cy="71298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Aliphatic</a:t>
          </a:r>
          <a:endParaRPr lang="en-US" sz="1900" kern="1200" dirty="0"/>
        </a:p>
      </dsp:txBody>
      <dsp:txXfrm>
        <a:off x="2891141" y="1002022"/>
        <a:ext cx="1425964" cy="71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371D48-85CB-4A83-9677-445875E355C1}" type="datetimeFigureOut">
              <a:rPr lang="ar-SA" smtClean="0"/>
              <a:t>20/02/1445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A3CA50-C69A-47FD-8E30-F4DC55E194D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31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58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06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488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613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10693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55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6615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367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578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6058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436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E250A-AC05-42D5-9948-A9BE98A6B1EB}" type="datetime1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20/02/1445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7" Type="http://schemas.openxmlformats.org/officeDocument/2006/relationships/image" Target="../media/image30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13" Type="http://schemas.openxmlformats.org/officeDocument/2006/relationships/image" Target="../media/image42.tmp"/><Relationship Id="rId3" Type="http://schemas.openxmlformats.org/officeDocument/2006/relationships/image" Target="../media/image33.tmp"/><Relationship Id="rId7" Type="http://schemas.microsoft.com/office/2007/relationships/hdphoto" Target="../media/hdphoto3.wdp"/><Relationship Id="rId12" Type="http://schemas.openxmlformats.org/officeDocument/2006/relationships/image" Target="../media/image41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tmp"/><Relationship Id="rId5" Type="http://schemas.openxmlformats.org/officeDocument/2006/relationships/image" Target="../media/image35.tmp"/><Relationship Id="rId10" Type="http://schemas.openxmlformats.org/officeDocument/2006/relationships/image" Target="../media/image39.png"/><Relationship Id="rId4" Type="http://schemas.openxmlformats.org/officeDocument/2006/relationships/image" Target="../media/image34.tmp"/><Relationship Id="rId9" Type="http://schemas.openxmlformats.org/officeDocument/2006/relationships/image" Target="../media/image38.tmp"/><Relationship Id="rId14" Type="http://schemas.openxmlformats.org/officeDocument/2006/relationships/image" Target="../media/image43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png"/><Relationship Id="rId4" Type="http://schemas.openxmlformats.org/officeDocument/2006/relationships/image" Target="../media/image48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tmp"/><Relationship Id="rId5" Type="http://schemas.openxmlformats.org/officeDocument/2006/relationships/image" Target="../media/image64.tmp"/><Relationship Id="rId4" Type="http://schemas.openxmlformats.org/officeDocument/2006/relationships/image" Target="../media/image6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3.tmp"/><Relationship Id="rId7" Type="http://schemas.openxmlformats.org/officeDocument/2006/relationships/image" Target="../media/image86.png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tmp"/><Relationship Id="rId5" Type="http://schemas.microsoft.com/office/2007/relationships/hdphoto" Target="../media/hdphoto4.wdp"/><Relationship Id="rId4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mp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tmp"/><Relationship Id="rId5" Type="http://schemas.openxmlformats.org/officeDocument/2006/relationships/image" Target="../media/image99.tmp"/><Relationship Id="rId4" Type="http://schemas.openxmlformats.org/officeDocument/2006/relationships/image" Target="../media/image98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7" Type="http://schemas.openxmlformats.org/officeDocument/2006/relationships/image" Target="../media/image114.tmp"/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tmp"/><Relationship Id="rId5" Type="http://schemas.openxmlformats.org/officeDocument/2006/relationships/image" Target="../media/image112.tmp"/><Relationship Id="rId4" Type="http://schemas.openxmlformats.org/officeDocument/2006/relationships/image" Target="../media/image111.tm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4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43808" y="188640"/>
            <a:ext cx="3368230" cy="1311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240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8384" y="2204864"/>
            <a:ext cx="7879081" cy="38318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Chapter 2</a:t>
            </a:r>
          </a:p>
          <a:p>
            <a:pPr lvl="0" algn="ctr">
              <a:lnSpc>
                <a:spcPct val="150000"/>
              </a:lnSpc>
            </a:pPr>
            <a:r>
              <a:rPr lang="en-US" sz="5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</a:p>
          <a:p>
            <a:pPr lvl="0" algn="ctr">
              <a:lnSpc>
                <a:spcPct val="150000"/>
              </a:lnSpc>
            </a:pPr>
            <a:r>
              <a:rPr kumimoji="0" 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Alkanes and Cycloalkanes  </a:t>
            </a:r>
            <a:endParaRPr kumimoji="0" lang="ar-SA" sz="5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81050B-D8C9-4F46-AD52-7FFD58555BC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0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numbers obtained by application of rule 2 to designate the location of the substituent group.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53704"/>
            <a:ext cx="5052498" cy="1386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486" y="2515517"/>
            <a:ext cx="9396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substituents are present, give each substituent a number corresponding to its location on the longest chain. The substituent groups should be listed alphabetically (i.e.,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 before methyl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44067"/>
            <a:ext cx="2095682" cy="990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4339" y="4958314"/>
            <a:ext cx="914501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substituents are present on the same carbon atom, use that number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07" y="5689067"/>
            <a:ext cx="211092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900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or more substituents are identical, indicate this by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prefixes </a:t>
            </a:r>
          </a:p>
          <a:p>
            <a:pPr algn="l" rtl="0"/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di-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tri-, tetra-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on.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1" y="696235"/>
            <a:ext cx="6576630" cy="1188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1" y="1947104"/>
            <a:ext cx="891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chains of equal length compete for selection as the parent chain, choose the chain with the greater number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13" y="2749215"/>
            <a:ext cx="2674852" cy="1707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550468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8) When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 first occurs at an equal distance from either end of the longest chain, choose the name that gives the lower number at the first point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52579"/>
            <a:ext cx="2331922" cy="1447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75939" y="5289186"/>
            <a:ext cx="2989921" cy="1463121"/>
            <a:chOff x="4415615" y="5258354"/>
            <a:chExt cx="2989921" cy="1463121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9" r="49961" b="32790"/>
            <a:stretch/>
          </p:blipFill>
          <p:spPr>
            <a:xfrm>
              <a:off x="4475939" y="5258354"/>
              <a:ext cx="2602324" cy="93899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15615" y="6136700"/>
              <a:ext cx="29899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2,2,6,6,7-Pentamethyloctane</a:t>
              </a:r>
            </a:p>
            <a:p>
              <a:pPr algn="ctr"/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2,3,3,7,7-Pentamethyloctane)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6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21831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named by changing the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of the element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42896"/>
            <a:ext cx="5904656" cy="68130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4534293" cy="125740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78" y="4581128"/>
            <a:ext cx="3947502" cy="121930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4" y="4542659"/>
            <a:ext cx="3993226" cy="125740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4984"/>
            <a:ext cx="3600400" cy="6913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794750"/>
            <a:ext cx="28165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526" y="1006337"/>
            <a:ext cx="8784976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not only to be able to write a correct IUPAC name for a given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also to do the converse: Write the structure given the IUPAC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0791" y="5493"/>
            <a:ext cx="4207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the IUPAC Rules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6" y="3887256"/>
            <a:ext cx="5921253" cy="24690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48630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write the formula for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2,2,4-trimethylpentane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1" y="-2420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9" y="595893"/>
            <a:ext cx="2191874" cy="1130967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37" y="922527"/>
            <a:ext cx="1794823" cy="84269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99" y="541397"/>
            <a:ext cx="1571844" cy="118546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" y="2171602"/>
            <a:ext cx="2446725" cy="93044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70" y="3622893"/>
            <a:ext cx="1500990" cy="101177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4" y="3622893"/>
            <a:ext cx="1334145" cy="889429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3" y="3558369"/>
            <a:ext cx="1333255" cy="1140826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23" y="2369308"/>
            <a:ext cx="1600507" cy="885129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18078"/>
            <a:ext cx="2060386" cy="1019234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0" y="5047923"/>
            <a:ext cx="2319484" cy="1308427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46647"/>
            <a:ext cx="1830527" cy="1290587"/>
          </a:xfrm>
          <a:prstGeom prst="rect">
            <a:avLst/>
          </a:prstGeom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1511081" cy="11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66672" y="77636"/>
            <a:ext cx="5099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Physical properties 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50734" y="950806"/>
            <a:ext cx="4497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A) Physical States and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Solubilities</a:t>
            </a:r>
            <a:endParaRPr lang="ar-SA" sz="2400" dirty="0">
              <a:solidFill>
                <a:srgbClr val="C00000"/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1347592" y="1779428"/>
            <a:ext cx="6137632" cy="1770162"/>
            <a:chOff x="655649" y="1601078"/>
            <a:chExt cx="6137632" cy="1770162"/>
          </a:xfrm>
        </p:grpSpPr>
        <p:sp>
          <p:nvSpPr>
            <p:cNvPr id="5" name="Tartalom helye 2"/>
            <p:cNvSpPr txBox="1">
              <a:spLocks/>
            </p:cNvSpPr>
            <p:nvPr/>
          </p:nvSpPr>
          <p:spPr bwMode="auto">
            <a:xfrm>
              <a:off x="716187" y="1601078"/>
              <a:ext cx="101771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4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" name="Tartalom helye 2"/>
            <p:cNvSpPr txBox="1">
              <a:spLocks/>
            </p:cNvSpPr>
            <p:nvPr/>
          </p:nvSpPr>
          <p:spPr bwMode="auto">
            <a:xfrm>
              <a:off x="2123728" y="1601078"/>
              <a:ext cx="2357454" cy="6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colorless gases</a:t>
              </a:r>
              <a:endPara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 bwMode="auto">
            <a:xfrm>
              <a:off x="683568" y="2249078"/>
              <a:ext cx="125953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5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-C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17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" name="Tartalom helye 2"/>
            <p:cNvSpPr txBox="1">
              <a:spLocks/>
            </p:cNvSpPr>
            <p:nvPr/>
          </p:nvSpPr>
          <p:spPr bwMode="auto">
            <a:xfrm>
              <a:off x="2559279" y="2230442"/>
              <a:ext cx="4234002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liquids with c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aracteristic odor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9" name="Tartalom helye 2"/>
            <p:cNvSpPr txBox="1">
              <a:spLocks/>
            </p:cNvSpPr>
            <p:nvPr/>
          </p:nvSpPr>
          <p:spPr bwMode="auto">
            <a:xfrm>
              <a:off x="655649" y="2878306"/>
              <a:ext cx="2156507" cy="49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</a:t>
              </a:r>
              <a:r>
                <a:rPr lang="hu-HU" sz="2000" baseline="-25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20</a:t>
              </a: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and more</a:t>
              </a:r>
              <a:endParaRPr lang="hu-HU" sz="20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artalom helye 2"/>
            <p:cNvSpPr txBox="1">
              <a:spLocks/>
            </p:cNvSpPr>
            <p:nvPr/>
          </p:nvSpPr>
          <p:spPr bwMode="auto">
            <a:xfrm>
              <a:off x="2624052" y="2852816"/>
              <a:ext cx="4104456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hu-HU" sz="2000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odorless waxy materials</a:t>
              </a:r>
              <a:endParaRPr lang="ar-SA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1" name="مربع نص 10"/>
          <p:cNvSpPr txBox="1"/>
          <p:nvPr/>
        </p:nvSpPr>
        <p:spPr>
          <a:xfrm>
            <a:off x="899592" y="429309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0" y="4173809"/>
            <a:ext cx="893124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Alkanes are nonpolar compounds. Thus alkanes are soluble in the nonpolar solvents such as carbon tetrachloride (CCl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and benzene (C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but they are insoluble in polar solvents such as water.</a:t>
            </a:r>
            <a:r>
              <a:rPr lang="en-US" sz="2000" dirty="0" smtClean="0"/>
              <a:t>   </a:t>
            </a:r>
            <a:endParaRPr lang="ar-SA" sz="2000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64926" y="71275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B) Boiling Points</a:t>
            </a:r>
            <a:endParaRPr lang="ar-SA" sz="2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9" y="1806139"/>
            <a:ext cx="3873798" cy="28479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90458" y="421016"/>
            <a:ext cx="9350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The boiling points of the normal alkanes increase with increasing molecular weight.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Branching of the alkane chain lowers the boiling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148064" y="1835544"/>
            <a:ext cx="11657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endParaRPr lang="ar-SA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96" y="2352152"/>
            <a:ext cx="3330863" cy="155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0" y="5028194"/>
            <a:ext cx="2465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C) Melting Points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51520" y="5472163"/>
            <a:ext cx="799288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itchFamily="18" charset="0"/>
              </a:rPr>
              <a:t>Generally, melting point increases as molecular weight increases, but with no particular pattern.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9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17</a:t>
            </a:fld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115616" y="188640"/>
            <a:ext cx="636725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Sources of Alkanes and Cycloalkanes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91052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most important natural sources of alkanes 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Petroleum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complex liquid mixture of organic compounds, many of which are alkanes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cycloalkanes.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gas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often found associated with petroleum deposits, consists mainly of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(about 80%) and </a:t>
            </a:r>
            <a:r>
              <a:rPr lang="en-US" sz="20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(5% to 10%), with lesser amounts of some higher alkanes.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major constituent of liquefied petroleum gas (LPG), a domestic fuel used mainly in rural areas and mobile homes.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gas of choice in some areas. Natural gas is becoming an energy source that can compete with and possibly surpass oil.</a:t>
            </a:r>
          </a:p>
        </p:txBody>
      </p:sp>
    </p:spTree>
    <p:extLst>
      <p:ext uri="{BB962C8B-B14F-4D97-AF65-F5344CB8AC3E}">
        <p14:creationId xmlns:p14="http://schemas.microsoft.com/office/powerpoint/2010/main" val="23799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18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771800" y="0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Preparation of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9818" y="614522"/>
            <a:ext cx="365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From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Alkenes &amp; Alkynes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20636" y="1015148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Catalytic Hydrogenation </a:t>
            </a:r>
            <a:endParaRPr lang="ar-S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80665"/>
            <a:ext cx="4168501" cy="10364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94" y="2452812"/>
            <a:ext cx="4895509" cy="1170533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032133" y="3895347"/>
            <a:ext cx="3889071" cy="870624"/>
            <a:chOff x="1378635" y="3737373"/>
            <a:chExt cx="3889071" cy="870624"/>
          </a:xfrm>
        </p:grpSpPr>
        <p:pic>
          <p:nvPicPr>
            <p:cNvPr id="51" name="Picture 5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97" b="45616"/>
            <a:stretch/>
          </p:blipFill>
          <p:spPr>
            <a:xfrm>
              <a:off x="1378635" y="3818086"/>
              <a:ext cx="1524132" cy="432048"/>
            </a:xfrm>
            <a:prstGeom prst="rect">
              <a:avLst/>
            </a:prstGeom>
          </p:spPr>
        </p:pic>
        <p:pic>
          <p:nvPicPr>
            <p:cNvPr id="52" name="Picture 51" descr="Screen Clipping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88"/>
            <a:stretch/>
          </p:blipFill>
          <p:spPr>
            <a:xfrm>
              <a:off x="3796919" y="3966663"/>
              <a:ext cx="1470787" cy="341115"/>
            </a:xfrm>
            <a:prstGeom prst="rect">
              <a:avLst/>
            </a:prstGeom>
          </p:spPr>
        </p:pic>
        <p:pic>
          <p:nvPicPr>
            <p:cNvPr id="53" name="Picture 5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742" y="3737373"/>
              <a:ext cx="1080120" cy="59347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144640" y="3748270"/>
              <a:ext cx="428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30236" y="4053999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45046" y="423866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1-Pentene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27686" y="42386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64278" y="5168264"/>
            <a:ext cx="3549203" cy="828560"/>
            <a:chOff x="1803154" y="5130012"/>
            <a:chExt cx="3549203" cy="828560"/>
          </a:xfrm>
        </p:grpSpPr>
        <p:pic>
          <p:nvPicPr>
            <p:cNvPr id="61" name="Picture 60" descr="Screen Clipping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88"/>
            <a:stretch/>
          </p:blipFill>
          <p:spPr>
            <a:xfrm>
              <a:off x="3881570" y="5314678"/>
              <a:ext cx="1470787" cy="341115"/>
            </a:xfrm>
            <a:prstGeom prst="rect">
              <a:avLst/>
            </a:prstGeom>
          </p:spPr>
        </p:pic>
        <p:pic>
          <p:nvPicPr>
            <p:cNvPr id="62" name="Picture 6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54" y="5130012"/>
              <a:ext cx="1080120" cy="59347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198324" y="5130012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2H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58869" y="5445224"/>
              <a:ext cx="377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03154" y="5589240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1-Pentyne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12337" y="5586680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Pentane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Picture 6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0"/>
            <a:stretch/>
          </p:blipFill>
          <p:spPr>
            <a:xfrm>
              <a:off x="1844823" y="5130012"/>
              <a:ext cx="1213994" cy="571550"/>
            </a:xfrm>
            <a:prstGeom prst="rect">
              <a:avLst/>
            </a:prstGeom>
          </p:spPr>
        </p:pic>
      </p:grpSp>
      <p:sp>
        <p:nvSpPr>
          <p:cNvPr id="68" name="Rectangle 67"/>
          <p:cNvSpPr/>
          <p:nvPr/>
        </p:nvSpPr>
        <p:spPr>
          <a:xfrm>
            <a:off x="395536" y="3724527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4058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0737"/>
            <a:ext cx="4474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Hydrolysis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Grignard Reagent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797629" cy="75597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739615" y="3284984"/>
            <a:ext cx="5469374" cy="1279108"/>
            <a:chOff x="982731" y="2636912"/>
            <a:chExt cx="5469374" cy="1279108"/>
          </a:xfrm>
        </p:grpSpPr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186" y="2690259"/>
              <a:ext cx="3238781" cy="929721"/>
            </a:xfrm>
            <a:prstGeom prst="rect">
              <a:avLst/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906" y="2636912"/>
              <a:ext cx="708721" cy="533446"/>
            </a:xfrm>
            <a:prstGeom prst="rect">
              <a:avLst/>
            </a:prstGeom>
          </p:spPr>
        </p:pic>
        <p:pic>
          <p:nvPicPr>
            <p:cNvPr id="28" name="Picture 2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627" y="2767112"/>
              <a:ext cx="1356478" cy="45724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303224" y="3546688"/>
              <a:ext cx="9412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2731" y="3546688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2-Bromopropane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42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323528" y="116632"/>
            <a:ext cx="2510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  <a:endParaRPr lang="ar-SA" sz="32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11210922"/>
              </p:ext>
            </p:extLst>
          </p:nvPr>
        </p:nvGraphicFramePr>
        <p:xfrm>
          <a:off x="1763688" y="908720"/>
          <a:ext cx="453650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Straight Connector 3"/>
          <p:cNvSpPr/>
          <p:nvPr/>
        </p:nvSpPr>
        <p:spPr>
          <a:xfrm>
            <a:off x="5724128" y="2644114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620"/>
                </a:lnTo>
                <a:lnTo>
                  <a:pt x="844813" y="146620"/>
                </a:lnTo>
                <a:lnTo>
                  <a:pt x="844813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60" name="Straight Connector 4"/>
          <p:cNvSpPr/>
          <p:nvPr/>
        </p:nvSpPr>
        <p:spPr>
          <a:xfrm>
            <a:off x="4879314" y="2644114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4813" y="0"/>
                </a:moveTo>
                <a:lnTo>
                  <a:pt x="844813" y="146620"/>
                </a:lnTo>
                <a:lnTo>
                  <a:pt x="0" y="146620"/>
                </a:lnTo>
                <a:lnTo>
                  <a:pt x="0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67" name="Straight Connector 3"/>
          <p:cNvSpPr/>
          <p:nvPr/>
        </p:nvSpPr>
        <p:spPr>
          <a:xfrm>
            <a:off x="5724126" y="3614610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620"/>
                </a:lnTo>
                <a:lnTo>
                  <a:pt x="844813" y="146620"/>
                </a:lnTo>
                <a:lnTo>
                  <a:pt x="844813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68" name="Straight Connector 4"/>
          <p:cNvSpPr/>
          <p:nvPr/>
        </p:nvSpPr>
        <p:spPr>
          <a:xfrm>
            <a:off x="4879312" y="3614610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4813" y="0"/>
                </a:moveTo>
                <a:lnTo>
                  <a:pt x="844813" y="146620"/>
                </a:lnTo>
                <a:lnTo>
                  <a:pt x="0" y="146620"/>
                </a:lnTo>
                <a:lnTo>
                  <a:pt x="0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75" name="Straight Connector 3"/>
          <p:cNvSpPr/>
          <p:nvPr/>
        </p:nvSpPr>
        <p:spPr>
          <a:xfrm>
            <a:off x="4392023" y="4626981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6620"/>
                </a:lnTo>
                <a:lnTo>
                  <a:pt x="844813" y="146620"/>
                </a:lnTo>
                <a:lnTo>
                  <a:pt x="844813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76" name="Straight Connector 4"/>
          <p:cNvSpPr/>
          <p:nvPr/>
        </p:nvSpPr>
        <p:spPr>
          <a:xfrm>
            <a:off x="3547209" y="4626981"/>
            <a:ext cx="844813" cy="29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44813" y="0"/>
                </a:moveTo>
                <a:lnTo>
                  <a:pt x="844813" y="146620"/>
                </a:lnTo>
                <a:lnTo>
                  <a:pt x="0" y="146620"/>
                </a:lnTo>
                <a:lnTo>
                  <a:pt x="0" y="29324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cxnSp>
        <p:nvCxnSpPr>
          <p:cNvPr id="94" name="Straight Connector 93"/>
          <p:cNvCxnSpPr/>
          <p:nvPr/>
        </p:nvCxnSpPr>
        <p:spPr>
          <a:xfrm>
            <a:off x="3131840" y="2644114"/>
            <a:ext cx="0" cy="293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32240" y="4612192"/>
            <a:ext cx="0" cy="2932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362304" y="2924943"/>
            <a:ext cx="1525575" cy="752915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97" name="Rectangle 96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8" name="Rectangle 97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870745" y="2964877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00" name="Rectangle 99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Straight Chain</a:t>
              </a:r>
              <a:endParaRPr lang="en-US" sz="1900" kern="1200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850055" y="3927237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03" name="Rectangle 102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4" name="Rectangle 103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Saturated</a:t>
              </a:r>
              <a:endParaRPr lang="en-US" sz="1900" kern="12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137214" y="3928788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06" name="Rectangle 105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7" name="Rectangle 106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Unsaturated</a:t>
              </a:r>
              <a:endParaRPr lang="en-US" sz="1900" kern="120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649105" y="4920221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09" name="Rectangle 108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0" name="Rectangle 109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>
                  <a:solidFill>
                    <a:srgbClr val="C00000"/>
                  </a:solidFill>
                </a:rPr>
                <a:t>Alkyne</a:t>
              </a:r>
              <a:endParaRPr lang="en-US" sz="1900" dirty="0">
                <a:solidFill>
                  <a:srgbClr val="C00000"/>
                </a:solidFill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err="1" smtClean="0">
                  <a:solidFill>
                    <a:srgbClr val="C00000"/>
                  </a:solidFill>
                </a:rPr>
                <a:t>Cycloalkyne</a:t>
              </a:r>
              <a:endParaRPr lang="en-US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312949" y="4905432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12" name="Rectangle 111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3" name="Rectangle 112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>
                  <a:solidFill>
                    <a:srgbClr val="C00000"/>
                  </a:solidFill>
                </a:rPr>
                <a:t>Alkene</a:t>
              </a:r>
              <a:endParaRPr lang="en-US" sz="1900" dirty="0">
                <a:solidFill>
                  <a:srgbClr val="C00000"/>
                </a:solidFill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err="1" smtClean="0">
                  <a:solidFill>
                    <a:srgbClr val="C00000"/>
                  </a:solidFill>
                </a:rPr>
                <a:t>Cycloalkene</a:t>
              </a:r>
              <a:endParaRPr lang="en-US" sz="1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976793" y="4911242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15" name="Rectangle 114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6" name="Rectangle 115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rgbClr val="C00000"/>
                  </a:solidFill>
                </a:rPr>
                <a:t>Alkane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dirty="0" smtClean="0">
                  <a:solidFill>
                    <a:srgbClr val="C00000"/>
                  </a:solidFill>
                </a:rPr>
                <a:t>Cycloalkane</a:t>
              </a:r>
              <a:endParaRPr lang="en-US" sz="1900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191712" y="2952144"/>
            <a:ext cx="1425964" cy="712982"/>
            <a:chOff x="692561" y="1013822"/>
            <a:chExt cx="1425964" cy="712982"/>
          </a:xfrm>
          <a:scene3d>
            <a:camera prst="orthographicFront"/>
            <a:lightRig rig="flat" dir="t"/>
          </a:scene3d>
        </p:grpSpPr>
        <p:sp>
          <p:nvSpPr>
            <p:cNvPr id="121" name="Rectangle 120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22" name="Rectangle 121"/>
            <p:cNvSpPr/>
            <p:nvPr/>
          </p:nvSpPr>
          <p:spPr>
            <a:xfrm>
              <a:off x="692561" y="1013822"/>
              <a:ext cx="1425964" cy="7129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/>
                <a:t>Cyclic</a:t>
              </a:r>
              <a:endParaRPr lang="en-US" sz="1900" kern="1200" dirty="0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2294876" y="3012052"/>
            <a:ext cx="1722957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/>
              <a:t>Cyclic related to </a:t>
            </a:r>
            <a:r>
              <a:rPr lang="en-US" sz="1900" dirty="0">
                <a:solidFill>
                  <a:srgbClr val="C00000"/>
                </a:solidFill>
              </a:rPr>
              <a:t>benzene</a:t>
            </a:r>
          </a:p>
        </p:txBody>
      </p:sp>
    </p:spTree>
    <p:extLst>
      <p:ext uri="{BB962C8B-B14F-4D97-AF65-F5344CB8AC3E}">
        <p14:creationId xmlns:p14="http://schemas.microsoft.com/office/powerpoint/2010/main" val="3108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96" y="5041747"/>
            <a:ext cx="6134632" cy="9602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60648"/>
            <a:ext cx="7285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The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Corey–Posner,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Whitesides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–House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037253"/>
            <a:ext cx="8440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Lithium </a:t>
            </a:r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Dialkyl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Gilman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Coupling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3608" y="2058429"/>
            <a:ext cx="6685419" cy="2209839"/>
            <a:chOff x="1219753" y="4511636"/>
            <a:chExt cx="6685419" cy="220983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0558" y="5624252"/>
              <a:ext cx="6664614" cy="1097223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33"/>
            <a:stretch/>
          </p:blipFill>
          <p:spPr>
            <a:xfrm>
              <a:off x="1219753" y="4511636"/>
              <a:ext cx="6643809" cy="1112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8520" y="106468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Oxidation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Combustion; Alkanes as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Fuels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2771800" y="0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</a:rPr>
              <a:t>Reactions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</a:rPr>
              <a:t>of alkanes</a:t>
            </a:r>
            <a:endParaRPr lang="ar-SA" sz="32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2243372"/>
            <a:ext cx="5395428" cy="72396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"/>
          <a:stretch/>
        </p:blipFill>
        <p:spPr>
          <a:xfrm>
            <a:off x="2051720" y="3684357"/>
            <a:ext cx="4634251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4"/>
          <p:cNvSpPr/>
          <p:nvPr/>
        </p:nvSpPr>
        <p:spPr>
          <a:xfrm>
            <a:off x="0" y="108982"/>
            <a:ext cx="2173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Halogenation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8" y="806169"/>
            <a:ext cx="5288738" cy="602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720" y="1568906"/>
            <a:ext cx="843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hydrocarbons is a substitution reaction in which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chlorine or bromine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substituted for a hydrogen atom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1590" y="2663414"/>
            <a:ext cx="4610500" cy="1215418"/>
            <a:chOff x="1979712" y="5400649"/>
            <a:chExt cx="4610500" cy="1215418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02"/>
            <a:stretch/>
          </p:blipFill>
          <p:spPr>
            <a:xfrm>
              <a:off x="1981700" y="6029276"/>
              <a:ext cx="4608512" cy="58679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400649"/>
              <a:ext cx="4610500" cy="640135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0" y="5661074"/>
            <a:ext cx="7826418" cy="7925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166" y="5061390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excess halogen 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present: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67" y="4152551"/>
            <a:ext cx="5143946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950" y="23494"/>
            <a:ext cx="7909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Free-Radical Chain Mechanism of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410" y="513624"/>
            <a:ext cx="889248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 mechanism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step-by-step description of the bond-breaking and bond-making processes that occur when reagents react to form products.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rtl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free-radical chain reaction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chain-initiating step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chain-propagating steps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chain-terminating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steps.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27562" y="1975844"/>
            <a:ext cx="4824536" cy="4752528"/>
            <a:chOff x="1403648" y="332656"/>
            <a:chExt cx="5404601" cy="5229135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59"/>
            <a:stretch/>
          </p:blipFill>
          <p:spPr>
            <a:xfrm>
              <a:off x="1403964" y="332656"/>
              <a:ext cx="5400284" cy="602032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" t="5459"/>
            <a:stretch/>
          </p:blipFill>
          <p:spPr>
            <a:xfrm>
              <a:off x="1403648" y="934688"/>
              <a:ext cx="5404601" cy="2139780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7" r="6260"/>
            <a:stretch/>
          </p:blipFill>
          <p:spPr>
            <a:xfrm>
              <a:off x="1403649" y="3074468"/>
              <a:ext cx="5400600" cy="2487323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6178023" y="2091750"/>
            <a:ext cx="345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C00000"/>
                </a:solidFill>
              </a:rPr>
              <a:t> (Homolysis </a:t>
            </a:r>
            <a:r>
              <a:rPr lang="en-US" sz="1400" dirty="0">
                <a:solidFill>
                  <a:srgbClr val="C00000"/>
                </a:solidFill>
              </a:rPr>
              <a:t>of </a:t>
            </a:r>
            <a:r>
              <a:rPr lang="en-US" sz="1400" dirty="0" smtClean="0">
                <a:solidFill>
                  <a:srgbClr val="C00000"/>
                </a:solidFill>
              </a:rPr>
              <a:t>a </a:t>
            </a:r>
            <a:r>
              <a:rPr lang="en-US" sz="1400" dirty="0">
                <a:solidFill>
                  <a:srgbClr val="C00000"/>
                </a:solidFill>
              </a:rPr>
              <a:t>halogen </a:t>
            </a:r>
            <a:r>
              <a:rPr lang="en-US" sz="1400" dirty="0" smtClean="0">
                <a:solidFill>
                  <a:srgbClr val="C00000"/>
                </a:solidFill>
              </a:rPr>
              <a:t>molecule)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13185" y="17106"/>
            <a:ext cx="4834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Selectivity in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Halogenation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Reactions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86" y="1241800"/>
            <a:ext cx="5601185" cy="1234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37110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stabilities of radicals 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&gt;  2° &gt; 1° &gt; methyl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" y="2924944"/>
            <a:ext cx="9252520" cy="33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25</a:t>
            </a:fld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3347864" y="0"/>
            <a:ext cx="239841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Cycloalkanes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12991"/>
            <a:ext cx="95770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Cycloalkanes are saturated hydrocarbons that have at least one ring of carbon atoms.</a:t>
            </a:r>
          </a:p>
        </p:txBody>
      </p:sp>
      <p:sp>
        <p:nvSpPr>
          <p:cNvPr id="19" name="مستطيل 5"/>
          <p:cNvSpPr/>
          <p:nvPr/>
        </p:nvSpPr>
        <p:spPr>
          <a:xfrm>
            <a:off x="4137049" y="543659"/>
            <a:ext cx="820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64825"/>
            <a:ext cx="3486637" cy="2152950"/>
          </a:xfrm>
          <a:prstGeom prst="rect">
            <a:avLst/>
          </a:prstGeom>
        </p:spPr>
      </p:pic>
      <p:sp>
        <p:nvSpPr>
          <p:cNvPr id="22" name="مستطيل 2"/>
          <p:cNvSpPr/>
          <p:nvPr/>
        </p:nvSpPr>
        <p:spPr>
          <a:xfrm>
            <a:off x="2304308" y="3706793"/>
            <a:ext cx="4485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Cycloalkane</a:t>
            </a:r>
            <a:endParaRPr lang="ar-SA" sz="16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23057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Cycloalkanes are named by placing the prefix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the alkane name that corresponds to the number of carbon atoms in the ring. 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7" y="5320828"/>
            <a:ext cx="8249801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7670" r="8189" b="22789"/>
          <a:stretch/>
        </p:blipFill>
        <p:spPr>
          <a:xfrm>
            <a:off x="625555" y="31760"/>
            <a:ext cx="7632848" cy="1656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93510"/>
            <a:ext cx="2036240" cy="16399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684" y="1620330"/>
            <a:ext cx="4572396" cy="19874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781" y="2130256"/>
            <a:ext cx="2182557" cy="12985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840" y="3740844"/>
            <a:ext cx="2901948" cy="18350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2" y="3740403"/>
            <a:ext cx="2749534" cy="17436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5967907"/>
            <a:ext cx="2261812" cy="8900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0633" y="4024726"/>
            <a:ext cx="2377646" cy="12436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623" y="5790938"/>
            <a:ext cx="3036071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مستطيل 2"/>
          <p:cNvSpPr/>
          <p:nvPr/>
        </p:nvSpPr>
        <p:spPr>
          <a:xfrm>
            <a:off x="1691680" y="63894"/>
            <a:ext cx="5498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of  Bicycloalkane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5" name="مربع نص 6"/>
          <p:cNvSpPr txBox="1"/>
          <p:nvPr/>
        </p:nvSpPr>
        <p:spPr>
          <a:xfrm>
            <a:off x="213712" y="908720"/>
            <a:ext cx="69765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Bicycloalkanes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compounds containing two fused or bridged rings.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2971" y="1916832"/>
            <a:ext cx="8276037" cy="2141406"/>
            <a:chOff x="302971" y="1916832"/>
            <a:chExt cx="8276037" cy="214140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71" y="1916832"/>
              <a:ext cx="8276037" cy="2141406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989" y="2000647"/>
              <a:ext cx="906859" cy="304826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645024"/>
              <a:ext cx="1943268" cy="25910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771800" y="4400983"/>
            <a:ext cx="4557155" cy="1931838"/>
            <a:chOff x="2833008" y="4307229"/>
            <a:chExt cx="4557155" cy="1931838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008" y="4307229"/>
              <a:ext cx="4557155" cy="1760373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71" y="5896137"/>
              <a:ext cx="1775614" cy="342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3011685" cy="18045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625634"/>
            <a:ext cx="3078747" cy="18716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429000"/>
            <a:ext cx="341405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457200" y="0"/>
            <a:ext cx="8229600" cy="639762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 of cycloalkanes</a:t>
            </a:r>
            <a:endParaRPr lang="ar-SA" sz="3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639762"/>
            <a:ext cx="2898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Ring less stable 3 and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3597831"/>
            <a:ext cx="3098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ea typeface="Majalla UI"/>
                <a:cs typeface="Times New Roman" pitchFamily="18" charset="0"/>
              </a:rPr>
              <a:t>Ring more stable 5 and 6</a:t>
            </a:r>
            <a:endParaRPr lang="ar-SA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563888" y="994932"/>
            <a:ext cx="2931958" cy="2602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4365105"/>
            <a:ext cx="3888432" cy="7850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05" y="5733256"/>
            <a:ext cx="3477840" cy="6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683568" y="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General Molecular Formula of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Hydrocarbons</a:t>
            </a:r>
          </a:p>
          <a:p>
            <a:pPr lvl="0" algn="ctr"/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(Homologous Series) 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10601"/>
              </p:ext>
            </p:extLst>
          </p:nvPr>
        </p:nvGraphicFramePr>
        <p:xfrm>
          <a:off x="471337" y="1025641"/>
          <a:ext cx="835292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9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Alkane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2n+2  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Saturated</a:t>
                      </a:r>
                      <a:endParaRPr lang="en-US" sz="2000" b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Cycloalkane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</a:t>
                      </a:r>
                      <a:endParaRPr lang="en-US" sz="2000" b="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one carbon–carbon double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Cycloalkene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2n-2 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 with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double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Alkyne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2n-2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one carbon–carbon triple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Cycloalkyne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="0" baseline="-25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2n-4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Containing a single ring with</a:t>
                      </a:r>
                      <a:r>
                        <a:rPr lang="en-US" sz="2000" b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triple bond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18586"/>
            <a:ext cx="4752528" cy="22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0"/>
            <a:ext cx="5400600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Conformations of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968" y="1196752"/>
            <a:ext cx="8820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(shapes) of the same molecule that are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interconvertible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rotation around a single bond are called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conformers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stereoisomers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isomers with the same atom connectivity but different spatial arrangements of atoms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certain types of structural formulas are:</a:t>
            </a:r>
          </a:p>
          <a:p>
            <a:pPr marL="1371600" lvl="2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Newman projection formula</a:t>
            </a:r>
          </a:p>
          <a:p>
            <a:pPr marL="1371600" lvl="2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Sawhorse formula  </a:t>
            </a:r>
            <a:endParaRPr lang="ar-SA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4854361" cy="468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7"/>
          <a:stretch/>
        </p:blipFill>
        <p:spPr>
          <a:xfrm>
            <a:off x="5580654" y="3573016"/>
            <a:ext cx="3243611" cy="122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7"/>
          <a:stretch/>
        </p:blipFill>
        <p:spPr>
          <a:xfrm>
            <a:off x="5538944" y="1350248"/>
            <a:ext cx="3108709" cy="9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3"/>
          <p:cNvSpPr/>
          <p:nvPr/>
        </p:nvSpPr>
        <p:spPr>
          <a:xfrm>
            <a:off x="1763688" y="-25526"/>
            <a:ext cx="5258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 </a:t>
            </a:r>
            <a:r>
              <a:rPr lang="en-US" altLang="ar-SA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 </a:t>
            </a:r>
            <a:endParaRPr lang="ar-SA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18" y="671439"/>
            <a:ext cx="4983912" cy="1676545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-647787" y="1109601"/>
            <a:ext cx="5040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 </a:t>
            </a:r>
            <a:r>
              <a:rPr lang="en-US" altLang="ar-SA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conformation (most stable) </a:t>
            </a:r>
            <a:endParaRPr lang="ar-S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2" y="3619761"/>
            <a:ext cx="211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S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Boat conformation</a:t>
            </a:r>
            <a:endParaRPr lang="ar-SA" altLang="ar-SA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54700" y="3100514"/>
            <a:ext cx="5250296" cy="1508891"/>
            <a:chOff x="1979712" y="3952765"/>
            <a:chExt cx="5250296" cy="1508891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3952765"/>
              <a:ext cx="2316681" cy="1508891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051" y="3952765"/>
              <a:ext cx="2270957" cy="1463167"/>
            </a:xfrm>
            <a:prstGeom prst="rect">
              <a:avLst/>
            </a:prstGeom>
          </p:spPr>
        </p:pic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46" y="2347346"/>
            <a:ext cx="533446" cy="7544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4542" y="4570223"/>
            <a:ext cx="9196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chair conformation, the hydrogens in cyclohexane fall into two sets, called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equatorial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/>
          <a:stretch/>
        </p:blipFill>
        <p:spPr>
          <a:xfrm>
            <a:off x="2699792" y="5055387"/>
            <a:ext cx="5667750" cy="16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9614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Disubstituted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Cycloalkanes: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–Trans Isomerism</a:t>
            </a:r>
          </a:p>
        </p:txBody>
      </p:sp>
      <p:sp>
        <p:nvSpPr>
          <p:cNvPr id="4" name="مستطيل 4"/>
          <p:cNvSpPr/>
          <p:nvPr/>
        </p:nvSpPr>
        <p:spPr>
          <a:xfrm>
            <a:off x="6186" y="692696"/>
            <a:ext cx="89583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Ring structures like C=C restrict rotation and therefore can result in </a:t>
            </a: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-isomer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molecule with branches on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sides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ring.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-isomer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molecule with branches on the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ring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cis-trans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isomers are also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stereoisomers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physical properties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cis-trans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isomers are different; they have different melting points, boiling points, and so on.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مجموعة 38"/>
          <p:cNvGrpSpPr/>
          <p:nvPr/>
        </p:nvGrpSpPr>
        <p:grpSpPr>
          <a:xfrm>
            <a:off x="899592" y="4365104"/>
            <a:ext cx="3168352" cy="1752223"/>
            <a:chOff x="971600" y="4701113"/>
            <a:chExt cx="3168352" cy="1752223"/>
          </a:xfrm>
        </p:grpSpPr>
        <p:sp>
          <p:nvSpPr>
            <p:cNvPr id="6" name="Rectangle 27"/>
            <p:cNvSpPr>
              <a:spLocks noChangeArrowheads="1"/>
            </p:cNvSpPr>
            <p:nvPr/>
          </p:nvSpPr>
          <p:spPr bwMode="auto">
            <a:xfrm>
              <a:off x="971600" y="6083362"/>
              <a:ext cx="3000821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cis</a:t>
              </a:r>
              <a:r>
                <a:rPr lang="en-US" dirty="0" smtClean="0">
                  <a:latin typeface="Times New Roman" pitchFamily="18" charset="0"/>
                </a:rPr>
                <a:t>-1,2-Dimethylcyclopropane</a:t>
              </a:r>
              <a:endParaRPr lang="en-US" sz="2400" dirty="0">
                <a:latin typeface="Times New Roman" pitchFamily="18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58" b="18350"/>
            <a:stretch/>
          </p:blipFill>
          <p:spPr bwMode="auto">
            <a:xfrm>
              <a:off x="1182051" y="4701113"/>
              <a:ext cx="2957901" cy="1440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مجموعة 39"/>
          <p:cNvGrpSpPr/>
          <p:nvPr/>
        </p:nvGrpSpPr>
        <p:grpSpPr>
          <a:xfrm>
            <a:off x="5364088" y="4322420"/>
            <a:ext cx="3307110" cy="1728192"/>
            <a:chOff x="4339261" y="4725144"/>
            <a:chExt cx="3307110" cy="1728192"/>
          </a:xfrm>
        </p:grpSpPr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4453189" y="6083362"/>
              <a:ext cx="3193182" cy="369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i="1" dirty="0" smtClean="0">
                  <a:solidFill>
                    <a:srgbClr val="CC0099"/>
                  </a:solidFill>
                  <a:latin typeface="Times New Roman" pitchFamily="18" charset="0"/>
                </a:rPr>
                <a:t>trans</a:t>
              </a:r>
              <a:r>
                <a:rPr lang="en-US" dirty="0" smtClean="0">
                  <a:latin typeface="Times New Roman" pitchFamily="18" charset="0"/>
                </a:rPr>
                <a:t>-1,2-Dimethylcyclopropane</a:t>
              </a:r>
              <a:endParaRPr lang="en-US" sz="2400" dirty="0">
                <a:latin typeface="Times New Roman" pitchFamily="18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8350"/>
            <a:stretch/>
          </p:blipFill>
          <p:spPr bwMode="auto">
            <a:xfrm>
              <a:off x="4339261" y="4725144"/>
              <a:ext cx="3143890" cy="1440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4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34</a:t>
            </a:fld>
            <a:endParaRPr lang="ar-S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0" y="883599"/>
            <a:ext cx="2749534" cy="1566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18" y="804500"/>
            <a:ext cx="2908044" cy="16765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438" y="1030071"/>
            <a:ext cx="2908044" cy="14509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0" y="3458960"/>
            <a:ext cx="2651990" cy="170702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300" y="3318740"/>
            <a:ext cx="2847079" cy="184724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869" y="3538215"/>
            <a:ext cx="2645893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77E1-CD8B-437D-9CD3-7A03D63B5B5A}" type="slidenum">
              <a:rPr lang="ar-SA" smtClean="0"/>
              <a:t>35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-972616" y="188640"/>
            <a:ext cx="11161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altLang="ar-SA" sz="2800" dirty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Cis-trans </a:t>
            </a:r>
            <a:r>
              <a:rPr lang="en-US" altLang="ar-SA" sz="28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isomerism and  Conformational Structure of </a:t>
            </a:r>
          </a:p>
          <a:p>
            <a:pPr algn="ctr" rtl="0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Disubstituted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8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Cyclohexane</a:t>
            </a:r>
            <a:endParaRPr 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5" r="2480"/>
          <a:stretch/>
        </p:blipFill>
        <p:spPr bwMode="auto">
          <a:xfrm>
            <a:off x="193524" y="2042986"/>
            <a:ext cx="8828960" cy="34131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2899" y="116632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1,4-Disubstituted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/>
          <a:stretch/>
        </p:blipFill>
        <p:spPr>
          <a:xfrm>
            <a:off x="899591" y="777034"/>
            <a:ext cx="2734309" cy="207590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04747"/>
            <a:ext cx="3024336" cy="17318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82898" y="3340941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1,2-Disubstituted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Cyclohexanes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9591" y="4251285"/>
            <a:ext cx="2636747" cy="1489454"/>
            <a:chOff x="471116" y="3045967"/>
            <a:chExt cx="2933954" cy="1802760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6" y="3045967"/>
              <a:ext cx="2865368" cy="1554615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6" y="4475315"/>
              <a:ext cx="2933954" cy="37341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148064" y="4193745"/>
            <a:ext cx="2625706" cy="1546994"/>
            <a:chOff x="3890510" y="4307564"/>
            <a:chExt cx="2697714" cy="1877956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240" y="4307564"/>
              <a:ext cx="2370025" cy="1546994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0510" y="5949280"/>
              <a:ext cx="2697714" cy="23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8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4"/>
          <p:cNvSpPr/>
          <p:nvPr/>
        </p:nvSpPr>
        <p:spPr>
          <a:xfrm>
            <a:off x="3713399" y="144562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Alkanes</a:t>
            </a:r>
          </a:p>
        </p:txBody>
      </p:sp>
      <p:sp>
        <p:nvSpPr>
          <p:cNvPr id="4" name="مستطيل 5"/>
          <p:cNvSpPr/>
          <p:nvPr/>
        </p:nvSpPr>
        <p:spPr>
          <a:xfrm>
            <a:off x="1907704" y="984605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2n+2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Saturated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988413"/>
            <a:ext cx="689612" cy="40011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مربع نص 3"/>
          <p:cNvSpPr txBox="1"/>
          <p:nvPr/>
        </p:nvSpPr>
        <p:spPr>
          <a:xfrm>
            <a:off x="-147267" y="1895251"/>
            <a:ext cx="92525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Names and Formulas of the first Ten unbranched Alkanes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5523"/>
            <a:ext cx="6768752" cy="43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ستطيل 1"/>
          <p:cNvSpPr/>
          <p:nvPr/>
        </p:nvSpPr>
        <p:spPr>
          <a:xfrm>
            <a:off x="3131840" y="-8637"/>
            <a:ext cx="212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Isomerism </a:t>
            </a:r>
            <a:endParaRPr lang="ar-SA" dirty="0"/>
          </a:p>
        </p:txBody>
      </p:sp>
      <p:sp>
        <p:nvSpPr>
          <p:cNvPr id="4" name="مربع نص 2"/>
          <p:cNvSpPr txBox="1"/>
          <p:nvPr/>
        </p:nvSpPr>
        <p:spPr>
          <a:xfrm>
            <a:off x="0" y="692696"/>
            <a:ext cx="9144000" cy="1883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Isomers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molecules with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number and kinds of atoms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arrangements of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atoms.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( or constitutional ) isomers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have the same molecular formula but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formulas.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47664" y="3035731"/>
            <a:ext cx="5777259" cy="3320619"/>
            <a:chOff x="1547664" y="3035731"/>
            <a:chExt cx="5777259" cy="332061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405063"/>
              <a:ext cx="5489227" cy="29512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54876" y="3035731"/>
              <a:ext cx="1941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Structural </a:t>
              </a:r>
              <a:r>
                <a:rPr lang="en-US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Isomers </a:t>
              </a:r>
              <a:endParaRPr lang="ar-SA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47664" y="3035731"/>
              <a:ext cx="1896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molecular formula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7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01047" y="0"/>
            <a:ext cx="781316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Classification of Carbon and Hydrogen Atoms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0" y="764704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carbon atoms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classified according to their degree of substitution by other carbons.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07" y="3284984"/>
            <a:ext cx="8912002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atoms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alkane are classified on the basis of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atom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they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attached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hydrogen atom attached to a primary carbon atom is a primary (1°) hydrogen atom, and so forth. 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69" y="4941168"/>
            <a:ext cx="4839119" cy="163844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04253" y="1267209"/>
            <a:ext cx="6080526" cy="2014577"/>
            <a:chOff x="1604253" y="1267209"/>
            <a:chExt cx="6080526" cy="201457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253" y="1267209"/>
              <a:ext cx="6080526" cy="20145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67744" y="1975095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1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4358" y="2002904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2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40972" y="1970023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1A96"/>
                  </a:solidFill>
                </a:rPr>
                <a:t>3</a:t>
              </a:r>
              <a:r>
                <a:rPr lang="en-US" sz="1400" baseline="30000" dirty="0" smtClean="0">
                  <a:solidFill>
                    <a:srgbClr val="E31A96"/>
                  </a:solidFill>
                </a:rPr>
                <a:t>o</a:t>
              </a:r>
              <a:endParaRPr lang="en-US" sz="1400" baseline="30000" dirty="0">
                <a:solidFill>
                  <a:srgbClr val="E31A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0"/>
            <a:ext cx="3228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 Substituents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9368"/>
            <a:ext cx="939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alkyl group lacks one of the hydrogen substituents of an alkane.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alkyl group is named by taking the name of the alkane with the same number of carbon atoms and changing the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to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symbol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a general symbol to represent any alkyl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15" y="3367079"/>
            <a:ext cx="495369" cy="1238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>
          <a:xfrm>
            <a:off x="1531859" y="2998047"/>
            <a:ext cx="5704438" cy="161558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8"/>
          <a:stretch/>
        </p:blipFill>
        <p:spPr>
          <a:xfrm>
            <a:off x="1531859" y="4994167"/>
            <a:ext cx="5190538" cy="8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0519" y="116632"/>
            <a:ext cx="7344816" cy="3123263"/>
            <a:chOff x="899593" y="116632"/>
            <a:chExt cx="7344816" cy="312326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5"/>
            <a:stretch/>
          </p:blipFill>
          <p:spPr>
            <a:xfrm>
              <a:off x="899593" y="116632"/>
              <a:ext cx="7344816" cy="1562235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0"/>
            <a:stretch/>
          </p:blipFill>
          <p:spPr>
            <a:xfrm>
              <a:off x="899593" y="1685280"/>
              <a:ext cx="7344815" cy="155461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40519" y="3884324"/>
            <a:ext cx="7034778" cy="2834886"/>
            <a:chOff x="483989" y="3785359"/>
            <a:chExt cx="7034778" cy="283488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5"/>
            <a:stretch/>
          </p:blipFill>
          <p:spPr>
            <a:xfrm>
              <a:off x="2868782" y="3785359"/>
              <a:ext cx="4649985" cy="2834886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9" y="3785359"/>
              <a:ext cx="2376265" cy="1128298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9" b="11089"/>
            <a:stretch/>
          </p:blipFill>
          <p:spPr>
            <a:xfrm>
              <a:off x="492517" y="4913657"/>
              <a:ext cx="2367737" cy="170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5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57A45-6C7A-4007-9C29-71EC23A19E11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0"/>
            <a:ext cx="64807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of Organic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099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or trivial names: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unsystematic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names: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Chemists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systematic nomenclature developed and updated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 of Pure and Applied Chemistry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Underlying the IUPAC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principle.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6457" y="2708920"/>
            <a:ext cx="518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Rules for Naming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405476"/>
            <a:ext cx="975657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Locate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longest continuous carbon chain. This gives the name of the parent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alkane.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5674" y="4789629"/>
            <a:ext cx="9130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Number the longest chain beginning with the end of the chain nearer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substituent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95217"/>
            <a:ext cx="1592718" cy="59441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475"/>
            <a:ext cx="1600339" cy="74682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43" y="5601238"/>
            <a:ext cx="4724809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8873</TotalTime>
  <Words>1266</Words>
  <Application>Microsoft Office PowerPoint</Application>
  <PresentationFormat>On-screen Show (4:3)</PresentationFormat>
  <Paragraphs>186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Majalla UI</vt:lpstr>
      <vt:lpstr>Palatino Linotype</vt:lpstr>
      <vt:lpstr>Symbol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USER</cp:lastModifiedBy>
  <cp:revision>212</cp:revision>
  <dcterms:created xsi:type="dcterms:W3CDTF">2015-09-04T10:35:39Z</dcterms:created>
  <dcterms:modified xsi:type="dcterms:W3CDTF">2023-09-05T08:21:54Z</dcterms:modified>
</cp:coreProperties>
</file>