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5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B6BAE-4C12-4730-84DC-E8682A5AABEC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A9C44-37A7-4B92-875E-565A0E058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7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A9C44-37A7-4B92-875E-565A0E058E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0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A9C44-37A7-4B92-875E-565A0E058E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7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6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5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5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9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1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4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3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2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37B1C-66E4-45B2-BA8F-2C9CBC92ADEA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6A0B3-C9B3-4453-AF36-1D6A7AF2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c.ac.uk/review/parasitology/Faeces/Purpose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hyperlink" Target="http://loudoun.nvcc.edu/vetonline/vet133/images/fecal%20sedimentation%20images/9fecalsedapplycoverslip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c.ac.uk/review/parasitology/LarvalCulture/Purpos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131840" y="2130425"/>
            <a:ext cx="5832648" cy="1470025"/>
          </a:xfrm>
        </p:spPr>
        <p:txBody>
          <a:bodyPr/>
          <a:lstStyle/>
          <a:p>
            <a:r>
              <a:rPr lang="en-US" dirty="0" err="1" smtClean="0"/>
              <a:t>Baermann’s</a:t>
            </a:r>
            <a:r>
              <a:rPr lang="en-US" dirty="0" smtClean="0"/>
              <a:t> </a:t>
            </a:r>
            <a:r>
              <a:rPr lang="en-US" dirty="0" err="1" smtClean="0"/>
              <a:t>Apuspara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95936" y="3886200"/>
            <a:ext cx="3776464" cy="1752600"/>
          </a:xfrm>
        </p:spPr>
        <p:txBody>
          <a:bodyPr/>
          <a:lstStyle/>
          <a:p>
            <a:r>
              <a:rPr lang="en-US" dirty="0" smtClean="0"/>
              <a:t>ZOO515</a:t>
            </a:r>
          </a:p>
          <a:p>
            <a:r>
              <a:rPr lang="en-US" dirty="0" smtClean="0"/>
              <a:t>1433-1434</a:t>
            </a: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8" y="1137640"/>
            <a:ext cx="3359960" cy="509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7503" y="468079"/>
            <a:ext cx="4484355" cy="14487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0" dirty="0" smtClean="0"/>
              <a:t>Place the pouch containing the </a:t>
            </a:r>
            <a:r>
              <a:rPr lang="en-US" b="0" dirty="0" err="1" smtClean="0"/>
              <a:t>faecal</a:t>
            </a:r>
            <a:r>
              <a:rPr lang="en-US" b="0" dirty="0" smtClean="0"/>
              <a:t> material in the funnel.</a:t>
            </a:r>
          </a:p>
          <a:p>
            <a:r>
              <a:rPr lang="en-US" b="0" dirty="0" smtClean="0"/>
              <a:t>Trim off the excess cheesecloth.</a:t>
            </a:r>
            <a:endParaRPr lang="en-US" b="0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0"/>
            <a:ext cx="3528392" cy="2671497"/>
          </a:xfrm>
        </p:spPr>
      </p:pic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179512" y="1988840"/>
            <a:ext cx="4248472" cy="1080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b="0" dirty="0"/>
              <a:t>Fill the funnel with lukewarm water.</a:t>
            </a:r>
          </a:p>
          <a:p>
            <a:r>
              <a:rPr lang="en-US" b="0" dirty="0"/>
              <a:t>Make sure the </a:t>
            </a:r>
            <a:r>
              <a:rPr lang="en-US" b="0" dirty="0" err="1"/>
              <a:t>faecal</a:t>
            </a:r>
            <a:r>
              <a:rPr lang="en-US" b="0" dirty="0"/>
              <a:t> material is covered</a:t>
            </a:r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12976"/>
            <a:ext cx="4272022" cy="3234531"/>
          </a:xfr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59" y="3212976"/>
            <a:ext cx="4284799" cy="3244205"/>
          </a:xfrm>
          <a:prstGeom prst="rect">
            <a:avLst/>
          </a:prstGeom>
        </p:spPr>
      </p:pic>
      <p:sp>
        <p:nvSpPr>
          <p:cNvPr id="11" name="خماسي 10"/>
          <p:cNvSpPr/>
          <p:nvPr/>
        </p:nvSpPr>
        <p:spPr>
          <a:xfrm>
            <a:off x="4231818" y="476672"/>
            <a:ext cx="1132269" cy="1440160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سهم للأسفل 11"/>
          <p:cNvSpPr/>
          <p:nvPr/>
        </p:nvSpPr>
        <p:spPr>
          <a:xfrm>
            <a:off x="1907704" y="3068960"/>
            <a:ext cx="648072" cy="98186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ارة رتبة 12"/>
          <p:cNvSpPr/>
          <p:nvPr/>
        </p:nvSpPr>
        <p:spPr>
          <a:xfrm>
            <a:off x="4139952" y="4509120"/>
            <a:ext cx="864096" cy="720080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572000" y="6381328"/>
            <a:ext cx="439248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Leave the apparatus to stand for 24 hours.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8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692696"/>
            <a:ext cx="8291264" cy="1656184"/>
          </a:xfrm>
        </p:spPr>
        <p:txBody>
          <a:bodyPr>
            <a:normAutofit lnSpcReduction="10000"/>
          </a:bodyPr>
          <a:lstStyle/>
          <a:p>
            <a:r>
              <a:rPr lang="en-US" b="0" dirty="0"/>
              <a:t>Draw off a few </a:t>
            </a:r>
            <a:r>
              <a:rPr lang="en-US" b="0" dirty="0" err="1"/>
              <a:t>millilitres</a:t>
            </a:r>
            <a:r>
              <a:rPr lang="en-US" b="0" dirty="0"/>
              <a:t> of fluid from the stem of the funnel into a test tube.</a:t>
            </a:r>
          </a:p>
          <a:p>
            <a:r>
              <a:rPr lang="en-US" b="0" dirty="0"/>
              <a:t>Then either:</a:t>
            </a:r>
          </a:p>
          <a:p>
            <a:r>
              <a:rPr lang="en-US" b="0" dirty="0"/>
              <a:t>leave to sediment for at least 30 minutes</a:t>
            </a:r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94" y="2516981"/>
            <a:ext cx="1905000" cy="3267075"/>
          </a:xfrm>
        </p:spPr>
      </p:pic>
      <p:pic>
        <p:nvPicPr>
          <p:cNvPr id="8" name="عنصر نائب للمحتوى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3412" y="2516981"/>
            <a:ext cx="1905000" cy="3267075"/>
          </a:xfrm>
        </p:spPr>
      </p:pic>
      <p:sp>
        <p:nvSpPr>
          <p:cNvPr id="9" name="مربع نص 8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556792"/>
            <a:ext cx="1516169" cy="3528392"/>
          </a:xfrm>
          <a:prstGeom prst="rect">
            <a:avLst/>
          </a:prstGeom>
        </p:spPr>
      </p:pic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147248" cy="864096"/>
          </a:xfrm>
        </p:spPr>
        <p:txBody>
          <a:bodyPr>
            <a:normAutofit/>
          </a:bodyPr>
          <a:lstStyle/>
          <a:p>
            <a:r>
              <a:rPr lang="en-US" b="0" dirty="0"/>
              <a:t>Or if a centrifuge is available, the fluid can be drawn into a centrifuge tube and spun at 1000 rpm for 2 minutes.</a:t>
            </a:r>
            <a:endParaRPr lang="en-US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45"/>
          <a:stretch/>
        </p:blipFill>
        <p:spPr>
          <a:xfrm>
            <a:off x="755576" y="1558476"/>
            <a:ext cx="1728192" cy="3526446"/>
          </a:xfr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1696552" cy="3528392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56792"/>
            <a:ext cx="1908212" cy="3528392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556791"/>
            <a:ext cx="1620180" cy="3528393"/>
          </a:xfrm>
          <a:prstGeom prst="rect">
            <a:avLst/>
          </a:prstGeom>
        </p:spPr>
      </p:pic>
      <p:cxnSp>
        <p:nvCxnSpPr>
          <p:cNvPr id="14" name="رابط كسهم مستقيم 13"/>
          <p:cNvCxnSpPr/>
          <p:nvPr/>
        </p:nvCxnSpPr>
        <p:spPr>
          <a:xfrm>
            <a:off x="1547664" y="3140968"/>
            <a:ext cx="57606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مثلث متساوي الساقين 15"/>
          <p:cNvSpPr/>
          <p:nvPr/>
        </p:nvSpPr>
        <p:spPr>
          <a:xfrm rot="10800000">
            <a:off x="3419872" y="5085184"/>
            <a:ext cx="1944216" cy="36004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مربع نص 16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عنصر نائب للمحتوى 10"/>
          <p:cNvSpPr>
            <a:spLocks noGrp="1"/>
          </p:cNvSpPr>
          <p:nvPr>
            <p:ph idx="1"/>
          </p:nvPr>
        </p:nvSpPr>
        <p:spPr>
          <a:xfrm>
            <a:off x="518864" y="919261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Check </a:t>
            </a:r>
            <a:r>
              <a:rPr lang="en-US" dirty="0" err="1" smtClean="0"/>
              <a:t>sedimented</a:t>
            </a:r>
            <a:r>
              <a:rPr lang="en-US" dirty="0" smtClean="0"/>
              <a:t> sample in a petri dish for the presence of larvae.</a:t>
            </a:r>
          </a:p>
          <a:p>
            <a:r>
              <a:rPr lang="en-US" dirty="0" smtClean="0"/>
              <a:t>This may be all that is required to diagnose the presence of nematode parasites but often more detailed examination is required.</a:t>
            </a:r>
          </a:p>
          <a:p>
            <a:r>
              <a:rPr lang="en-US" dirty="0" smtClean="0"/>
              <a:t>This is because other parasitic or free-living nematode life-cycle stages may be present if the </a:t>
            </a:r>
            <a:r>
              <a:rPr lang="en-US" dirty="0" err="1" smtClean="0">
                <a:hlinkClick r:id="rId2" action="ppaction://hlinkfile"/>
              </a:rPr>
              <a:t>faecal</a:t>
            </a:r>
            <a:r>
              <a:rPr lang="en-US" dirty="0" smtClean="0">
                <a:hlinkClick r:id="rId2" action="ppaction://hlinkfile"/>
              </a:rPr>
              <a:t> sample</a:t>
            </a:r>
            <a:r>
              <a:rPr lang="en-US" dirty="0" smtClean="0"/>
              <a:t> was not fresh when processed or if it was collected from the ground.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oudoun.nvcc.edu/vetonline/vet133/images/fecal%20sedimentation%20images/7fecalsedrea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55304"/>
            <a:ext cx="3276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564632" y="3192016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100" name="Picture 4" descr="http://loudoun.nvcc.edu/vetonline/vet133/images/fecal%20sedimentation%20images/8fecalsedsl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155304"/>
            <a:ext cx="3403209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loudoun.nvcc.edu/vetonline/vet133/images/fecal%20sedimentation%20images/9fecalsedapplycoverslip_small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208" y="4607802"/>
            <a:ext cx="3475216" cy="198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horsetalk.co.nz/worming/p/018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53074"/>
            <a:ext cx="3299520" cy="197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ight Arrow 5"/>
          <p:cNvSpPr/>
          <p:nvPr/>
        </p:nvSpPr>
        <p:spPr>
          <a:xfrm rot="5400000">
            <a:off x="7139136" y="4030216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Right Arrow 5"/>
          <p:cNvSpPr/>
          <p:nvPr/>
        </p:nvSpPr>
        <p:spPr>
          <a:xfrm rot="10800000">
            <a:off x="3563889" y="5280247"/>
            <a:ext cx="1295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عنوان 3"/>
          <p:cNvSpPr>
            <a:spLocks noGrp="1"/>
          </p:cNvSpPr>
          <p:nvPr>
            <p:ph type="title"/>
          </p:nvPr>
        </p:nvSpPr>
        <p:spPr>
          <a:xfrm>
            <a:off x="0" y="387774"/>
            <a:ext cx="9144000" cy="1817089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Use a Pasteur pipette to transfer a small droplet of the </a:t>
            </a:r>
            <a:r>
              <a:rPr lang="en-US" sz="2000" dirty="0" err="1"/>
              <a:t>sedimented</a:t>
            </a:r>
            <a:r>
              <a:rPr lang="en-US" sz="2000" dirty="0"/>
              <a:t> fluid from the petri dish to a microscope </a:t>
            </a:r>
            <a:r>
              <a:rPr lang="en-US" sz="2000" dirty="0" smtClean="0"/>
              <a:t>slide.</a:t>
            </a:r>
            <a:br>
              <a:rPr lang="en-US" sz="2000" dirty="0" smtClean="0"/>
            </a:br>
            <a:r>
              <a:rPr lang="en-US" sz="2000" dirty="0" smtClean="0"/>
              <a:t>Add </a:t>
            </a:r>
            <a:r>
              <a:rPr lang="en-US" sz="2000" dirty="0"/>
              <a:t>drop of iodine to fix the larvae and gently place a coverslip over the drop.</a:t>
            </a:r>
            <a:br>
              <a:rPr lang="en-US" sz="2000" dirty="0"/>
            </a:br>
            <a:r>
              <a:rPr lang="en-US" sz="2000" dirty="0"/>
              <a:t>Any free-living nematodes will stain dark brown very quickly while the larvae of parasitic species will only stain very slowly as the larval sheath protects the body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192" y="1484784"/>
            <a:ext cx="4330824" cy="4104456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Examine under compound microscope at 10 x 10 magnification.</a:t>
            </a:r>
            <a:br>
              <a:rPr lang="en-US" sz="2800" dirty="0"/>
            </a:br>
            <a:r>
              <a:rPr lang="en-US" sz="2800" dirty="0"/>
              <a:t>Free-living nematodes stain deeply brown in iodine and can be distinguished by the presence of a double </a:t>
            </a:r>
            <a:r>
              <a:rPr lang="en-US" sz="2800" dirty="0" err="1"/>
              <a:t>bulbed</a:t>
            </a:r>
            <a:r>
              <a:rPr lang="en-US" sz="2800" dirty="0"/>
              <a:t> (</a:t>
            </a:r>
            <a:r>
              <a:rPr lang="en-US" sz="2800" dirty="0" err="1"/>
              <a:t>rhabditiform</a:t>
            </a:r>
            <a:r>
              <a:rPr lang="en-US" sz="2800" dirty="0"/>
              <a:t>) </a:t>
            </a:r>
            <a:r>
              <a:rPr lang="en-US" sz="2800" dirty="0" err="1"/>
              <a:t>oesophagus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-36512" y="0"/>
            <a:ext cx="4040188" cy="476672"/>
          </a:xfrm>
        </p:spPr>
        <p:txBody>
          <a:bodyPr>
            <a:normAutofit fontScale="92500"/>
          </a:bodyPr>
          <a:lstStyle/>
          <a:p>
            <a:r>
              <a:rPr lang="en-US" dirty="0"/>
              <a:t>Examination and interpretation</a:t>
            </a:r>
          </a:p>
        </p:txBody>
      </p:sp>
      <p:pic>
        <p:nvPicPr>
          <p:cNvPr id="6" name="عنصر نائب للمحتوى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19867"/>
            <a:ext cx="1656184" cy="5567005"/>
          </a:xfrm>
        </p:spPr>
      </p:pic>
      <p:pic>
        <p:nvPicPr>
          <p:cNvPr id="7" name="عنصر نائب للمحتوى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44536"/>
            <a:ext cx="1728589" cy="5714344"/>
          </a:xfrm>
        </p:spPr>
      </p:pic>
    </p:spTree>
    <p:extLst>
      <p:ext uri="{BB962C8B-B14F-4D97-AF65-F5344CB8AC3E}">
        <p14:creationId xmlns:p14="http://schemas.microsoft.com/office/powerpoint/2010/main" val="31475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 of this technique</a:t>
            </a:r>
            <a:endParaRPr lang="en-US" dirty="0"/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Hookworm larvae are hidden among a big number of larval &amp; adult free living nematodes.</a:t>
            </a:r>
            <a:endParaRPr lang="en-US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79512" y="594928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http://www.rvc.ac.uk/review/parasitology/Baermann/Principle.htm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Stoll dilution egg count</a:t>
            </a:r>
            <a:endParaRPr lang="en-US" dirty="0"/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Fill flask to 56 ml mark with </a:t>
            </a:r>
            <a:r>
              <a:rPr lang="en-US" dirty="0" err="1" smtClean="0"/>
              <a:t>NaOH</a:t>
            </a:r>
            <a:r>
              <a:rPr lang="en-US" dirty="0" smtClean="0"/>
              <a:t>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</a:t>
            </a:r>
            <a:r>
              <a:rPr lang="en-US" dirty="0" err="1" smtClean="0"/>
              <a:t>faeces</a:t>
            </a:r>
            <a:r>
              <a:rPr lang="en-US" dirty="0" smtClean="0"/>
              <a:t> with applicator to bring contents to the 60 ml mark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glass beads to flask, leaving room for stopper &amp; small air space.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 with stopper&amp; shake vigorously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Allows to stand for 24 </a:t>
            </a:r>
            <a:r>
              <a:rPr lang="en-US" dirty="0" err="1" smtClean="0"/>
              <a:t>hes</a:t>
            </a:r>
            <a:r>
              <a:rPr lang="en-US" dirty="0" smtClean="0"/>
              <a:t> with occasional shaking.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4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Take 0.15 ml from the of flask on a slide to count the eggs.</a:t>
            </a:r>
          </a:p>
          <a:p>
            <a:pPr marL="0" indent="0">
              <a:buNone/>
            </a:pPr>
            <a:r>
              <a:rPr lang="en-US" dirty="0" smtClean="0"/>
              <a:t>Number of eggs present in 0.15 ml X 100= Number of eggs in 1gm of stool . Knowing the volume of stool passed per 24 hours, we can calculate the number of eggs present in 24hr </a:t>
            </a:r>
            <a:r>
              <a:rPr lang="en-US" dirty="0" err="1" smtClean="0"/>
              <a:t>faecal</a:t>
            </a:r>
            <a:r>
              <a:rPr lang="en-US" dirty="0" smtClean="0"/>
              <a:t> sample .</a:t>
            </a:r>
          </a:p>
          <a:p>
            <a:pPr marL="0" indent="0">
              <a:buNone/>
            </a:pPr>
            <a:r>
              <a:rPr lang="en-US" dirty="0" smtClean="0"/>
              <a:t>The latter is divided by 20.000 in case of </a:t>
            </a:r>
            <a:r>
              <a:rPr lang="en-US" u="sng" dirty="0" err="1" smtClean="0"/>
              <a:t>Ancylostoma</a:t>
            </a:r>
            <a:r>
              <a:rPr lang="en-US" u="sng" dirty="0" smtClean="0"/>
              <a:t> </a:t>
            </a:r>
            <a:r>
              <a:rPr lang="en-US" dirty="0" smtClean="0"/>
              <a:t>or  10.000 in </a:t>
            </a:r>
            <a:r>
              <a:rPr lang="en-US" dirty="0" err="1" smtClean="0"/>
              <a:t>Necaor</a:t>
            </a:r>
            <a:r>
              <a:rPr lang="en-US" dirty="0" smtClean="0"/>
              <a:t> . Thus the number of female worms is known . The latter is multiplied by 2 to get number of hook worms.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Baermann</a:t>
            </a:r>
            <a:r>
              <a:rPr lang="en-US" b="1" dirty="0" smtClean="0"/>
              <a:t> technique: Purpose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err="1" smtClean="0"/>
              <a:t>Baermann</a:t>
            </a:r>
            <a:r>
              <a:rPr lang="en-US" dirty="0" smtClean="0"/>
              <a:t> technique is used to separate larvae from </a:t>
            </a:r>
            <a:r>
              <a:rPr lang="en-US" dirty="0" err="1" smtClean="0"/>
              <a:t>faecal</a:t>
            </a:r>
            <a:r>
              <a:rPr lang="en-US" dirty="0" smtClean="0"/>
              <a:t> material.</a:t>
            </a:r>
          </a:p>
          <a:p>
            <a:r>
              <a:rPr lang="en-US" dirty="0" smtClean="0"/>
              <a:t>For </a:t>
            </a:r>
            <a:r>
              <a:rPr lang="en-US" dirty="0"/>
              <a:t>example:</a:t>
            </a:r>
          </a:p>
          <a:p>
            <a:r>
              <a:rPr lang="en-US" dirty="0"/>
              <a:t>Diagnosing lungworm infection</a:t>
            </a:r>
          </a:p>
          <a:p>
            <a:r>
              <a:rPr lang="en-US" dirty="0"/>
              <a:t>The identification of third stage larvae </a:t>
            </a:r>
            <a:r>
              <a:rPr lang="en-US" dirty="0" smtClean="0"/>
              <a:t>[L</a:t>
            </a:r>
            <a:r>
              <a:rPr lang="en-US" baseline="-25000" dirty="0" smtClean="0"/>
              <a:t>3</a:t>
            </a:r>
            <a:r>
              <a:rPr lang="en-US" dirty="0" smtClean="0"/>
              <a:t>] from </a:t>
            </a:r>
            <a:r>
              <a:rPr lang="en-US" dirty="0"/>
              <a:t>a </a:t>
            </a:r>
            <a:r>
              <a:rPr lang="en-US" u="sng" dirty="0" err="1">
                <a:hlinkClick r:id="rId2"/>
              </a:rPr>
              <a:t>faecal</a:t>
            </a:r>
            <a:r>
              <a:rPr lang="en-US" u="sng" dirty="0">
                <a:hlinkClick r:id="rId2"/>
              </a:rPr>
              <a:t> culture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1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Baermann</a:t>
            </a:r>
            <a:r>
              <a:rPr lang="en-US" b="1" dirty="0"/>
              <a:t> technique: Principle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122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Baermann</a:t>
            </a:r>
            <a:r>
              <a:rPr lang="en-US" dirty="0"/>
              <a:t> technique is based on the active migration or movement of larvae.</a:t>
            </a:r>
          </a:p>
          <a:p>
            <a:pPr marL="0" indent="0">
              <a:buNone/>
            </a:pPr>
            <a:r>
              <a:rPr lang="en-US" dirty="0" err="1"/>
              <a:t>Faeces</a:t>
            </a:r>
            <a:r>
              <a:rPr lang="en-US" dirty="0"/>
              <a:t> are suspended in water.</a:t>
            </a:r>
          </a:p>
          <a:p>
            <a:pPr marL="0" indent="0">
              <a:buNone/>
            </a:pPr>
            <a:r>
              <a:rPr lang="en-US" dirty="0"/>
              <a:t>The larvae move into the water.</a:t>
            </a:r>
          </a:p>
          <a:p>
            <a:pPr marL="0" indent="0">
              <a:buNone/>
            </a:pPr>
            <a:r>
              <a:rPr lang="en-US" dirty="0"/>
              <a:t>They sink to the bottom and can be collected for identification.</a:t>
            </a:r>
          </a:p>
          <a:p>
            <a:endParaRPr lang="en-US" dirty="0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790" y="1720056"/>
            <a:ext cx="2533650" cy="4286250"/>
          </a:xfrm>
        </p:spPr>
      </p:pic>
    </p:spTree>
    <p:extLst>
      <p:ext uri="{BB962C8B-B14F-4D97-AF65-F5344CB8AC3E}">
        <p14:creationId xmlns:p14="http://schemas.microsoft.com/office/powerpoint/2010/main" val="660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There is no standard equipment for this technique.</a:t>
            </a:r>
          </a:p>
          <a:p>
            <a:pPr marL="0" indent="0">
              <a:buNone/>
            </a:pPr>
            <a:r>
              <a:rPr lang="en-US" sz="3200" dirty="0"/>
              <a:t>Each laboratory adapts its own procedure.</a:t>
            </a:r>
          </a:p>
          <a:p>
            <a:pPr marL="0" indent="0">
              <a:buNone/>
            </a:pPr>
            <a:r>
              <a:rPr lang="en-US" sz="3200" dirty="0"/>
              <a:t>Commonly used equipment is illustrated and a list is shown below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8" name="عنصر نائب للمحتوى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060848"/>
            <a:ext cx="4660140" cy="3528392"/>
          </a:xfrm>
        </p:spPr>
      </p:pic>
    </p:spTree>
    <p:extLst>
      <p:ext uri="{BB962C8B-B14F-4D97-AF65-F5344CB8AC3E}">
        <p14:creationId xmlns:p14="http://schemas.microsoft.com/office/powerpoint/2010/main" val="411822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Equipment </a:t>
            </a:r>
            <a:r>
              <a:rPr lang="en-US" b="1" dirty="0" smtClean="0"/>
              <a:t>List</a:t>
            </a:r>
            <a:endParaRPr lang="en-US" dirty="0"/>
          </a:p>
        </p:txBody>
      </p:sp>
      <p:graphicFrame>
        <p:nvGraphicFramePr>
          <p:cNvPr id="13" name="عنصر نائب للمحتوى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1576944"/>
              </p:ext>
            </p:extLst>
          </p:nvPr>
        </p:nvGraphicFramePr>
        <p:xfrm>
          <a:off x="467544" y="1628800"/>
          <a:ext cx="8280920" cy="4608512"/>
        </p:xfrm>
        <a:graphic>
          <a:graphicData uri="http://schemas.openxmlformats.org/drawingml/2006/table">
            <a:tbl>
              <a:tblPr/>
              <a:tblGrid>
                <a:gridCol w="4140460"/>
                <a:gridCol w="4140460"/>
              </a:tblGrid>
              <a:tr h="460851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Funnel – size according to need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Funnel stand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Rubber or plastic tubing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Clamp or spring clip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Cheesecloth or dental napkin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Thin stick or metal rod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Strainer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Microscope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Test tube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Pasteur pipette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Small petri dishes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Scissors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Disposable paper towels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Spoon or spatula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Rubber band or length of string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Jug or flask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Microscope slides and coverslips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Char char="•"/>
                      </a:pPr>
                      <a:r>
                        <a:rPr lang="en-US" sz="1800" b="0" i="0" u="none" strike="noStrike" dirty="0">
                          <a:effectLst/>
                          <a:latin typeface="Verdana"/>
                        </a:rPr>
                        <a:t>Iodine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3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نص 4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4040188" cy="1728192"/>
          </a:xfrm>
        </p:spPr>
        <p:txBody>
          <a:bodyPr>
            <a:normAutofit fontScale="85000" lnSpcReduction="10000"/>
          </a:bodyPr>
          <a:lstStyle/>
          <a:p>
            <a:r>
              <a:rPr lang="en-US" b="0" dirty="0"/>
              <a:t>Take a funnel and fit a short piece of tubing to the stem.</a:t>
            </a:r>
          </a:p>
          <a:p>
            <a:r>
              <a:rPr lang="en-US" b="0" dirty="0"/>
              <a:t>Close the tubing with a clamp or spring clip.</a:t>
            </a:r>
          </a:p>
          <a:p>
            <a:r>
              <a:rPr lang="en-US" b="0" dirty="0"/>
              <a:t>Support the funnel on a single stand</a:t>
            </a:r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9" name="عنصر نائب للمحتوى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92896"/>
            <a:ext cx="3168352" cy="4248472"/>
          </a:xfrm>
        </p:spPr>
      </p:pic>
      <p:sp>
        <p:nvSpPr>
          <p:cNvPr id="7" name="عنصر نائب للنص 6"/>
          <p:cNvSpPr>
            <a:spLocks noGrp="1"/>
          </p:cNvSpPr>
          <p:nvPr>
            <p:ph type="body" sz="quarter" idx="3"/>
          </p:nvPr>
        </p:nvSpPr>
        <p:spPr>
          <a:xfrm>
            <a:off x="4850705" y="1412776"/>
            <a:ext cx="4041775" cy="1512168"/>
          </a:xfrm>
        </p:spPr>
        <p:txBody>
          <a:bodyPr>
            <a:normAutofit/>
          </a:bodyPr>
          <a:lstStyle/>
          <a:p>
            <a:r>
              <a:rPr lang="en-US" sz="2000" b="0" dirty="0"/>
              <a:t>If more than one sample requires processing at the same time use a plank in which holes have been made to support several funnels.</a:t>
            </a:r>
            <a:endParaRPr lang="en-US" sz="2000" dirty="0"/>
          </a:p>
        </p:txBody>
      </p:sp>
      <p:pic>
        <p:nvPicPr>
          <p:cNvPr id="10" name="عنصر نائب للمحتوى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924944"/>
            <a:ext cx="3744416" cy="3744416"/>
          </a:xfrm>
        </p:spPr>
      </p:pic>
      <p:pic>
        <p:nvPicPr>
          <p:cNvPr id="11" name="صورة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175" y="2924944"/>
            <a:ext cx="1802905" cy="3744416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476672"/>
            <a:ext cx="8219256" cy="1698203"/>
          </a:xfrm>
        </p:spPr>
        <p:txBody>
          <a:bodyPr>
            <a:normAutofit fontScale="92500" lnSpcReduction="20000"/>
          </a:bodyPr>
          <a:lstStyle/>
          <a:p>
            <a:r>
              <a:rPr lang="en-US" b="0" dirty="0"/>
              <a:t>Place a double layer of cheesecloth or dental napkin on a disposable paper towel or equivalent on the bench.</a:t>
            </a:r>
          </a:p>
          <a:p>
            <a:r>
              <a:rPr lang="en-US" b="0" dirty="0"/>
              <a:t>Using a spoon or spatula weigh or measure approximately 5-10 grams of </a:t>
            </a:r>
            <a:r>
              <a:rPr lang="en-US" b="0" dirty="0" err="1"/>
              <a:t>faecal</a:t>
            </a:r>
            <a:r>
              <a:rPr lang="en-US" b="0" dirty="0"/>
              <a:t> material.</a:t>
            </a:r>
          </a:p>
          <a:p>
            <a:r>
              <a:rPr lang="en-US" b="0" dirty="0"/>
              <a:t>Place the </a:t>
            </a:r>
            <a:r>
              <a:rPr lang="en-US" b="0" dirty="0" err="1"/>
              <a:t>faecal</a:t>
            </a:r>
            <a:r>
              <a:rPr lang="en-US" b="0" dirty="0"/>
              <a:t> material in the </a:t>
            </a:r>
            <a:r>
              <a:rPr lang="en-US" b="0" dirty="0" err="1"/>
              <a:t>centre</a:t>
            </a:r>
            <a:r>
              <a:rPr lang="en-US" b="0" dirty="0"/>
              <a:t> of the cheesecloth</a:t>
            </a:r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86" y="2888456"/>
            <a:ext cx="3757283" cy="2844800"/>
          </a:xfrm>
        </p:spPr>
      </p:pic>
      <p:pic>
        <p:nvPicPr>
          <p:cNvPr id="8" name="عنصر نائب للمحتوى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504" y="2888456"/>
            <a:ext cx="3757283" cy="2844800"/>
          </a:xfrm>
        </p:spPr>
      </p:pic>
      <p:sp>
        <p:nvSpPr>
          <p:cNvPr id="9" name="مربع نص 8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404665"/>
            <a:ext cx="8219256" cy="1368152"/>
          </a:xfrm>
        </p:spPr>
        <p:txBody>
          <a:bodyPr>
            <a:normAutofit/>
          </a:bodyPr>
          <a:lstStyle/>
          <a:p>
            <a:r>
              <a:rPr lang="en-US" b="0" dirty="0"/>
              <a:t>Form a pouch containing the </a:t>
            </a:r>
            <a:r>
              <a:rPr lang="en-US" b="0" dirty="0" err="1"/>
              <a:t>faecal</a:t>
            </a:r>
            <a:r>
              <a:rPr lang="en-US" b="0" dirty="0"/>
              <a:t> material by holding the four corners of the cheesecloth together and </a:t>
            </a:r>
            <a:r>
              <a:rPr lang="en-US" b="0" dirty="0" err="1"/>
              <a:t>moulding</a:t>
            </a:r>
            <a:r>
              <a:rPr lang="en-US" b="0" dirty="0"/>
              <a:t> the cloth around the </a:t>
            </a:r>
            <a:r>
              <a:rPr lang="en-US" b="0" dirty="0" err="1"/>
              <a:t>faecal</a:t>
            </a:r>
            <a:r>
              <a:rPr lang="en-US" b="0" dirty="0"/>
              <a:t> material.</a:t>
            </a:r>
            <a:endParaRPr lang="en-US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88456"/>
            <a:ext cx="3820641" cy="2892771"/>
          </a:xfrm>
        </p:spPr>
      </p:pic>
      <p:pic>
        <p:nvPicPr>
          <p:cNvPr id="8" name="عنصر نائب للمحتوى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399" y="2888456"/>
            <a:ext cx="3852388" cy="2916808"/>
          </a:xfrm>
        </p:spPr>
      </p:pic>
      <p:sp>
        <p:nvSpPr>
          <p:cNvPr id="9" name="مربع نص 8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2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260648"/>
            <a:ext cx="8291264" cy="1224136"/>
          </a:xfrm>
        </p:spPr>
        <p:txBody>
          <a:bodyPr>
            <a:normAutofit fontScale="92500"/>
          </a:bodyPr>
          <a:lstStyle/>
          <a:p>
            <a:r>
              <a:rPr lang="en-US" b="0" dirty="0"/>
              <a:t>Using a rubber band or length of string close the cheesecloth pouch.</a:t>
            </a:r>
          </a:p>
          <a:p>
            <a:r>
              <a:rPr lang="en-US" b="0" dirty="0"/>
              <a:t>Push the stick or short metal rod under the rubber band or string so that the pouch can be suspended</a:t>
            </a:r>
            <a:r>
              <a:rPr lang="en-US" b="0" dirty="0" smtClean="0"/>
              <a:t>.</a:t>
            </a:r>
            <a:endParaRPr lang="en-US" b="0" dirty="0"/>
          </a:p>
        </p:txBody>
      </p:sp>
      <p:pic>
        <p:nvPicPr>
          <p:cNvPr id="7" name="عنصر نائب للمحتوى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3333750" cy="2524125"/>
          </a:xfrm>
        </p:spPr>
      </p:pic>
      <p:pic>
        <p:nvPicPr>
          <p:cNvPr id="8" name="عنصر نائب للمحتوى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221088"/>
            <a:ext cx="3333750" cy="2524125"/>
          </a:xfr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204864"/>
            <a:ext cx="4374826" cy="3312368"/>
          </a:xfrm>
          <a:prstGeom prst="rect">
            <a:avLst/>
          </a:prstGeom>
        </p:spPr>
      </p:pic>
      <p:sp>
        <p:nvSpPr>
          <p:cNvPr id="10" name="سهم للأسفل 9"/>
          <p:cNvSpPr/>
          <p:nvPr/>
        </p:nvSpPr>
        <p:spPr>
          <a:xfrm>
            <a:off x="411261" y="3573016"/>
            <a:ext cx="792088" cy="1296144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خماسي 10"/>
          <p:cNvSpPr/>
          <p:nvPr/>
        </p:nvSpPr>
        <p:spPr>
          <a:xfrm>
            <a:off x="3419872" y="3284984"/>
            <a:ext cx="1512168" cy="1944216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ربع نص 11"/>
          <p:cNvSpPr txBox="1"/>
          <p:nvPr/>
        </p:nvSpPr>
        <p:spPr>
          <a:xfrm>
            <a:off x="0" y="18443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Procedure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708</Words>
  <Application>Microsoft Office PowerPoint</Application>
  <PresentationFormat>عرض على الشاشة (3:4)‏</PresentationFormat>
  <Paragraphs>83</Paragraphs>
  <Slides>19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نسق Office</vt:lpstr>
      <vt:lpstr>Baermann’s Apuspara</vt:lpstr>
      <vt:lpstr>Baermann technique: Purpose</vt:lpstr>
      <vt:lpstr>Baermann technique: Principle</vt:lpstr>
      <vt:lpstr>عرض تقديمي في PowerPoint</vt:lpstr>
      <vt:lpstr>Equipment List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Use a Pasteur pipette to transfer a small droplet of the sedimented fluid from the petri dish to a microscope slide. Add drop of iodine to fix the larvae and gently place a coverslip over the drop. Any free-living nematodes will stain dark brown very quickly while the larvae of parasitic species will only stain very slowly as the larval sheath protects the body.</vt:lpstr>
      <vt:lpstr>Examine under compound microscope at 10 x 10 magnification. Free-living nematodes stain deeply brown in iodine and can be distinguished by the presence of a double bulbed (rhabditiform) oesophagus.</vt:lpstr>
      <vt:lpstr>Disadvantage of this technique</vt:lpstr>
      <vt:lpstr>Stoll dilution egg count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17</cp:revision>
  <dcterms:created xsi:type="dcterms:W3CDTF">2012-10-11T06:19:10Z</dcterms:created>
  <dcterms:modified xsi:type="dcterms:W3CDTF">2012-10-11T12:57:04Z</dcterms:modified>
</cp:coreProperties>
</file>