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2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3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96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0818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2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52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02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0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35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5A49D-8F28-45CB-AA3F-ECA5C784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1B519-E657-4B4A-8430-E8BBA588E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2F749-4F12-462B-B024-9A9FE9C3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3B959-1CE4-43CD-BDCA-E76B4685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9DB3C-882E-47BD-8D2C-C98D6ADC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4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8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8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8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6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3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8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70B8C10-E46D-413A-8D3A-87F321FB6CFD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D21F96-4852-4005-AE91-0DC920351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8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1F1154-D7A4-4678-A160-705475FD11F6}"/>
              </a:ext>
            </a:extLst>
          </p:cNvPr>
          <p:cNvSpPr/>
          <p:nvPr/>
        </p:nvSpPr>
        <p:spPr>
          <a:xfrm>
            <a:off x="645569" y="633656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King Saud University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B5D3DA-E94D-439E-9FE4-6164C8B66D2D}"/>
              </a:ext>
            </a:extLst>
          </p:cNvPr>
          <p:cNvSpPr/>
          <p:nvPr/>
        </p:nvSpPr>
        <p:spPr>
          <a:xfrm>
            <a:off x="645569" y="1508299"/>
            <a:ext cx="5278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Faculty of Science , Botany and Microbiology Dept.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F64797-D97F-4D28-8615-6B30F1A140C0}"/>
              </a:ext>
            </a:extLst>
          </p:cNvPr>
          <p:cNvSpPr/>
          <p:nvPr/>
        </p:nvSpPr>
        <p:spPr>
          <a:xfrm>
            <a:off x="3614764" y="4980370"/>
            <a:ext cx="520559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Name of faculty member responsible for the course</a:t>
            </a:r>
          </a:p>
          <a:p>
            <a:pPr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Dr. Abdel-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Rhman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 Gaafar</a:t>
            </a:r>
          </a:p>
          <a:p>
            <a:pPr algn="ctr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Assistant Professor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512A-6D25-474A-8C49-A300A60EE5D7}"/>
              </a:ext>
            </a:extLst>
          </p:cNvPr>
          <p:cNvSpPr/>
          <p:nvPr/>
        </p:nvSpPr>
        <p:spPr>
          <a:xfrm>
            <a:off x="3284593" y="394072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Pre-requisites for this course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General Botany ( Bot. 102)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B20988-1DC8-47EE-BBEE-0A3AD5751DE4}"/>
              </a:ext>
            </a:extLst>
          </p:cNvPr>
          <p:cNvSpPr/>
          <p:nvPr/>
        </p:nvSpPr>
        <p:spPr>
          <a:xfrm>
            <a:off x="3614764" y="2724510"/>
            <a:ext cx="4871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Course title and code: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Plant Physiology(Bot. 271)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5CD999C-6B0D-4895-A764-6928A0A87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8166"/>
              </p:ext>
            </p:extLst>
          </p:nvPr>
        </p:nvGraphicFramePr>
        <p:xfrm>
          <a:off x="377687" y="518160"/>
          <a:ext cx="11436626" cy="5943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436626">
                  <a:extLst>
                    <a:ext uri="{9D8B030D-6E8A-4147-A177-3AD203B41FA5}">
                      <a16:colId xmlns:a16="http://schemas.microsoft.com/office/drawing/2014/main" val="1442616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Course number and code: BOT 271 	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Course title: General Plant Physiology </a:t>
                      </a:r>
                      <a:endParaRPr lang="en-US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430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Effective hours: 4 (2+0+2) </a:t>
                      </a:r>
                      <a:r>
                        <a:rPr lang="en-US" sz="1800" u="none" strike="noStrike" baseline="0" dirty="0"/>
                        <a:t>(Lect. – </a:t>
                      </a:r>
                      <a:r>
                        <a:rPr lang="en-US" sz="1800" u="none" strike="noStrike" baseline="0" dirty="0" err="1"/>
                        <a:t>Exer</a:t>
                      </a:r>
                      <a:r>
                        <a:rPr lang="en-US" sz="1800" u="none" strike="noStrike" baseline="0" dirty="0"/>
                        <a:t>. – </a:t>
                      </a:r>
                      <a:r>
                        <a:rPr lang="en-US" sz="1800" u="none" strike="noStrike" baseline="0" dirty="0" err="1"/>
                        <a:t>Pract</a:t>
                      </a:r>
                      <a:r>
                        <a:rPr lang="en-US" sz="1800" u="none" strike="noStrike" baseline="0" dirty="0"/>
                        <a:t>.)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00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Functions of cells components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Water relations, minerals nutrition, phloem transport.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Amino acids, proteins and enzymes.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Photosynthesis, transpiration, metabolism of N, S, lipids and aromatic compounds.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Growth and differentiation.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Phytohormones, Photomorphogenesis, biological clock, photoperiod, vernalization and physiological stress.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72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60531-56B2-4839-A4CF-E9355A939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228600"/>
            <a:ext cx="10515600" cy="1325563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Times New Roman" panose="02020603050405020304" pitchFamily="18" charset="0"/>
              </a:rPr>
              <a:t>Objectives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485910-3A45-45D9-9587-DFCB1F1E98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550059"/>
              </p:ext>
            </p:extLst>
          </p:nvPr>
        </p:nvGraphicFramePr>
        <p:xfrm>
          <a:off x="834886" y="2081054"/>
          <a:ext cx="10416209" cy="390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16209">
                  <a:extLst>
                    <a:ext uri="{9D8B030D-6E8A-4147-A177-3AD203B41FA5}">
                      <a16:colId xmlns:a16="http://schemas.microsoft.com/office/drawing/2014/main" val="3306081468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1.  What is the main purpose for this course?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Understanding the functions of cell components.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Solution Types.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Colloid solutions specifications.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Osmosis , Diffusion.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Water Relations 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Phloem Transport.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Active Transport.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Mineral Nutrition.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Phytohormones.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Proteins, Nitrogen, Carbohydrates, Lipids, Amino acids and Enzymes 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Photoperiods and Vernalization.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Photomorphogenesis.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Light and dark reactions of Photosynthesis.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effectLst/>
                        </a:rPr>
                        <a:t>Respiration.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723865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82353C7-C141-4748-9E74-9EB7DD204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8399"/>
            <a:ext cx="27122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3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5D8D19-2FC4-4E8E-9B17-4B1289AE6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098588"/>
              </p:ext>
            </p:extLst>
          </p:nvPr>
        </p:nvGraphicFramePr>
        <p:xfrm>
          <a:off x="643467" y="874075"/>
          <a:ext cx="10905067" cy="488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5162">
                  <a:extLst>
                    <a:ext uri="{9D8B030D-6E8A-4147-A177-3AD203B41FA5}">
                      <a16:colId xmlns:a16="http://schemas.microsoft.com/office/drawing/2014/main" val="2230593572"/>
                    </a:ext>
                  </a:extLst>
                </a:gridCol>
                <a:gridCol w="1391727">
                  <a:extLst>
                    <a:ext uri="{9D8B030D-6E8A-4147-A177-3AD203B41FA5}">
                      <a16:colId xmlns:a16="http://schemas.microsoft.com/office/drawing/2014/main" val="684705980"/>
                    </a:ext>
                  </a:extLst>
                </a:gridCol>
                <a:gridCol w="2368178">
                  <a:extLst>
                    <a:ext uri="{9D8B030D-6E8A-4147-A177-3AD203B41FA5}">
                      <a16:colId xmlns:a16="http://schemas.microsoft.com/office/drawing/2014/main" val="2515171965"/>
                    </a:ext>
                  </a:extLst>
                </a:gridCol>
              </a:tblGrid>
              <a:tr h="590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List of Topics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No. of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Weeks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Contact hours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2352008171"/>
                  </a:ext>
                </a:extLst>
              </a:tr>
              <a:tr h="590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Introduction of the course ,Understanding the functions of cell    components 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1737569381"/>
                  </a:ext>
                </a:extLst>
              </a:tr>
              <a:tr h="31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Solution types: True solutions, Suspensions ,Emulsions, colloids.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3062762522"/>
                  </a:ext>
                </a:extLst>
              </a:tr>
              <a:tr h="867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Plasma membrane types: Osmosis , Diffusion, factors affecting the rate of water and mineral diffusion through semi-permeable and permeable membranes.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563114266"/>
                  </a:ext>
                </a:extLst>
              </a:tr>
              <a:tr h="31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Water Relations: water absorption, factors affecting absorption.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868621078"/>
                  </a:ext>
                </a:extLst>
              </a:tr>
              <a:tr h="590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Transport of xylem sap: root pressure, cohesion and adhesion, transpirational pull.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830349470"/>
                  </a:ext>
                </a:extLst>
              </a:tr>
              <a:tr h="31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Stomata and transpiration, Donan equilibrium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1562787376"/>
                  </a:ext>
                </a:extLst>
              </a:tr>
              <a:tr h="31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Phloem Transport, Active transport.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3091314491"/>
                  </a:ext>
                </a:extLst>
              </a:tr>
              <a:tr h="31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Mineral Nutrition: macronutrients and macronutrients.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3329392510"/>
                  </a:ext>
                </a:extLst>
              </a:tr>
              <a:tr h="36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Phytohormone and Growth: </a:t>
                      </a:r>
                      <a:r>
                        <a:rPr lang="en-US" sz="1800" dirty="0" err="1">
                          <a:effectLst/>
                        </a:rPr>
                        <a:t>Gibberillins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Cytokinins</a:t>
                      </a:r>
                      <a:r>
                        <a:rPr lang="en-US" sz="1800" dirty="0">
                          <a:effectLst/>
                        </a:rPr>
                        <a:t>, Auxins, Abscisic acid.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2964348020"/>
                  </a:ext>
                </a:extLst>
              </a:tr>
              <a:tr h="31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Nitrogen metabolism, Amino acids proteins, lipids and Enzymes.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177" marR="69177" marT="0" marB="0"/>
                </a:tc>
                <a:extLst>
                  <a:ext uri="{0D108BD9-81ED-4DB2-BD59-A6C34878D82A}">
                    <a16:rowId xmlns:a16="http://schemas.microsoft.com/office/drawing/2014/main" val="4120989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42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981C5DE-17D2-4BB5-ACF4-829BF7D0B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752357"/>
              </p:ext>
            </p:extLst>
          </p:nvPr>
        </p:nvGraphicFramePr>
        <p:xfrm>
          <a:off x="622852" y="670480"/>
          <a:ext cx="10925683" cy="4060350"/>
        </p:xfrm>
        <a:graphic>
          <a:graphicData uri="http://schemas.openxmlformats.org/drawingml/2006/table">
            <a:tbl>
              <a:tblPr firstRow="1" firstCol="1" bandRow="1"/>
              <a:tblGrid>
                <a:gridCol w="530434">
                  <a:extLst>
                    <a:ext uri="{9D8B030D-6E8A-4147-A177-3AD203B41FA5}">
                      <a16:colId xmlns:a16="http://schemas.microsoft.com/office/drawing/2014/main" val="1084819785"/>
                    </a:ext>
                  </a:extLst>
                </a:gridCol>
                <a:gridCol w="4113033">
                  <a:extLst>
                    <a:ext uri="{9D8B030D-6E8A-4147-A177-3AD203B41FA5}">
                      <a16:colId xmlns:a16="http://schemas.microsoft.com/office/drawing/2014/main" val="1480813360"/>
                    </a:ext>
                  </a:extLst>
                </a:gridCol>
                <a:gridCol w="3728338">
                  <a:extLst>
                    <a:ext uri="{9D8B030D-6E8A-4147-A177-3AD203B41FA5}">
                      <a16:colId xmlns:a16="http://schemas.microsoft.com/office/drawing/2014/main" val="1279765941"/>
                    </a:ext>
                  </a:extLst>
                </a:gridCol>
                <a:gridCol w="2553878">
                  <a:extLst>
                    <a:ext uri="{9D8B030D-6E8A-4147-A177-3AD203B41FA5}">
                      <a16:colId xmlns:a16="http://schemas.microsoft.com/office/drawing/2014/main" val="2917383707"/>
                    </a:ext>
                  </a:extLst>
                </a:gridCol>
              </a:tblGrid>
              <a:tr h="214279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#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NQF Learning Domains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And Course Learning Outcomes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Course Teaching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Strategies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Course Assessment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Methods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577703"/>
                  </a:ext>
                </a:extLst>
              </a:tr>
              <a:tr h="26430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Knowledge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38" marR="55838" marT="27919" marB="279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558298"/>
                  </a:ext>
                </a:extLst>
              </a:tr>
              <a:tr h="101462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studying the basic components of the protoplasm of the  cellular organelles     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and its relation with  the colloids.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- Explain the properties of the different solution types.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- Explaining difference between osmosis ant diffusion.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- Transport of water and minerals in the plant cell: phloem transport, xylem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transport, active transport.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the updating of research in the field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Student reports 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Mid terms and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565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14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E8546CD-AFAF-468A-B7B0-C505503D9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782722"/>
              </p:ext>
            </p:extLst>
          </p:nvPr>
        </p:nvGraphicFramePr>
        <p:xfrm>
          <a:off x="423863" y="639763"/>
          <a:ext cx="10905068" cy="6047366"/>
        </p:xfrm>
        <a:graphic>
          <a:graphicData uri="http://schemas.openxmlformats.org/drawingml/2006/table">
            <a:tbl>
              <a:tblPr firstRow="1" firstCol="1" bandRow="1"/>
              <a:tblGrid>
                <a:gridCol w="509819">
                  <a:extLst>
                    <a:ext uri="{9D8B030D-6E8A-4147-A177-3AD203B41FA5}">
                      <a16:colId xmlns:a16="http://schemas.microsoft.com/office/drawing/2014/main" val="461768602"/>
                    </a:ext>
                  </a:extLst>
                </a:gridCol>
                <a:gridCol w="4113033">
                  <a:extLst>
                    <a:ext uri="{9D8B030D-6E8A-4147-A177-3AD203B41FA5}">
                      <a16:colId xmlns:a16="http://schemas.microsoft.com/office/drawing/2014/main" val="2244798090"/>
                    </a:ext>
                  </a:extLst>
                </a:gridCol>
                <a:gridCol w="3728338">
                  <a:extLst>
                    <a:ext uri="{9D8B030D-6E8A-4147-A177-3AD203B41FA5}">
                      <a16:colId xmlns:a16="http://schemas.microsoft.com/office/drawing/2014/main" val="2266818432"/>
                    </a:ext>
                  </a:extLst>
                </a:gridCol>
                <a:gridCol w="2553878">
                  <a:extLst>
                    <a:ext uri="{9D8B030D-6E8A-4147-A177-3AD203B41FA5}">
                      <a16:colId xmlns:a16="http://schemas.microsoft.com/office/drawing/2014/main" val="204059377"/>
                    </a:ext>
                  </a:extLst>
                </a:gridCol>
              </a:tblGrid>
              <a:tr h="103323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Comparison of the physiological role of </a:t>
                      </a:r>
                      <a:r>
                        <a:rPr lang="en-US" sz="1600" b="1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different macro- and micro-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nutrients in plant cells.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- The physiological characteristics and roles of the growth hormones in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the plant cells.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- An introduction to carbohydrates, lipids, proteins, amino acids, enzymes.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- Metabolism: Photosynthesis and Respiration.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- Awareness with research update.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- Assigning topics to student to search for topics related to the course in the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internet and library.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Writing reports 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laboratory practical.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Final exams of lectures and lab.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-  Quizzes and lab reports.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83237"/>
                  </a:ext>
                </a:extLst>
              </a:tr>
              <a:tr h="26430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Cognitive Skills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38" marR="55838" marT="27919" marB="279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409702"/>
                  </a:ext>
                </a:extLst>
              </a:tr>
              <a:tr h="45624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Ability to collect the data that helping to gain more information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about specific subject.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Learning more about using the library system.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Times New Roman" panose="02020603050405020304" pitchFamily="18" charset="0"/>
                        <a:buChar char="-"/>
                        <a:tabLst>
                          <a:tab pos="419100" algn="l"/>
                        </a:tabLs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International and recent references in teaching.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-Mid terms and final exams.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392419"/>
                  </a:ext>
                </a:extLst>
              </a:tr>
              <a:tr h="34456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Learning more about Internet.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 Using the advanced tools for teaching 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Times New Roman" panose="02020603050405020304" pitchFamily="18" charset="0"/>
                        <a:buChar char="-"/>
                        <a:tabLst>
                          <a:tab pos="419100" algn="l"/>
                        </a:tabLs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H.W. using Internet.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Using new visual tools in teaching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Research reports</a:t>
                      </a: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28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640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D151FE-6EE9-47EF-9009-7A6736E00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269880"/>
              </p:ext>
            </p:extLst>
          </p:nvPr>
        </p:nvGraphicFramePr>
        <p:xfrm>
          <a:off x="423863" y="1354138"/>
          <a:ext cx="10925683" cy="4554540"/>
        </p:xfrm>
        <a:graphic>
          <a:graphicData uri="http://schemas.openxmlformats.org/drawingml/2006/table">
            <a:tbl>
              <a:tblPr firstRow="1" firstCol="1" bandRow="1"/>
              <a:tblGrid>
                <a:gridCol w="530434">
                  <a:extLst>
                    <a:ext uri="{9D8B030D-6E8A-4147-A177-3AD203B41FA5}">
                      <a16:colId xmlns:a16="http://schemas.microsoft.com/office/drawing/2014/main" val="3407146676"/>
                    </a:ext>
                  </a:extLst>
                </a:gridCol>
                <a:gridCol w="4113033">
                  <a:extLst>
                    <a:ext uri="{9D8B030D-6E8A-4147-A177-3AD203B41FA5}">
                      <a16:colId xmlns:a16="http://schemas.microsoft.com/office/drawing/2014/main" val="3072337616"/>
                    </a:ext>
                  </a:extLst>
                </a:gridCol>
                <a:gridCol w="3728338">
                  <a:extLst>
                    <a:ext uri="{9D8B030D-6E8A-4147-A177-3AD203B41FA5}">
                      <a16:colId xmlns:a16="http://schemas.microsoft.com/office/drawing/2014/main" val="911288332"/>
                    </a:ext>
                  </a:extLst>
                </a:gridCol>
                <a:gridCol w="2553878">
                  <a:extLst>
                    <a:ext uri="{9D8B030D-6E8A-4147-A177-3AD203B41FA5}">
                      <a16:colId xmlns:a16="http://schemas.microsoft.com/office/drawing/2014/main" val="2230292526"/>
                    </a:ext>
                  </a:extLst>
                </a:gridCol>
              </a:tblGrid>
              <a:tr h="26430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Interpersonal Skills &amp; Responsibility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38" marR="55838" marT="27919" marB="279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30190"/>
                  </a:ext>
                </a:extLst>
              </a:tr>
              <a:tr h="45624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Getting</a:t>
                      </a:r>
                      <a:r>
                        <a:rPr lang="en-US" sz="1600" b="0" i="0" u="none" strike="noStrike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experience from international researchers in the field of plant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physiology</a:t>
                      </a:r>
                      <a:r>
                        <a:rPr lang="en-US" sz="1600" b="0" i="0" u="none" strike="noStrike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US" sz="1600" b="1" i="0" u="none" strike="noStrike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en-US" sz="1600" b="1" i="0" u="none" strike="noStrike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Updating the scientific materials.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Conducting group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experiments and writing group reports.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92024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Deep application in software programs</a:t>
                      </a: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600" b="1" i="0" u="none" strike="noStrike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Working in groups</a:t>
                      </a: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168711"/>
                  </a:ext>
                </a:extLst>
              </a:tr>
              <a:tr h="34456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Times New Roman" panose="02020603050405020304" pitchFamily="18" charset="0"/>
                        <a:buChar char="-"/>
                        <a:tabLst>
                          <a:tab pos="419100" algn="l"/>
                        </a:tabLst>
                      </a:pPr>
                      <a:r>
                        <a:rPr lang="en-US" sz="1600" b="1" i="0" u="none" strike="noStrike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Communicate result of the work to others.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en-US" sz="1600" b="1" i="0" u="none" strike="noStrike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Submitting  oral reports during the laboratory sessions.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Home work related to the recent researches</a:t>
                      </a: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Student evaluation by teacher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4572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60308"/>
                  </a:ext>
                </a:extLst>
              </a:tr>
              <a:tr h="26430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Communication, Information Technology, Numerical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38" marR="55838" marT="27919" marB="279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605533"/>
                  </a:ext>
                </a:extLst>
              </a:tr>
              <a:tr h="34456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Analysing the experimental data statistically.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 application in software programs . 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Times New Roman" panose="02020603050405020304" pitchFamily="18" charset="0"/>
                        <a:buChar char="-"/>
                        <a:tabLst>
                          <a:tab pos="419100" algn="l"/>
                        </a:tabLst>
                      </a:pPr>
                      <a:r>
                        <a:rPr lang="en-US" sz="1600" b="1" i="0" u="none" strike="noStrike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Assignements of references in the field.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en-US" sz="1600" b="1" i="0" u="none" strike="noStrike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Report writing.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128027"/>
                  </a:ext>
                </a:extLst>
              </a:tr>
              <a:tr h="25150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Using new visual tools in teaching 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Report writing.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Incorporating the use of the computer in the course requirement.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Evaluating the laboratory written reports.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879" marR="41879" marT="58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0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81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20B14C-5BDD-4100-BE40-24EEF9B48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137" y="1690688"/>
            <a:ext cx="3895725" cy="485775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3DCC78C-37B3-4A59-8138-656EC79A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382848216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</TotalTime>
  <Words>712</Words>
  <Application>Microsoft Office PowerPoint</Application>
  <PresentationFormat>Widescreen</PresentationFormat>
  <Paragraphs>181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Droplet</vt:lpstr>
      <vt:lpstr>PowerPoint Presentation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Abdelrhman Z Gaafar</dc:creator>
  <cp:lastModifiedBy>Abdelrhman Z Gaafar</cp:lastModifiedBy>
  <cp:revision>3</cp:revision>
  <dcterms:created xsi:type="dcterms:W3CDTF">2019-09-03T09:20:06Z</dcterms:created>
  <dcterms:modified xsi:type="dcterms:W3CDTF">2019-10-01T08:30:52Z</dcterms:modified>
</cp:coreProperties>
</file>