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92" r:id="rId2"/>
    <p:sldId id="256" r:id="rId3"/>
    <p:sldId id="257" r:id="rId4"/>
    <p:sldId id="258" r:id="rId5"/>
    <p:sldId id="293" r:id="rId6"/>
    <p:sldId id="259" r:id="rId7"/>
    <p:sldId id="260" r:id="rId8"/>
    <p:sldId id="261" r:id="rId9"/>
    <p:sldId id="262" r:id="rId10"/>
    <p:sldId id="263" r:id="rId11"/>
    <p:sldId id="295" r:id="rId12"/>
    <p:sldId id="264" r:id="rId13"/>
    <p:sldId id="265" r:id="rId14"/>
    <p:sldId id="291" r:id="rId15"/>
    <p:sldId id="266" r:id="rId16"/>
    <p:sldId id="267" r:id="rId17"/>
    <p:sldId id="272" r:id="rId18"/>
    <p:sldId id="274" r:id="rId19"/>
    <p:sldId id="276" r:id="rId20"/>
    <p:sldId id="275" r:id="rId21"/>
    <p:sldId id="270" r:id="rId22"/>
    <p:sldId id="278" r:id="rId23"/>
    <p:sldId id="279" r:id="rId24"/>
    <p:sldId id="287" r:id="rId25"/>
    <p:sldId id="288" r:id="rId26"/>
    <p:sldId id="281" r:id="rId27"/>
    <p:sldId id="296" r:id="rId28"/>
    <p:sldId id="28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228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F727F-8B19-4230-9FBF-3AFE84E33C50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C1404-796B-437E-8D4F-F0FC5C04DC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32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EA198-9463-46EF-9DE0-B323FCAAAEAA}" type="datetimeFigureOut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DA9F-C9E6-4586-A6D8-BFECF9503C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649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8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8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9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F11FFCF-A898-4F91-8A96-0657DA74C45F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158C-BFB5-4653-9EC5-1B9A03CEBC74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D86B-4F86-467F-90A9-0D9C13DA389E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AB7-BAB5-429D-93D1-A46628B8B122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3C1E-5985-4209-A35B-2303A48C7CDE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E3EA-01F7-4282-BAFA-B172BAC90EF1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D2EC87-221B-4518-8EE4-129F276EC30D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Ms. Atika AL-Shammari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A362FA-9A57-446A-A50F-45E823CFBAB2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A6E34-DE05-43F7-BF34-03FE0711E9CD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CA57D-EDB0-4D4C-A27E-1AC5BB1B9028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5DD80-D8BA-4873-9A2A-F795FDBE7E81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Ms. Atika AL-Shammari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4574248-21F9-4441-A9EC-1DEDA1624194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Ms. Atika AL-Shammari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9A47A6-0909-4044-800B-A9B892489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1000"/>
            <a:ext cx="8229600" cy="42926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جامعة الملك سعود</a:t>
            </a:r>
          </a:p>
          <a:p>
            <a:pPr marL="0" indent="0" algn="ctr" rtl="1">
              <a:buNone/>
            </a:pPr>
            <a:r>
              <a:rPr lang="ar-SA" sz="4000" dirty="0" smtClean="0">
                <a:solidFill>
                  <a:srgbClr val="002060"/>
                </a:solidFill>
              </a:rPr>
              <a:t>كلية العلوم – قسم الكيمياء الحيوية</a:t>
            </a:r>
          </a:p>
          <a:p>
            <a:pPr marL="0" indent="0" algn="ctr" rtl="1">
              <a:buNone/>
            </a:pPr>
            <a:endParaRPr lang="en-US" sz="4000" dirty="0" smtClean="0"/>
          </a:p>
          <a:p>
            <a:pPr marL="0" indent="0" algn="ctr" rtl="1">
              <a:buNone/>
            </a:pPr>
            <a:r>
              <a:rPr lang="ar-SA" sz="4000" b="1" dirty="0" smtClean="0">
                <a:solidFill>
                  <a:srgbClr val="00B050"/>
                </a:solidFill>
              </a:rPr>
              <a:t>(101 كيح) كيمياء </a:t>
            </a:r>
            <a:r>
              <a:rPr lang="ar-SA" sz="4000" b="1" dirty="0">
                <a:solidFill>
                  <a:srgbClr val="00B050"/>
                </a:solidFill>
              </a:rPr>
              <a:t>حيوية </a:t>
            </a:r>
            <a:r>
              <a:rPr lang="ar-SA" sz="4000" b="1" dirty="0" smtClean="0">
                <a:solidFill>
                  <a:srgbClr val="00B050"/>
                </a:solidFill>
              </a:rPr>
              <a:t>عامة</a:t>
            </a:r>
            <a:endParaRPr lang="en-US" sz="4000" b="1" dirty="0" smtClean="0">
              <a:solidFill>
                <a:srgbClr val="00B050"/>
              </a:solidFill>
            </a:endParaRPr>
          </a:p>
          <a:p>
            <a:pPr marL="0" indent="0" algn="ctr" rtl="1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 rtl="1">
              <a:buNone/>
            </a:pPr>
            <a:r>
              <a:rPr lang="ar-SA" sz="3600" b="1" dirty="0" smtClean="0">
                <a:solidFill>
                  <a:srgbClr val="FF0000"/>
                </a:solidFill>
              </a:rPr>
              <a:t>-الجزء الأول-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F0500-E876-4F0C-AA0C-190A6721753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10" descr="http://identity.ksu.edu.sa/sites/identity.ksu.edu.sa/files/imce_images/logo_7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6" t="12071" r="6491" b="23332"/>
          <a:stretch>
            <a:fillRect/>
          </a:stretch>
        </p:blipFill>
        <p:spPr bwMode="auto">
          <a:xfrm>
            <a:off x="381000" y="742950"/>
            <a:ext cx="22479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BioLogo2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42"/>
          <a:stretch>
            <a:fillRect/>
          </a:stretch>
        </p:blipFill>
        <p:spPr bwMode="auto">
          <a:xfrm>
            <a:off x="6837363" y="1387475"/>
            <a:ext cx="1830387" cy="263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BioLogo2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75" b="37500"/>
          <a:stretch>
            <a:fillRect/>
          </a:stretch>
        </p:blipFill>
        <p:spPr bwMode="auto">
          <a:xfrm>
            <a:off x="7248525" y="498475"/>
            <a:ext cx="1006475" cy="889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18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1872208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 rtl="1">
              <a:buClr>
                <a:srgbClr val="C00000"/>
              </a:buClr>
            </a:pP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يتكون الغشاء البلازمي من طبقة مزدوجة من الدهون توجد على هيئة صف من الجزيئات ذات الروؤس القطبية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Polar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المواجهة للوسط المائي من الناحية الداخلية والجهة الخارجية للغشاء البلازمي، أما الذيول الدهنية غير القطبية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 Polar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 فتوجد في تكوين الغشاء البلازمي</a:t>
            </a:r>
            <a:r>
              <a:rPr lang="ar-SA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كائن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510884"/>
              </p:ext>
            </p:extLst>
          </p:nvPr>
        </p:nvGraphicFramePr>
        <p:xfrm>
          <a:off x="827584" y="2852936"/>
          <a:ext cx="7171353" cy="3402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hoto Editor Photo" r:id="rId3" imgW="6563641" imgH="3115110" progId="MSPhotoEd.3">
                  <p:embed/>
                </p:oleObj>
              </mc:Choice>
              <mc:Fallback>
                <p:oleObj name="Photo Editor Photo" r:id="rId3" imgW="6563641" imgH="3115110" progId="MSPhotoEd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852936"/>
                        <a:ext cx="7171353" cy="34027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 rtl="1">
              <a:buClr>
                <a:srgbClr val="C00000"/>
              </a:buClr>
              <a:buNone/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ويوجد كذالك جزيئات من البروتين التي تتواجد بداخل الغشاء البلازمي وتسمى بالبروتينات الداخلية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Integral Proteins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أو تتواجد على سطح الغشاء وتسمى البروتينات السطحية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Peripheral Proteins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 rtl="1">
              <a:buClr>
                <a:srgbClr val="C00000"/>
              </a:buClr>
              <a:buNone/>
            </a:pPr>
            <a:endParaRPr lang="ar-SA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قد يرتبط ببعض تلك البروتينات مركبات عديدة التسكر (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Polysaccharides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) تسمى جليكوليبيد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Glycolipids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أو جليكوبروتين 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Glycoproteins</a:t>
            </a:r>
            <a:r>
              <a:rPr lang="ar-SA" sz="2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7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4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ar-SA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الوظائف الأساسية للغشاء </a:t>
            </a:r>
            <a:r>
              <a:rPr lang="ar-SA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البلازمي:</a:t>
            </a:r>
            <a:endParaRPr lang="ar-SA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rtl="1">
              <a:lnSpc>
                <a:spcPct val="150000"/>
              </a:lnSpc>
              <a:buNone/>
            </a:pPr>
            <a:endParaRPr lang="ar-SA" sz="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إعطاء كل خلية حية شكل خاص بها.</a:t>
            </a:r>
          </a:p>
          <a:p>
            <a:pPr lvl="0" algn="just" rtl="1">
              <a:buClr>
                <a:srgbClr val="C00000"/>
              </a:buClr>
            </a:pPr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حماية الأجزاء الداخلية للخلية.</a:t>
            </a:r>
          </a:p>
          <a:p>
            <a:pPr lvl="0" algn="just" rtl="1">
              <a:buClr>
                <a:srgbClr val="C00000"/>
              </a:buClr>
            </a:pPr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تنظيم تبادل المواد بين الخلية والنواة الخاصة بها من ناحية، وبين الخلية والوسط الخارجي المحيط بها من ناحية أُخرى.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الغشاء الخلوي (الغشاء البلازمي) 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جدار الخلية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هو الجدار الصلب الذي يحيط بالغشاء البلازمي للخلية النباتية من الخارج ولا يوجد في الخلية الحيوانية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  <a:buNone/>
            </a:pP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يتكون الجدار الخلوي في النباتات الراقية من شبكات من السلاسل السليلوزية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Cellulose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المؤلفة من العديد من جزيئات الجلوكوز.</a:t>
            </a:r>
          </a:p>
          <a:p>
            <a:pPr algn="just" rtl="1">
              <a:buClr>
                <a:srgbClr val="C00000"/>
              </a:buClr>
            </a:pPr>
            <a:endParaRPr lang="ar-SA" sz="15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عندما تتحد مائة سلسلة من هذة السلاسل تكون ما يسمى </a:t>
            </a:r>
            <a:r>
              <a:rPr lang="ar-SA" dirty="0" err="1">
                <a:latin typeface="Times New Roman" pitchFamily="18" charset="0"/>
                <a:cs typeface="Times New Roman" pitchFamily="18" charset="0"/>
              </a:rPr>
              <a:t>الليفات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 الأولية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Micelle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ar-SA" sz="3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أهمية جدار الخلية:</a:t>
            </a:r>
          </a:p>
          <a:p>
            <a:pPr algn="r" rtl="1">
              <a:lnSpc>
                <a:spcPct val="150000"/>
              </a:lnSpc>
              <a:buNone/>
            </a:pPr>
            <a:endParaRPr lang="en-US" sz="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المحافظة على الخلية النباتية ميكانيكياً بإعطائها القوة والصلابة.</a:t>
            </a:r>
          </a:p>
          <a:p>
            <a:pPr algn="just" rtl="1">
              <a:buClr>
                <a:srgbClr val="C00000"/>
              </a:buClr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الحفاظ عليها من المؤثرات الخارجية.</a:t>
            </a:r>
          </a:p>
          <a:p>
            <a:pPr algn="just" rtl="1">
              <a:buClr>
                <a:srgbClr val="C00000"/>
              </a:buClr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يسمح بتبادل الأيونات بين الخلية والتربة.</a:t>
            </a:r>
          </a:p>
          <a:p>
            <a:pPr algn="just" rtl="1">
              <a:buClr>
                <a:srgbClr val="C00000"/>
              </a:buClr>
            </a:pPr>
            <a:endParaRPr lang="en-US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يساعد في نمو الخلية عن طريق مرونة الجدار الأولي.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جدار الخلية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50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السيتوبلازم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عبارة عن مادة هلامية شبة شفافة يُمثل حجمها 55% من حجم الخلية.</a:t>
            </a:r>
          </a:p>
          <a:p>
            <a:pPr algn="just" rtl="1">
              <a:buClr>
                <a:srgbClr val="C00000"/>
              </a:buClr>
            </a:pPr>
            <a:endParaRPr lang="ar-SA" sz="15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يحده خارجياً الغشاء البلازمي وداخلياً النواة (في الخلايا الحقيقية) والغشاء النووي (في الخلايا البدائية).</a:t>
            </a:r>
          </a:p>
          <a:p>
            <a:pPr algn="just" rtl="1">
              <a:buClr>
                <a:srgbClr val="C00000"/>
              </a:buClr>
              <a:buNone/>
            </a:pPr>
            <a:endParaRPr lang="ar-SA" sz="15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 يتكون السيتوبلازم من عدة تراكيب حية تسمى العضيات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Organelles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ومواد غير حية تسمى الميتابلازم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Metaplasm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just" rtl="1">
              <a:buNone/>
            </a:pP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الميتوكوندريا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Mitochondria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1">
              <a:buNone/>
            </a:pPr>
            <a:endParaRPr lang="ar-SA" sz="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هي العضية المسؤولة عن أكسدة الغذاء وإنتاج الطاقة الازمة للتفاعلات الخلوية في صورة مركب أدينوسين ثلاثي الفوسفات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ATP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buNone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buNone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4" name="Picture 3" descr="mitochondriafigu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77072"/>
            <a:ext cx="5040560" cy="2467744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 rtl="1">
              <a:buClr>
                <a:srgbClr val="C00000"/>
              </a:buClr>
              <a:buNone/>
            </a:pP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البروكسيسومات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Peroxisomes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1">
              <a:buClr>
                <a:srgbClr val="C00000"/>
              </a:buClr>
              <a:buNone/>
            </a:pPr>
            <a:endParaRPr lang="en-US" sz="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هي حويصلات تحتوي على إنزيمات أكسدة تعمل على تحويل مركب فوق أكسيد الهيدروجين السام (الناتج من العمليات الحيوية) إلى ماء وأكسجين. </a:t>
            </a:r>
          </a:p>
          <a:p>
            <a:pPr lvl="0" algn="just" rtl="1">
              <a:buClr>
                <a:srgbClr val="C00000"/>
              </a:buClr>
              <a:buNone/>
            </a:pPr>
            <a:endParaRPr lang="ar-SA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None/>
            </a:pP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الريبوسومات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Ribosomes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1">
              <a:buClr>
                <a:srgbClr val="C00000"/>
              </a:buClr>
              <a:buNone/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أكثر </a:t>
            </a:r>
            <a:r>
              <a:rPr lang="ar-SA" sz="2800" dirty="0" err="1">
                <a:latin typeface="Times New Roman" pitchFamily="18" charset="0"/>
                <a:cs typeface="Times New Roman" pitchFamily="18" charset="0"/>
              </a:rPr>
              <a:t>العضيات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 انتشارا وتوجد في الخلية بصورتيها الحرة والمرتبطة وهي المسؤولة عن تصنيع بروتينات الخلية المختلفة.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buNone/>
            </a:pPr>
            <a:endParaRPr lang="en-US" sz="3200" b="1" u="sng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buNone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 rtl="1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الشبكة </a:t>
            </a:r>
            <a:r>
              <a:rPr lang="ar-SA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الإندوبلازمية</a:t>
            </a:r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Endoplasmic Reticulum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عبارة عن شبكة من الأغشية التي تحتوي على فجوات تعمل كقنوات للنقل الداخلي والتخزين حيث تتكون من بروتينات ودهون تختلف نسبها باختلاف نوع هذه العضية.</a:t>
            </a:r>
          </a:p>
          <a:p>
            <a:pPr algn="just" rtl="1">
              <a:buClr>
                <a:srgbClr val="C00000"/>
              </a:buClr>
            </a:pPr>
            <a:endParaRPr lang="ar-SA" sz="10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تكون نسبة البروتينات إلى الدهون عالية في الشبكة الإندوبلازمية الخشنة </a:t>
            </a:r>
            <a:r>
              <a:rPr lang="ar-S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Rough ER</a:t>
            </a:r>
            <a:r>
              <a:rPr lang="ar-S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التي تتكون من صهاريج تلتصق بها أعداد كبيرة من الريبوسومات لتصنيع البروتينات.</a:t>
            </a:r>
          </a:p>
          <a:p>
            <a:pPr algn="just" rtl="1">
              <a:buClr>
                <a:srgbClr val="C00000"/>
              </a:buClr>
            </a:pPr>
            <a:endParaRPr lang="ar-SA" sz="10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تكون نسبة الدهون إلى البروتين أعلى في الشبكة الإندوبلازمية الناعمة </a:t>
            </a:r>
            <a:r>
              <a:rPr lang="ar-S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Smooth ER</a:t>
            </a:r>
            <a:r>
              <a:rPr lang="ar-SA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والتي تساعد على تصنيع أنواع عديدة من الكربوهيدرات والدهون وبعض الهرمونات.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r" rtl="1">
              <a:buNone/>
            </a:pP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73832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صورة توضيحية للشبكة الإندوبلازمية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umcdh8ohjd1od53fzax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88840"/>
            <a:ext cx="7128792" cy="4311589"/>
          </a:xfrm>
          <a:ln>
            <a:solidFill>
              <a:srgbClr val="C00000"/>
            </a:solidFill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672" y="980728"/>
            <a:ext cx="5232440" cy="2448272"/>
          </a:xfrm>
        </p:spPr>
        <p:txBody>
          <a:bodyPr>
            <a:noAutofit/>
          </a:bodyPr>
          <a:lstStyle/>
          <a:p>
            <a:pPr algn="ctr"/>
            <a:r>
              <a:rPr lang="ar-SA" sz="9000" b="1" dirty="0">
                <a:latin typeface="Times New Roman" pitchFamily="18" charset="0"/>
                <a:cs typeface="Times New Roman" pitchFamily="18" charset="0"/>
              </a:rPr>
              <a:t>الخلية</a:t>
            </a:r>
            <a:r>
              <a:rPr lang="ar-SA" sz="75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sz="75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500" b="1" dirty="0">
                <a:latin typeface="Times New Roman" pitchFamily="18" charset="0"/>
                <a:cs typeface="Times New Roman" pitchFamily="18" charset="0"/>
              </a:rPr>
              <a:t>(The Cell)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5292080" y="4205288"/>
            <a:ext cx="2376264" cy="457200"/>
          </a:xfrm>
        </p:spPr>
        <p:txBody>
          <a:bodyPr/>
          <a:lstStyle/>
          <a:p>
            <a:pPr algn="l"/>
            <a:r>
              <a:rPr lang="en-US" sz="1200" b="1" dirty="0">
                <a:solidFill>
                  <a:srgbClr val="C00000"/>
                </a:solidFill>
              </a:rPr>
              <a:t>T. Atika AL-</a:t>
            </a:r>
            <a:r>
              <a:rPr lang="en-US" sz="1200" b="1" dirty="0" err="1">
                <a:solidFill>
                  <a:srgbClr val="C00000"/>
                </a:solidFill>
              </a:rPr>
              <a:t>Shammari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933056"/>
            <a:ext cx="5760640" cy="2678637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109728" indent="0" algn="just" rtl="1">
              <a:buClr>
                <a:srgbClr val="C00000"/>
              </a:buClr>
              <a:buNone/>
            </a:pP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جهاز </a:t>
            </a:r>
            <a:r>
              <a:rPr lang="ar-SA" sz="3000" b="1" u="sng" dirty="0" err="1">
                <a:latin typeface="Times New Roman" pitchFamily="18" charset="0"/>
                <a:cs typeface="Times New Roman" pitchFamily="18" charset="0"/>
              </a:rPr>
              <a:t>جولجي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Golgi Apparatus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 rtl="1">
              <a:buClr>
                <a:srgbClr val="C00000"/>
              </a:buClr>
              <a:buNone/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هذا الجهاز مكون من حويصلات معقدة وأغشية تقوم بتكوين وإفراز المواد الخام التي تتكون منها الإنزيمات والتي تعرف بالزيموجين.</a:t>
            </a:r>
          </a:p>
          <a:p>
            <a:pPr algn="just" rtl="1">
              <a:buClr>
                <a:srgbClr val="C00000"/>
              </a:buClr>
            </a:pPr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وكذلك إفراز العصارة الصفراء، المواد المخاطية، الهرمونات، وفيتامين ج.</a:t>
            </a:r>
          </a:p>
          <a:p>
            <a:pPr algn="just" rtl="1">
              <a:buClr>
                <a:srgbClr val="C00000"/>
              </a:buClr>
            </a:pPr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وفي المعدة يقوم بإفراز الزيموجين الذي يساعد في عملية هضم البروتينات، الكربوهيدرات، الدهون، والأحماض النووية.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91784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صورة توضيحية لجهاز جولجي 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lysosom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6840760" cy="3888432"/>
          </a:xfrm>
          <a:ln>
            <a:solidFill>
              <a:srgbClr val="C00000"/>
            </a:solidFill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700808"/>
            <a:ext cx="5554960" cy="4873728"/>
          </a:xfrm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marL="109728" lvl="0" indent="0" algn="just" rtl="1">
              <a:buClr>
                <a:srgbClr val="C00000"/>
              </a:buClr>
              <a:buNone/>
            </a:pPr>
            <a:r>
              <a:rPr lang="ar-SA" sz="3000" b="1" u="sng" dirty="0" err="1">
                <a:latin typeface="Times New Roman" pitchFamily="18" charset="0"/>
                <a:cs typeface="Times New Roman" pitchFamily="18" charset="0"/>
              </a:rPr>
              <a:t>الليسوسوم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Lysosome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عبارة عن حويصلات محاطة بغشاء تحتوي على إنزيمات محللة مسؤولة عن تحليل معظم الجزيئات الكبيرة في الخلية.</a:t>
            </a:r>
          </a:p>
          <a:p>
            <a:pPr algn="just" rtl="1">
              <a:buClr>
                <a:srgbClr val="C00000"/>
              </a:buClr>
            </a:pPr>
            <a:endParaRPr lang="ar-SA" sz="1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  <a:buNone/>
            </a:pPr>
            <a:r>
              <a:rPr lang="ar-SA" sz="2800" b="1" dirty="0">
                <a:latin typeface="Times New Roman" pitchFamily="18" charset="0"/>
                <a:cs typeface="Times New Roman" pitchFamily="18" charset="0"/>
              </a:rPr>
              <a:t>تقوم بوظائف عدة، أهمها:</a:t>
            </a:r>
          </a:p>
          <a:p>
            <a:pPr algn="just" rtl="1">
              <a:buClr>
                <a:srgbClr val="C00000"/>
              </a:buClr>
              <a:buNone/>
            </a:pPr>
            <a:endParaRPr lang="ar-SA" sz="600" b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المساعدة في عملية الدفاع عن الجسم عن طريق تحليل الجزيئات الغريبة.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تقوم بعمليات الهضم داخل الخلية.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التخلص من بعض مكونات الخلية في ظروف معينة (بعد موتها).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sz="2800" dirty="0"/>
          </a:p>
          <a:p>
            <a:pPr algn="just" rtl="1"/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ar-SA" sz="105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256914"/>
              </p:ext>
            </p:extLst>
          </p:nvPr>
        </p:nvGraphicFramePr>
        <p:xfrm>
          <a:off x="324618" y="2060848"/>
          <a:ext cx="2667052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hoto Editor Photo" r:id="rId3" imgW="2905531" imgH="4390476" progId="MSPhotoEd.3">
                  <p:embed/>
                </p:oleObj>
              </mc:Choice>
              <mc:Fallback>
                <p:oleObj name="Photo Editor Photo" r:id="rId3" imgW="2905531" imgH="4390476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18" y="2060848"/>
                        <a:ext cx="2667052" cy="403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lvl="0" algn="just" rtl="1">
              <a:buNone/>
            </a:pPr>
            <a:r>
              <a:rPr lang="ar-SA" sz="3000" b="1" u="sng" dirty="0" err="1">
                <a:latin typeface="Times New Roman" pitchFamily="18" charset="0"/>
                <a:cs typeface="Times New Roman" pitchFamily="18" charset="0"/>
              </a:rPr>
              <a:t>البلاستيدات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Plastids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 rtl="1">
              <a:buNone/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هي عضيات حية توجد فقط في الخلايا النباتية والطحالب.</a:t>
            </a:r>
          </a:p>
          <a:p>
            <a:pPr algn="just" rtl="1">
              <a:buClr>
                <a:srgbClr val="C00000"/>
              </a:buClr>
            </a:pP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600" b="1" dirty="0">
                <a:latin typeface="Times New Roman" pitchFamily="18" charset="0"/>
                <a:cs typeface="Times New Roman" pitchFamily="18" charset="0"/>
              </a:rPr>
              <a:t>تنقسم البلاستيدات حسب وجود أو غياب بعض الصبغات إلى:</a:t>
            </a:r>
          </a:p>
          <a:p>
            <a:pPr algn="just" rtl="1">
              <a:buNone/>
            </a:pPr>
            <a:endParaRPr lang="en-US" sz="500" b="1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بلاستيدات عديمة اللون (وظيفتها الاساسية تخزين حبيبات النشا).</a:t>
            </a: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بلاستيدات ملونة (تحتوي في تركيبها صبغات كاروتينية، يعتقد بأن وظيفتها جذب الحشرات إلى الأزهار لتسهيل عملية التلقيح).</a:t>
            </a:r>
          </a:p>
          <a:p>
            <a:pPr lvl="0" algn="just" rtl="1">
              <a:buClr>
                <a:srgbClr val="C00000"/>
              </a:buClr>
              <a:buFont typeface="Wingdings" pitchFamily="2" charset="2"/>
              <a:buChar char="ü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  <a:buFont typeface="Wingdings" pitchFamily="2" charset="2"/>
              <a:buChar char="ü"/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 بلاستيدات خضراء (تحتوي على صبغات الكلوروفيل الخضراء التي تلعب دوراً هاماً في تنشيط عملية التمثيل الضوئي).</a:t>
            </a:r>
          </a:p>
          <a:p>
            <a:pPr algn="just" rtl="1">
              <a:buFont typeface="Wingdings" pitchFamily="2" charset="2"/>
              <a:buChar char="ü"/>
            </a:pPr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109728" lvl="0" indent="0" algn="just" rtl="1">
              <a:buClr>
                <a:srgbClr val="C00000"/>
              </a:buClr>
              <a:buNone/>
            </a:pP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النواة </a:t>
            </a:r>
            <a:r>
              <a:rPr lang="en-US" sz="3000" b="1" u="sng" dirty="0">
                <a:latin typeface="Times New Roman" pitchFamily="18" charset="0"/>
                <a:cs typeface="Times New Roman" pitchFamily="18" charset="0"/>
              </a:rPr>
              <a:t>Nucleus</a:t>
            </a:r>
            <a:r>
              <a:rPr lang="ar-SA" sz="3000" b="1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نواة الخلية هي إحدى أهم عضيات الخلية حقيقية النواة ولا توجد في بدائية النواة. </a:t>
            </a:r>
          </a:p>
          <a:p>
            <a:pPr algn="just" rtl="1">
              <a:buClr>
                <a:srgbClr val="C00000"/>
              </a:buClr>
              <a:buNone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تقوم نوى الخلايا بتنظيم جميع العمليات الحيوية في الخلية كما تقوم بحفظ المعلومات الوراثية ضمن مورثات موجودة في المادة الصبغية (الكروموسومات) وتوريثها من خلية إلى أُخرى عن طريق الإنقسام.</a:t>
            </a:r>
          </a:p>
          <a:p>
            <a:pPr algn="just" rtl="1">
              <a:buClr>
                <a:srgbClr val="C00000"/>
              </a:buClr>
              <a:buNone/>
            </a:pPr>
            <a:endParaRPr lang="ar-SA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2800" dirty="0">
                <a:latin typeface="Times New Roman" pitchFamily="18" charset="0"/>
                <a:cs typeface="Times New Roman" pitchFamily="18" charset="0"/>
              </a:rPr>
              <a:t>الخلايا بدائية النواة لا تحتوي على نواة ولكن تحتوي على كروموسومات تحمل المادة الوراثية.</a:t>
            </a:r>
          </a:p>
          <a:p>
            <a:pPr algn="r" rtl="1">
              <a:buClr>
                <a:srgbClr val="C0000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Clr>
                <a:srgbClr val="C00000"/>
              </a:buClr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Clr>
                <a:srgbClr val="C00000"/>
              </a:buCl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Clr>
                <a:srgbClr val="C00000"/>
              </a:buCl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ar-SA" sz="280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  <a:ln>
            <a:solidFill>
              <a:srgbClr val="C00000"/>
            </a:solidFill>
          </a:ln>
        </p:spPr>
        <p:txBody>
          <a:bodyPr/>
          <a:lstStyle/>
          <a:p>
            <a:pPr algn="r" rtl="1">
              <a:buNone/>
            </a:pP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تحتوي النواة على أربع مكونات رئيسية، هي:</a:t>
            </a:r>
          </a:p>
          <a:p>
            <a:pPr algn="r" rtl="1">
              <a:buNone/>
            </a:pPr>
            <a:endParaRPr lang="ar-SA" sz="800" b="1" u="sng" dirty="0">
              <a:solidFill>
                <a:srgbClr val="C00000"/>
              </a:solidFill>
            </a:endParaRPr>
          </a:p>
          <a:p>
            <a:pPr marL="624078" indent="-514350" algn="just" rtl="1">
              <a:buClr>
                <a:srgbClr val="C00000"/>
              </a:buClr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الحامض النووي منقوص الأوكسجين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</a:p>
          <a:p>
            <a:pPr marL="624078" indent="-514350" algn="just" rtl="1">
              <a:buClr>
                <a:srgbClr val="C00000"/>
              </a:buClr>
              <a:buNone/>
            </a:pPr>
            <a:endParaRPr lang="ar-SA" sz="5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 rtl="1">
              <a:buClr>
                <a:srgbClr val="C00000"/>
              </a:buClr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الحامض النووي الريبوزي  </a:t>
            </a: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RNA</a:t>
            </a:r>
            <a:endParaRPr lang="ar-SA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 rtl="1">
              <a:buClr>
                <a:srgbClr val="C00000"/>
              </a:buClr>
            </a:pPr>
            <a:endParaRPr lang="ar-SA" sz="5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 rtl="1">
              <a:buClr>
                <a:srgbClr val="C00000"/>
              </a:buClr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البروتينات النووية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Nuclear Proteins</a:t>
            </a:r>
          </a:p>
          <a:p>
            <a:pPr marL="624078" indent="-514350" algn="just" rtl="1">
              <a:buClr>
                <a:srgbClr val="C00000"/>
              </a:buClr>
            </a:pPr>
            <a:endParaRPr lang="ar-SA" sz="5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 rtl="1">
              <a:buClr>
                <a:srgbClr val="C00000"/>
              </a:buClr>
            </a:pP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الدهون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Lipids</a:t>
            </a:r>
          </a:p>
          <a:p>
            <a:pPr algn="r" rtl="1">
              <a:buNone/>
            </a:pPr>
            <a:endParaRPr lang="en-US" u="sng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1026" name="Picture 2" descr="http://www.google.com.sa/url?sa=i&amp;source=images&amp;cd=&amp;docid=HF5fcVtWnJ-F5M&amp;tbnid=PqWl9XHUB0jszM:&amp;ved=0CAUQjBwwAA&amp;url=http%3A%2F%2Fmicro.magnet.fsu.edu%2Fcells%2Fnucleus%2Fimages%2Fnucleusfigure1.jpg&amp;ei=dEIkUpCQDcjFtQa7vYA4&amp;psig=AFQjCNG3MdO6JUWRD_t88b-SHiZMSynWHw&amp;ust=13781944203050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5516192" cy="32403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  <a:ln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عضيات الخلية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Content Placeholder 6" descr="Cell20organel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7920880" cy="4613374"/>
          </a:xfrm>
          <a:ln>
            <a:solidFill>
              <a:srgbClr val="C00000"/>
            </a:solidFill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altLang="en-US" b="1" dirty="0">
                <a:solidFill>
                  <a:srgbClr val="FF0000"/>
                </a:solidFill>
              </a:rPr>
              <a:t>مقارنة بين الخلية النباتية والحيوانية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801809"/>
              </p:ext>
            </p:extLst>
          </p:nvPr>
        </p:nvGraphicFramePr>
        <p:xfrm>
          <a:off x="611560" y="1844825"/>
          <a:ext cx="7848600" cy="4248473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825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48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PT Bold Heading" pitchFamily="2" charset="0"/>
                        </a:rPr>
                        <a:t>الخلية النباتية</a:t>
                      </a:r>
                      <a:r>
                        <a:rPr kumimoji="0" lang="en-US" altLang="en-US" sz="48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PT Bold Heading" pitchFamily="2" charset="0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48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PT Bold Heading" pitchFamily="2" charset="0"/>
                        </a:rPr>
                        <a:t>الخلية الحيوانية</a:t>
                      </a:r>
                      <a:r>
                        <a:rPr kumimoji="0" lang="en-US" altLang="en-US" sz="48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6600FF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PT Bold Heading" pitchFamily="2" charset="0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89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يوجد </a:t>
                      </a:r>
                      <a:r>
                        <a:rPr kumimoji="0" lang="ar-SA" altLang="en-US" sz="3600" b="1" i="0" u="none" strike="noStrike" cap="none" normalizeH="0" baseline="10000" dirty="0" err="1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بلاستيدات</a:t>
                      </a: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خضراء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لايوجد</a:t>
                      </a: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ar-SA" altLang="en-US" sz="3600" b="1" i="0" u="none" strike="noStrike" cap="none" normalizeH="0" baseline="10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بلاستيدات</a:t>
                      </a: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خضراء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48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النواة طرفية</a:t>
                      </a:r>
                      <a:r>
                        <a:rPr kumimoji="0" lang="en-US" altLang="en-US" sz="3600" b="1" i="0" u="none" strike="noStrike" cap="none" normalizeH="0" baseline="1000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النواة مركزية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لايوجد جسم مركزي</a:t>
                      </a:r>
                      <a:r>
                        <a:rPr kumimoji="0" lang="en-US" altLang="en-US" sz="3600" b="1" i="0" u="none" strike="noStrike" cap="none" normalizeH="0" baseline="1000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يوجد جسم مركزي (</a:t>
                      </a:r>
                      <a:r>
                        <a:rPr kumimoji="0" lang="ar-SA" altLang="en-US" sz="3600" b="1" i="0" u="none" strike="noStrike" cap="none" normalizeH="0" baseline="10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سنتروسوم</a:t>
                      </a: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00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يوجد جدار خلوي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99A00E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altLang="en-US" sz="3600" b="1" i="0" u="none" strike="noStrike" cap="none" normalizeH="0" baseline="1000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لايوجد</a:t>
                      </a:r>
                      <a:r>
                        <a:rPr kumimoji="0" lang="ar-SA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جدار خلوي</a:t>
                      </a:r>
                      <a:r>
                        <a:rPr kumimoji="0" lang="en-US" altLang="en-US" sz="3600" b="1" i="0" u="none" strike="noStrike" cap="none" normalizeH="0" baseline="1000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</a:txBody>
                  <a:tcPr marL="91432" marR="91432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1784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مكونات خلوية أخرى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lvl="0" algn="r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b="1" dirty="0">
                <a:latin typeface="Times New Roman" pitchFamily="18" charset="0"/>
                <a:cs typeface="Times New Roman" pitchFamily="18" charset="0"/>
              </a:rPr>
              <a:t>مواد عضوية: </a:t>
            </a:r>
          </a:p>
          <a:p>
            <a:pPr lvl="0" algn="just" rtl="1">
              <a:buClr>
                <a:srgbClr val="C00000"/>
              </a:buClr>
              <a:buNone/>
            </a:pPr>
            <a:r>
              <a:rPr lang="ar-SA" sz="26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وهي تلك المواد التي تحتوي على عنصر الكربون بصورة أساسية إلى جانب عنصر أو أكثر من العناصر الأخرى مثل المواد الكربوهيدراتية، الدهون، البروتينات، والأحماض النووية.</a:t>
            </a:r>
          </a:p>
          <a:p>
            <a:pPr lvl="0" algn="just" rtl="1">
              <a:buClr>
                <a:srgbClr val="C00000"/>
              </a:buCl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b="1" dirty="0">
                <a:latin typeface="Times New Roman" pitchFamily="18" charset="0"/>
                <a:cs typeface="Times New Roman" pitchFamily="18" charset="0"/>
              </a:rPr>
              <a:t>مواد غير عضوية: </a:t>
            </a:r>
          </a:p>
          <a:p>
            <a:pPr lvl="0" algn="just" rtl="1">
              <a:buClr>
                <a:srgbClr val="C00000"/>
              </a:buClr>
              <a:buNone/>
            </a:pPr>
            <a:r>
              <a:rPr lang="ar-SA" sz="26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حيث أنها تحتوي على عناصر مهمة تساعد الخلايا على أداء وظائفها مثل كلوريد الكالسيوم، كلوريد البوتاسيوم، فوسفات الكالسيوم، وكربونات الكالسيوم.</a:t>
            </a:r>
          </a:p>
          <a:p>
            <a:pPr lvl="0" algn="just" rtl="1">
              <a:buClr>
                <a:srgbClr val="C00000"/>
              </a:buCl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  <a:buFont typeface="Arial" pitchFamily="34" charset="0"/>
              <a:buChar char="•"/>
            </a:pPr>
            <a:r>
              <a:rPr lang="ar-SA" b="1" dirty="0">
                <a:latin typeface="Times New Roman" pitchFamily="18" charset="0"/>
                <a:cs typeface="Times New Roman" pitchFamily="18" charset="0"/>
              </a:rPr>
              <a:t>ماء: </a:t>
            </a:r>
          </a:p>
          <a:p>
            <a:pPr lvl="0" algn="just" rtl="1">
              <a:buClr>
                <a:srgbClr val="C00000"/>
              </a:buClr>
              <a:buNone/>
            </a:pPr>
            <a:r>
              <a:rPr lang="ar-SA" sz="26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ar-SA" sz="2600" dirty="0">
                <a:latin typeface="Times New Roman" pitchFamily="18" charset="0"/>
                <a:cs typeface="Times New Roman" pitchFamily="18" charset="0"/>
              </a:rPr>
              <a:t>تتراوح نسبة الماء في الجسم ما بين 60 - 70 %  فهي تساعد الأنسجة على القيام بالعمليات المختلفة كالإفراز، الهضم، والإخراج.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85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you have questions?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تعريف الخلية</a:t>
            </a:r>
            <a:endParaRPr lang="en-US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algn="just" rtl="1">
              <a:buClr>
                <a:srgbClr val="C00000"/>
              </a:buClr>
            </a:pPr>
            <a:endParaRPr lang="ar-SA" sz="9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تُعد الخلية وحدة البناء والوظيفة في الكائنات الحية.</a:t>
            </a:r>
          </a:p>
          <a:p>
            <a:pPr algn="just" rtl="1">
              <a:buClr>
                <a:srgbClr val="C00000"/>
              </a:buClr>
            </a:pPr>
            <a:endParaRPr lang="ar-SA" sz="2200" b="1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جميع الكائنات الحية تتركب من خلية واحدة أو أكثر، وتتكاثر الخلايا بعملية تسمى الإنقسام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rtl="1">
              <a:buClr>
                <a:srgbClr val="C00000"/>
              </a:buClr>
            </a:pPr>
            <a:endParaRPr lang="ar-SA" sz="22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يحيط بالخلية غلاف رقيق يسمى الغشاء الخلوي أو الغشاء البلازمي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Plasma Membrane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ويسمى كامل محتوى الخلية بالبروتوبلازم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وتحتوي الخلية الحقيقية على أجسام أصغر منها تسمى عضيات ولمعظم الخلايا تركيب يسمى النواة التي تحمل في داخلها الشفرة الوراثية 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ar-S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272808" cy="773832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صور </a:t>
            </a:r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توضيحية لمحتوى الخلية حقيقية النواة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Content Placeholder 7" descr="http://www.ibtesama.com/vb/imgcache2/68786.gif"/>
          <p:cNvPicPr>
            <a:picLocks noGrp="1"/>
          </p:cNvPicPr>
          <p:nvPr>
            <p:ph idx="1"/>
          </p:nvPr>
        </p:nvPicPr>
        <p:blipFill>
          <a:blip r:embed="rId3" cstate="print"/>
          <a:srcRect r="14014" b="10989"/>
          <a:stretch>
            <a:fillRect/>
          </a:stretch>
        </p:blipFill>
        <p:spPr bwMode="auto">
          <a:xfrm>
            <a:off x="683568" y="1772816"/>
            <a:ext cx="7776864" cy="4536504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272808" cy="504056"/>
          </a:xfrm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صور </a:t>
            </a:r>
            <a:r>
              <a:rPr lang="ar-S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توضيحية لمحتوى الخلية حقيقية النواة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illu_cell_stru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4866"/>
            <a:ext cx="7416824" cy="485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1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تقسيم الكائنات الحية</a:t>
            </a:r>
            <a:endParaRPr lang="en-US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 rtl="1">
              <a:buNone/>
            </a:pPr>
            <a:endParaRPr lang="ar-SA" sz="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SA" sz="3200" b="1" u="sng" dirty="0">
                <a:latin typeface="Times New Roman" pitchFamily="18" charset="0"/>
                <a:cs typeface="Times New Roman" pitchFamily="18" charset="0"/>
              </a:rPr>
              <a:t>يُمكن تقسيم الكائنات الحية إلى قسمين رئيسيين:</a:t>
            </a:r>
          </a:p>
          <a:p>
            <a:pPr algn="just" rtl="1">
              <a:buNone/>
            </a:pPr>
            <a:endParaRPr lang="ar-SA" sz="20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كائنات ذات خلايا </a:t>
            </a:r>
            <a:r>
              <a:rPr lang="ar-SA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بدائية</a:t>
            </a: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 النواة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Prokaryotes</a:t>
            </a:r>
          </a:p>
          <a:p>
            <a:pPr lvl="0" algn="just" rtl="1">
              <a:buClr>
                <a:srgbClr val="C00000"/>
              </a:buClr>
            </a:pPr>
            <a:endParaRPr lang="ar-SA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Clr>
                <a:srgbClr val="C00000"/>
              </a:buClr>
            </a:pP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كائنات ذات خلايا </a:t>
            </a:r>
            <a:r>
              <a:rPr lang="ar-SA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حقيقية</a:t>
            </a:r>
            <a:r>
              <a:rPr lang="ar-SA" sz="3000" dirty="0">
                <a:latin typeface="Times New Roman" pitchFamily="18" charset="0"/>
                <a:cs typeface="Times New Roman" pitchFamily="18" charset="0"/>
              </a:rPr>
              <a:t> النواة  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Eukaryotes</a:t>
            </a:r>
          </a:p>
          <a:p>
            <a:pPr algn="r" rtl="1">
              <a:buNone/>
            </a:pPr>
            <a:endParaRPr lang="en-US" sz="3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الخلايا بدائية النواة</a:t>
            </a:r>
            <a:endParaRPr lang="en-US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SA" sz="2700" b="1" u="sng" dirty="0">
                <a:latin typeface="Times New Roman" pitchFamily="18" charset="0"/>
                <a:cs typeface="Times New Roman" pitchFamily="18" charset="0"/>
              </a:rPr>
              <a:t>تتكون معظم الخلايا بدائية النواة من:</a:t>
            </a:r>
          </a:p>
          <a:p>
            <a:pPr lvl="0" algn="just" rtl="1"/>
            <a:endParaRPr lang="ar-SA" sz="30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 rtl="1"/>
            <a:endParaRPr lang="ar-SA" sz="30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 rtl="1"/>
            <a:endParaRPr lang="ar-SA" sz="30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None/>
            </a:pPr>
            <a:endParaRPr lang="ar-SA" sz="12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just" rtl="1">
              <a:buNone/>
            </a:pPr>
            <a:r>
              <a:rPr lang="ar-SA" sz="2700" b="1" u="sng" dirty="0">
                <a:latin typeface="Times New Roman" pitchFamily="18" charset="0"/>
                <a:cs typeface="Times New Roman" pitchFamily="18" charset="0"/>
              </a:rPr>
              <a:t>وهناك مكونات خلوية أُخرى يعتمد وجودها على نوع الكائن:</a:t>
            </a:r>
          </a:p>
          <a:p>
            <a:pPr algn="just" rtl="1">
              <a:buClr>
                <a:srgbClr val="C00000"/>
              </a:buClr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129623"/>
              </p:ext>
            </p:extLst>
          </p:nvPr>
        </p:nvGraphicFramePr>
        <p:xfrm>
          <a:off x="2411760" y="2780928"/>
          <a:ext cx="6096000" cy="131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Plasma Membrane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7000"/>
                        <a:buFont typeface="Wingdings" pitchFamily="2" charset="2"/>
                        <a:buChar char="ü"/>
                      </a:pPr>
                      <a:r>
                        <a:rPr lang="ar-SA" sz="2500" dirty="0">
                          <a:latin typeface="Times New Roman" pitchFamily="18" charset="0"/>
                          <a:cs typeface="Times New Roman" pitchFamily="18" charset="0"/>
                        </a:rPr>
                        <a:t>الغشاء البلازمي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latin typeface="Times New Roman" pitchFamily="18" charset="0"/>
                          <a:cs typeface="Times New Roman" pitchFamily="18" charset="0"/>
                        </a:rPr>
                        <a:t>Ribosomes</a:t>
                      </a:r>
                      <a:endParaRPr lang="en-US" sz="2500" b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7000"/>
                        <a:buFont typeface="Wingdings" pitchFamily="2" charset="2"/>
                        <a:buChar char="ü"/>
                      </a:pPr>
                      <a:r>
                        <a:rPr lang="ar-SA" sz="2500" dirty="0">
                          <a:latin typeface="Times New Roman" pitchFamily="18" charset="0"/>
                          <a:cs typeface="Times New Roman" pitchFamily="18" charset="0"/>
                        </a:rPr>
                        <a:t>الريبوسومات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latin typeface="Times New Roman" pitchFamily="18" charset="0"/>
                          <a:cs typeface="Times New Roman" pitchFamily="18" charset="0"/>
                        </a:rPr>
                        <a:t>Nucleotide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7000"/>
                        <a:buFont typeface="Wingdings" pitchFamily="2" charset="2"/>
                        <a:buChar char="ü"/>
                      </a:pPr>
                      <a:r>
                        <a:rPr lang="ar-SA" sz="2500" dirty="0">
                          <a:latin typeface="Times New Roman" pitchFamily="18" charset="0"/>
                          <a:cs typeface="Times New Roman" pitchFamily="18" charset="0"/>
                        </a:rPr>
                        <a:t>المحتوى النووية  </a:t>
                      </a:r>
                      <a:endParaRPr lang="en-US" sz="25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964676"/>
              </p:ext>
            </p:extLst>
          </p:nvPr>
        </p:nvGraphicFramePr>
        <p:xfrm>
          <a:off x="1331640" y="4941168"/>
          <a:ext cx="7200800" cy="1314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Cell Wall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2000"/>
                        <a:buFont typeface="Wingdings" pitchFamily="2" charset="2"/>
                        <a:buChar char="ü"/>
                      </a:pPr>
                      <a:r>
                        <a:rPr kumimoji="0" lang="ar-SA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جدار الخلية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Bacterial Flagella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2000"/>
                        <a:buFont typeface="Wingdings" pitchFamily="2" charset="2"/>
                        <a:buChar char="ü"/>
                      </a:pPr>
                      <a:r>
                        <a:rPr kumimoji="0" lang="ar-SA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الأسواط البكتيرية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Lamellate Cytomembrane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2000"/>
                        <a:buFont typeface="Wingdings" pitchFamily="2" charset="2"/>
                        <a:buChar char="ü"/>
                      </a:pPr>
                      <a:r>
                        <a:rPr kumimoji="0" lang="ar-SA" sz="2500" kern="1200" dirty="0">
                          <a:latin typeface="Times New Roman" pitchFamily="18" charset="0"/>
                          <a:cs typeface="Times New Roman" pitchFamily="18" charset="0"/>
                        </a:rPr>
                        <a:t>الأغشية السيتوبلازمية الدقيقة</a:t>
                      </a:r>
                      <a:endParaRPr kumimoji="0" lang="en-US" sz="25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الخلايا حقيقية النواة</a:t>
            </a:r>
            <a:endParaRPr lang="en-US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 algn="just" rtl="1">
              <a:buNone/>
            </a:pPr>
            <a:endParaRPr lang="ar-SA" sz="8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ar-SA" b="1" u="sng" dirty="0">
                <a:latin typeface="Times New Roman" pitchFamily="18" charset="0"/>
                <a:cs typeface="Times New Roman" pitchFamily="18" charset="0"/>
              </a:rPr>
              <a:t>تتركب الخلايا حقيقية النواة من: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endParaRPr lang="ar-SA" sz="3000" b="1" u="sng" dirty="0">
              <a:latin typeface="Times New Roman" pitchFamily="18" charset="0"/>
              <a:cs typeface="Times New Roman" pitchFamily="18" charset="0"/>
            </a:endParaRPr>
          </a:p>
          <a:p>
            <a:pPr algn="r" rtl="1">
              <a:buNone/>
            </a:pPr>
            <a:endParaRPr lang="en-US" sz="3000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80684"/>
              </p:ext>
            </p:extLst>
          </p:nvPr>
        </p:nvGraphicFramePr>
        <p:xfrm>
          <a:off x="3347864" y="3140968"/>
          <a:ext cx="5159896" cy="2278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37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56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Plasma Membrane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1000"/>
                        <a:buFont typeface="Wingdings" pitchFamily="2" charset="2"/>
                        <a:buChar char="ü"/>
                      </a:pPr>
                      <a:r>
                        <a:rPr lang="ar-SA" sz="2600" b="0" dirty="0">
                          <a:latin typeface="Times New Roman" pitchFamily="18" charset="0"/>
                          <a:cs typeface="Times New Roman" pitchFamily="18" charset="0"/>
                        </a:rPr>
                        <a:t>الغشاء البلازمي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 pitchFamily="18" charset="0"/>
                          <a:cs typeface="Times New Roman" pitchFamily="18" charset="0"/>
                        </a:rPr>
                        <a:t>Cell Wall</a:t>
                      </a:r>
                      <a:endParaRPr lang="en-US" sz="26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1000"/>
                        <a:buFont typeface="Wingdings" pitchFamily="2" charset="2"/>
                        <a:buChar char="ü"/>
                      </a:pPr>
                      <a:r>
                        <a:rPr lang="ar-SA" sz="2600" b="0" dirty="0">
                          <a:latin typeface="Times New Roman" pitchFamily="18" charset="0"/>
                          <a:cs typeface="Times New Roman" pitchFamily="18" charset="0"/>
                        </a:rPr>
                        <a:t>جدار الخلية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Cytoplasm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1000"/>
                        <a:buFont typeface="Wingdings" pitchFamily="2" charset="2"/>
                        <a:buChar char="ü"/>
                      </a:pPr>
                      <a:r>
                        <a:rPr lang="ar-SA" sz="2600" b="0" dirty="0">
                          <a:latin typeface="Times New Roman" pitchFamily="18" charset="0"/>
                          <a:cs typeface="Times New Roman" pitchFamily="18" charset="0"/>
                        </a:rPr>
                        <a:t>السيتوبلازم 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latin typeface="Times New Roman" pitchFamily="18" charset="0"/>
                          <a:cs typeface="Times New Roman" pitchFamily="18" charset="0"/>
                        </a:rPr>
                        <a:t>Organelles</a:t>
                      </a:r>
                      <a:endParaRPr lang="en-US" sz="26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1000"/>
                        <a:buFont typeface="Wingdings" pitchFamily="2" charset="2"/>
                        <a:buChar char="ü"/>
                      </a:pPr>
                      <a:r>
                        <a:rPr lang="ar-SA" sz="2600" b="0" dirty="0">
                          <a:latin typeface="Times New Roman" pitchFamily="18" charset="0"/>
                          <a:cs typeface="Times New Roman" pitchFamily="18" charset="0"/>
                        </a:rPr>
                        <a:t>عضيات الخلية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Times New Roman" pitchFamily="18" charset="0"/>
                          <a:cs typeface="Times New Roman" pitchFamily="18" charset="0"/>
                        </a:rPr>
                        <a:t>Nucleus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51000"/>
                        <a:buFont typeface="Wingdings" pitchFamily="2" charset="2"/>
                        <a:buChar char="ü"/>
                      </a:pPr>
                      <a:r>
                        <a:rPr lang="ar-SA" sz="2600" b="0" dirty="0">
                          <a:latin typeface="Times New Roman" pitchFamily="18" charset="0"/>
                          <a:cs typeface="Times New Roman" pitchFamily="18" charset="0"/>
                        </a:rPr>
                        <a:t>النواة</a:t>
                      </a:r>
                      <a:endParaRPr lang="en-US" sz="26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/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الغشاء </a:t>
            </a:r>
            <a:r>
              <a:rPr lang="ar-SA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الخلوي </a:t>
            </a:r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(الغشاء البلازمي</a:t>
            </a:r>
            <a:r>
              <a:rPr lang="ar-SA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just" rtl="1">
              <a:buClr>
                <a:srgbClr val="C00000"/>
              </a:buClr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Clr>
                <a:srgbClr val="C00000"/>
              </a:buClr>
            </a:pPr>
            <a:r>
              <a:rPr lang="ar-SA" dirty="0">
                <a:latin typeface="Times New Roman" pitchFamily="18" charset="0"/>
                <a:cs typeface="Times New Roman" pitchFamily="18" charset="0"/>
              </a:rPr>
              <a:t>الغشاء البلازمي هو غشاء الخلية الذي يعزل داخل الخلية عن الوسط المحيط بها.</a:t>
            </a:r>
          </a:p>
          <a:p>
            <a:pPr algn="r" rtl="1"/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A47A6-0909-4044-800B-A9B892489FA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 descr="plasma-membrane-structur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3356992"/>
            <a:ext cx="8136904" cy="30243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1254</TotalTime>
  <Words>1033</Words>
  <Application>Microsoft Office PowerPoint</Application>
  <PresentationFormat>عرض على الشاشة (3:4)‏</PresentationFormat>
  <Paragraphs>222</Paragraphs>
  <Slides>29</Slides>
  <Notes>4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29</vt:i4>
      </vt:variant>
    </vt:vector>
  </HeadingPairs>
  <TitlesOfParts>
    <vt:vector size="31" baseType="lpstr">
      <vt:lpstr>Urban</vt:lpstr>
      <vt:lpstr>Photo Editor Photo</vt:lpstr>
      <vt:lpstr>عرض تقديمي في PowerPoint</vt:lpstr>
      <vt:lpstr>الخلية (The Cell)</vt:lpstr>
      <vt:lpstr>تعريف الخلية</vt:lpstr>
      <vt:lpstr>صور توضيحية لمحتوى الخلية حقيقية النواة</vt:lpstr>
      <vt:lpstr>صور توضيحية لمحتوى الخلية حقيقية النواة</vt:lpstr>
      <vt:lpstr>تقسيم الكائنات الحية</vt:lpstr>
      <vt:lpstr>الخلايا بدائية النواة</vt:lpstr>
      <vt:lpstr>الخلايا حقيقية النواة</vt:lpstr>
      <vt:lpstr>الغشاء الخلوي (الغشاء البلازمي) </vt:lpstr>
      <vt:lpstr>عرض تقديمي في PowerPoint</vt:lpstr>
      <vt:lpstr>عرض تقديمي في PowerPoint</vt:lpstr>
      <vt:lpstr>الغشاء الخلوي (الغشاء البلازمي) </vt:lpstr>
      <vt:lpstr>جدار الخلية</vt:lpstr>
      <vt:lpstr>جدار الخلية</vt:lpstr>
      <vt:lpstr>السيتوبلازم</vt:lpstr>
      <vt:lpstr>عضيات الخلية</vt:lpstr>
      <vt:lpstr>عضيات الخلية</vt:lpstr>
      <vt:lpstr>الشبكة الإندوبلازمية Endoplasmic Reticulum</vt:lpstr>
      <vt:lpstr>صورة توضيحية للشبكة الإندوبلازمية</vt:lpstr>
      <vt:lpstr>عضيات الخلية</vt:lpstr>
      <vt:lpstr>صورة توضيحية لجهاز جولجي </vt:lpstr>
      <vt:lpstr>عضيات الخلية</vt:lpstr>
      <vt:lpstr>عضيات الخلية</vt:lpstr>
      <vt:lpstr>عضيات الخلية</vt:lpstr>
      <vt:lpstr>عرض تقديمي في PowerPoint</vt:lpstr>
      <vt:lpstr>عضيات الخلية</vt:lpstr>
      <vt:lpstr>مقارنة بين الخلية النباتية والحيوانية</vt:lpstr>
      <vt:lpstr>مكونات خلوية أخرى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الخلية (The Cell)</dc:title>
  <dc:creator>user</dc:creator>
  <cp:lastModifiedBy>user</cp:lastModifiedBy>
  <cp:revision>58</cp:revision>
  <dcterms:created xsi:type="dcterms:W3CDTF">2013-09-01T18:34:15Z</dcterms:created>
  <dcterms:modified xsi:type="dcterms:W3CDTF">2022-08-28T09:12:26Z</dcterms:modified>
</cp:coreProperties>
</file>