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5" r:id="rId8"/>
    <p:sldId id="262" r:id="rId9"/>
    <p:sldId id="263" r:id="rId10"/>
    <p:sldId id="264" r:id="rId11"/>
    <p:sldId id="267" r:id="rId12"/>
    <p:sldId id="266" r:id="rId13"/>
    <p:sldId id="270" r:id="rId14"/>
    <p:sldId id="274" r:id="rId15"/>
    <p:sldId id="271" r:id="rId16"/>
    <p:sldId id="273" r:id="rId17"/>
    <p:sldId id="272" r:id="rId18"/>
    <p:sldId id="275"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1284" y="-1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en-US"/>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a:p>
        </p:txBody>
      </p:sp>
      <p:sp>
        <p:nvSpPr>
          <p:cNvPr id="4" name="عنصر نائب للتاريخ 3"/>
          <p:cNvSpPr>
            <a:spLocks noGrp="1"/>
          </p:cNvSpPr>
          <p:nvPr>
            <p:ph type="dt" sz="half" idx="10"/>
          </p:nvPr>
        </p:nvSpPr>
        <p:spPr/>
        <p:txBody>
          <a:bodyPr/>
          <a:lstStyle/>
          <a:p>
            <a:fld id="{A85111A0-3BF4-47A4-8967-A5C43E4EC3C3}" type="datetimeFigureOut">
              <a:rPr lang="en-US" smtClean="0"/>
              <a:t>11/3/2012</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30D767DF-758B-4864-981A-EE0B7FE84DD9}" type="slidenum">
              <a:rPr lang="en-US" smtClean="0"/>
              <a:t>‹#›</a:t>
            </a:fld>
            <a:endParaRPr lang="en-US"/>
          </a:p>
        </p:txBody>
      </p:sp>
    </p:spTree>
    <p:extLst>
      <p:ext uri="{BB962C8B-B14F-4D97-AF65-F5344CB8AC3E}">
        <p14:creationId xmlns:p14="http://schemas.microsoft.com/office/powerpoint/2010/main" val="2614000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A85111A0-3BF4-47A4-8967-A5C43E4EC3C3}" type="datetimeFigureOut">
              <a:rPr lang="en-US" smtClean="0"/>
              <a:t>11/3/2012</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30D767DF-758B-4864-981A-EE0B7FE84DD9}" type="slidenum">
              <a:rPr lang="en-US" smtClean="0"/>
              <a:t>‹#›</a:t>
            </a:fld>
            <a:endParaRPr lang="en-US"/>
          </a:p>
        </p:txBody>
      </p:sp>
    </p:spTree>
    <p:extLst>
      <p:ext uri="{BB962C8B-B14F-4D97-AF65-F5344CB8AC3E}">
        <p14:creationId xmlns:p14="http://schemas.microsoft.com/office/powerpoint/2010/main" val="159122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A85111A0-3BF4-47A4-8967-A5C43E4EC3C3}" type="datetimeFigureOut">
              <a:rPr lang="en-US" smtClean="0"/>
              <a:t>11/3/2012</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30D767DF-758B-4864-981A-EE0B7FE84DD9}" type="slidenum">
              <a:rPr lang="en-US" smtClean="0"/>
              <a:t>‹#›</a:t>
            </a:fld>
            <a:endParaRPr lang="en-US"/>
          </a:p>
        </p:txBody>
      </p:sp>
    </p:spTree>
    <p:extLst>
      <p:ext uri="{BB962C8B-B14F-4D97-AF65-F5344CB8AC3E}">
        <p14:creationId xmlns:p14="http://schemas.microsoft.com/office/powerpoint/2010/main" val="4099983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A85111A0-3BF4-47A4-8967-A5C43E4EC3C3}" type="datetimeFigureOut">
              <a:rPr lang="en-US" smtClean="0"/>
              <a:t>11/3/2012</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30D767DF-758B-4864-981A-EE0B7FE84DD9}" type="slidenum">
              <a:rPr lang="en-US" smtClean="0"/>
              <a:t>‹#›</a:t>
            </a:fld>
            <a:endParaRPr lang="en-US"/>
          </a:p>
        </p:txBody>
      </p:sp>
    </p:spTree>
    <p:extLst>
      <p:ext uri="{BB962C8B-B14F-4D97-AF65-F5344CB8AC3E}">
        <p14:creationId xmlns:p14="http://schemas.microsoft.com/office/powerpoint/2010/main" val="17911386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l">
              <a:defRPr sz="4000" b="1" cap="all"/>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A85111A0-3BF4-47A4-8967-A5C43E4EC3C3}" type="datetimeFigureOut">
              <a:rPr lang="en-US" smtClean="0"/>
              <a:t>11/3/2012</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30D767DF-758B-4864-981A-EE0B7FE84DD9}" type="slidenum">
              <a:rPr lang="en-US" smtClean="0"/>
              <a:t>‹#›</a:t>
            </a:fld>
            <a:endParaRPr lang="en-US"/>
          </a:p>
        </p:txBody>
      </p:sp>
    </p:spTree>
    <p:extLst>
      <p:ext uri="{BB962C8B-B14F-4D97-AF65-F5344CB8AC3E}">
        <p14:creationId xmlns:p14="http://schemas.microsoft.com/office/powerpoint/2010/main" val="19812640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تاريخ 4"/>
          <p:cNvSpPr>
            <a:spLocks noGrp="1"/>
          </p:cNvSpPr>
          <p:nvPr>
            <p:ph type="dt" sz="half" idx="10"/>
          </p:nvPr>
        </p:nvSpPr>
        <p:spPr/>
        <p:txBody>
          <a:bodyPr/>
          <a:lstStyle/>
          <a:p>
            <a:fld id="{A85111A0-3BF4-47A4-8967-A5C43E4EC3C3}" type="datetimeFigureOut">
              <a:rPr lang="en-US" smtClean="0"/>
              <a:t>11/3/2012</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30D767DF-758B-4864-981A-EE0B7FE84DD9}" type="slidenum">
              <a:rPr lang="en-US" smtClean="0"/>
              <a:t>‹#›</a:t>
            </a:fld>
            <a:endParaRPr lang="en-US"/>
          </a:p>
        </p:txBody>
      </p:sp>
    </p:spTree>
    <p:extLst>
      <p:ext uri="{BB962C8B-B14F-4D97-AF65-F5344CB8AC3E}">
        <p14:creationId xmlns:p14="http://schemas.microsoft.com/office/powerpoint/2010/main" val="36543695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عنصر نائب للتاريخ 6"/>
          <p:cNvSpPr>
            <a:spLocks noGrp="1"/>
          </p:cNvSpPr>
          <p:nvPr>
            <p:ph type="dt" sz="half" idx="10"/>
          </p:nvPr>
        </p:nvSpPr>
        <p:spPr/>
        <p:txBody>
          <a:bodyPr/>
          <a:lstStyle/>
          <a:p>
            <a:fld id="{A85111A0-3BF4-47A4-8967-A5C43E4EC3C3}" type="datetimeFigureOut">
              <a:rPr lang="en-US" smtClean="0"/>
              <a:t>11/3/2012</a:t>
            </a:fld>
            <a:endParaRPr lang="en-US"/>
          </a:p>
        </p:txBody>
      </p:sp>
      <p:sp>
        <p:nvSpPr>
          <p:cNvPr id="8" name="عنصر نائب للتذييل 7"/>
          <p:cNvSpPr>
            <a:spLocks noGrp="1"/>
          </p:cNvSpPr>
          <p:nvPr>
            <p:ph type="ftr" sz="quarter" idx="11"/>
          </p:nvPr>
        </p:nvSpPr>
        <p:spPr/>
        <p:txBody>
          <a:bodyPr/>
          <a:lstStyle/>
          <a:p>
            <a:endParaRPr lang="en-US"/>
          </a:p>
        </p:txBody>
      </p:sp>
      <p:sp>
        <p:nvSpPr>
          <p:cNvPr id="9" name="عنصر نائب لرقم الشريحة 8"/>
          <p:cNvSpPr>
            <a:spLocks noGrp="1"/>
          </p:cNvSpPr>
          <p:nvPr>
            <p:ph type="sldNum" sz="quarter" idx="12"/>
          </p:nvPr>
        </p:nvSpPr>
        <p:spPr/>
        <p:txBody>
          <a:bodyPr/>
          <a:lstStyle/>
          <a:p>
            <a:fld id="{30D767DF-758B-4864-981A-EE0B7FE84DD9}" type="slidenum">
              <a:rPr lang="en-US" smtClean="0"/>
              <a:t>‹#›</a:t>
            </a:fld>
            <a:endParaRPr lang="en-US"/>
          </a:p>
        </p:txBody>
      </p:sp>
    </p:spTree>
    <p:extLst>
      <p:ext uri="{BB962C8B-B14F-4D97-AF65-F5344CB8AC3E}">
        <p14:creationId xmlns:p14="http://schemas.microsoft.com/office/powerpoint/2010/main" val="27653938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تاريخ 2"/>
          <p:cNvSpPr>
            <a:spLocks noGrp="1"/>
          </p:cNvSpPr>
          <p:nvPr>
            <p:ph type="dt" sz="half" idx="10"/>
          </p:nvPr>
        </p:nvSpPr>
        <p:spPr/>
        <p:txBody>
          <a:bodyPr/>
          <a:lstStyle/>
          <a:p>
            <a:fld id="{A85111A0-3BF4-47A4-8967-A5C43E4EC3C3}" type="datetimeFigureOut">
              <a:rPr lang="en-US" smtClean="0"/>
              <a:t>11/3/2012</a:t>
            </a:fld>
            <a:endParaRPr lang="en-US"/>
          </a:p>
        </p:txBody>
      </p:sp>
      <p:sp>
        <p:nvSpPr>
          <p:cNvPr id="4" name="عنصر نائب للتذييل 3"/>
          <p:cNvSpPr>
            <a:spLocks noGrp="1"/>
          </p:cNvSpPr>
          <p:nvPr>
            <p:ph type="ftr" sz="quarter" idx="11"/>
          </p:nvPr>
        </p:nvSpPr>
        <p:spPr/>
        <p:txBody>
          <a:bodyPr/>
          <a:lstStyle/>
          <a:p>
            <a:endParaRPr lang="en-US"/>
          </a:p>
        </p:txBody>
      </p:sp>
      <p:sp>
        <p:nvSpPr>
          <p:cNvPr id="5" name="عنصر نائب لرقم الشريحة 4"/>
          <p:cNvSpPr>
            <a:spLocks noGrp="1"/>
          </p:cNvSpPr>
          <p:nvPr>
            <p:ph type="sldNum" sz="quarter" idx="12"/>
          </p:nvPr>
        </p:nvSpPr>
        <p:spPr/>
        <p:txBody>
          <a:bodyPr/>
          <a:lstStyle/>
          <a:p>
            <a:fld id="{30D767DF-758B-4864-981A-EE0B7FE84DD9}" type="slidenum">
              <a:rPr lang="en-US" smtClean="0"/>
              <a:t>‹#›</a:t>
            </a:fld>
            <a:endParaRPr lang="en-US"/>
          </a:p>
        </p:txBody>
      </p:sp>
    </p:spTree>
    <p:extLst>
      <p:ext uri="{BB962C8B-B14F-4D97-AF65-F5344CB8AC3E}">
        <p14:creationId xmlns:p14="http://schemas.microsoft.com/office/powerpoint/2010/main" val="2703032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A85111A0-3BF4-47A4-8967-A5C43E4EC3C3}" type="datetimeFigureOut">
              <a:rPr lang="en-US" smtClean="0"/>
              <a:t>11/3/2012</a:t>
            </a:fld>
            <a:endParaRPr lang="en-US"/>
          </a:p>
        </p:txBody>
      </p:sp>
      <p:sp>
        <p:nvSpPr>
          <p:cNvPr id="3" name="عنصر نائب للتذييل 2"/>
          <p:cNvSpPr>
            <a:spLocks noGrp="1"/>
          </p:cNvSpPr>
          <p:nvPr>
            <p:ph type="ftr" sz="quarter" idx="11"/>
          </p:nvPr>
        </p:nvSpPr>
        <p:spPr/>
        <p:txBody>
          <a:bodyPr/>
          <a:lstStyle/>
          <a:p>
            <a:endParaRPr lang="en-US"/>
          </a:p>
        </p:txBody>
      </p:sp>
      <p:sp>
        <p:nvSpPr>
          <p:cNvPr id="4" name="عنصر نائب لرقم الشريحة 3"/>
          <p:cNvSpPr>
            <a:spLocks noGrp="1"/>
          </p:cNvSpPr>
          <p:nvPr>
            <p:ph type="sldNum" sz="quarter" idx="12"/>
          </p:nvPr>
        </p:nvSpPr>
        <p:spPr/>
        <p:txBody>
          <a:bodyPr/>
          <a:lstStyle/>
          <a:p>
            <a:fld id="{30D767DF-758B-4864-981A-EE0B7FE84DD9}" type="slidenum">
              <a:rPr lang="en-US" smtClean="0"/>
              <a:t>‹#›</a:t>
            </a:fld>
            <a:endParaRPr lang="en-US"/>
          </a:p>
        </p:txBody>
      </p:sp>
    </p:spTree>
    <p:extLst>
      <p:ext uri="{BB962C8B-B14F-4D97-AF65-F5344CB8AC3E}">
        <p14:creationId xmlns:p14="http://schemas.microsoft.com/office/powerpoint/2010/main" val="32924716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A85111A0-3BF4-47A4-8967-A5C43E4EC3C3}" type="datetimeFigureOut">
              <a:rPr lang="en-US" smtClean="0"/>
              <a:t>11/3/2012</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30D767DF-758B-4864-981A-EE0B7FE84DD9}" type="slidenum">
              <a:rPr lang="en-US" smtClean="0"/>
              <a:t>‹#›</a:t>
            </a:fld>
            <a:endParaRPr lang="en-US"/>
          </a:p>
        </p:txBody>
      </p:sp>
    </p:spTree>
    <p:extLst>
      <p:ext uri="{BB962C8B-B14F-4D97-AF65-F5344CB8AC3E}">
        <p14:creationId xmlns:p14="http://schemas.microsoft.com/office/powerpoint/2010/main" val="8225738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A85111A0-3BF4-47A4-8967-A5C43E4EC3C3}" type="datetimeFigureOut">
              <a:rPr lang="en-US" smtClean="0"/>
              <a:t>11/3/2012</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30D767DF-758B-4864-981A-EE0B7FE84DD9}" type="slidenum">
              <a:rPr lang="en-US" smtClean="0"/>
              <a:t>‹#›</a:t>
            </a:fld>
            <a:endParaRPr lang="en-US"/>
          </a:p>
        </p:txBody>
      </p:sp>
    </p:spTree>
    <p:extLst>
      <p:ext uri="{BB962C8B-B14F-4D97-AF65-F5344CB8AC3E}">
        <p14:creationId xmlns:p14="http://schemas.microsoft.com/office/powerpoint/2010/main" val="23011306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5111A0-3BF4-47A4-8967-A5C43E4EC3C3}" type="datetimeFigureOut">
              <a:rPr lang="en-US" smtClean="0"/>
              <a:t>11/3/2012</a:t>
            </a:fld>
            <a:endParaRPr lang="en-US"/>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عنصر نائب لرقم الشريحة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D767DF-758B-4864-981A-EE0B7FE84DD9}" type="slidenum">
              <a:rPr lang="en-US" smtClean="0"/>
              <a:t>‹#›</a:t>
            </a:fld>
            <a:endParaRPr lang="en-US"/>
          </a:p>
        </p:txBody>
      </p:sp>
    </p:spTree>
    <p:extLst>
      <p:ext uri="{BB962C8B-B14F-4D97-AF65-F5344CB8AC3E}">
        <p14:creationId xmlns:p14="http://schemas.microsoft.com/office/powerpoint/2010/main" val="41577074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 name="عنوان 1"/>
          <p:cNvSpPr>
            <a:spLocks noGrp="1"/>
          </p:cNvSpPr>
          <p:nvPr>
            <p:ph type="ctrTitle"/>
          </p:nvPr>
        </p:nvSpPr>
        <p:spPr>
          <a:xfrm>
            <a:off x="683568" y="1988840"/>
            <a:ext cx="7772400" cy="1470025"/>
          </a:xfrm>
        </p:spPr>
        <p:txBody>
          <a:bodyPr/>
          <a:lstStyle/>
          <a:p>
            <a:r>
              <a:rPr lang="en-US" b="1" dirty="0"/>
              <a:t>Aquatic Ecology And</a:t>
            </a:r>
            <a:br>
              <a:rPr lang="en-US" b="1" dirty="0"/>
            </a:br>
            <a:r>
              <a:rPr lang="en-US" b="1" dirty="0"/>
              <a:t>The Food Web</a:t>
            </a:r>
            <a:endParaRPr lang="en-US" dirty="0"/>
          </a:p>
        </p:txBody>
      </p:sp>
      <p:sp>
        <p:nvSpPr>
          <p:cNvPr id="3" name="عنوان فرعي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8591190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1907704" y="274638"/>
            <a:ext cx="5328592" cy="1143000"/>
          </a:xfrm>
        </p:spPr>
        <p:style>
          <a:lnRef idx="2">
            <a:schemeClr val="accent2"/>
          </a:lnRef>
          <a:fillRef idx="1">
            <a:schemeClr val="lt1"/>
          </a:fillRef>
          <a:effectRef idx="0">
            <a:schemeClr val="accent2"/>
          </a:effectRef>
          <a:fontRef idx="minor">
            <a:schemeClr val="dk1"/>
          </a:fontRef>
        </p:style>
        <p:txBody>
          <a:bodyPr/>
          <a:lstStyle/>
          <a:p>
            <a:r>
              <a:rPr lang="en-US" dirty="0" smtClean="0"/>
              <a:t>Consumers</a:t>
            </a:r>
            <a:endParaRPr lang="en-US" dirty="0"/>
          </a:p>
        </p:txBody>
      </p:sp>
      <p:sp>
        <p:nvSpPr>
          <p:cNvPr id="3" name="عنصر نائب للمحتوى 2"/>
          <p:cNvSpPr>
            <a:spLocks noGrp="1"/>
          </p:cNvSpPr>
          <p:nvPr>
            <p:ph idx="1"/>
          </p:nvPr>
        </p:nvSpPr>
        <p:spPr/>
        <p:style>
          <a:lnRef idx="2">
            <a:schemeClr val="accent2"/>
          </a:lnRef>
          <a:fillRef idx="1">
            <a:schemeClr val="lt1"/>
          </a:fillRef>
          <a:effectRef idx="0">
            <a:schemeClr val="accent2"/>
          </a:effectRef>
          <a:fontRef idx="minor">
            <a:schemeClr val="dk1"/>
          </a:fontRef>
        </p:style>
        <p:txBody>
          <a:bodyPr>
            <a:normAutofit fontScale="77500" lnSpcReduction="20000"/>
          </a:bodyPr>
          <a:lstStyle/>
          <a:p>
            <a:pPr marL="0" indent="0">
              <a:buNone/>
            </a:pPr>
            <a:r>
              <a:rPr lang="en-US" b="1" dirty="0" smtClean="0"/>
              <a:t>Consumers</a:t>
            </a:r>
            <a:r>
              <a:rPr lang="en-US" dirty="0" smtClean="0"/>
              <a:t> make up the next trophic level; and must</a:t>
            </a:r>
          </a:p>
          <a:p>
            <a:pPr marL="0" indent="0">
              <a:buNone/>
            </a:pPr>
            <a:r>
              <a:rPr lang="en-US" dirty="0" smtClean="0"/>
              <a:t>eat other organisms to obtain their energy.</a:t>
            </a:r>
          </a:p>
          <a:p>
            <a:pPr marL="0" indent="0">
              <a:buNone/>
            </a:pPr>
            <a:r>
              <a:rPr lang="en-US" dirty="0" smtClean="0"/>
              <a:t> Consumers, in turn, occupy different trophic levels. Trophic levels of common aquatic organisms .</a:t>
            </a:r>
          </a:p>
          <a:p>
            <a:pPr marL="0" indent="0">
              <a:buNone/>
            </a:pPr>
            <a:r>
              <a:rPr lang="en-US" b="1" dirty="0" smtClean="0"/>
              <a:t>Primary consumers </a:t>
            </a:r>
            <a:r>
              <a:rPr lang="en-US" dirty="0" smtClean="0"/>
              <a:t>are herbivores, they eat plants. In our aquatic ecosystem example, zooplankton feeding on phytoplankton occupy the primary consumer trophic level. Cattle are primary consumers in terrestrial</a:t>
            </a:r>
          </a:p>
          <a:p>
            <a:pPr marL="0" indent="0">
              <a:buNone/>
            </a:pPr>
            <a:r>
              <a:rPr lang="en-US" dirty="0" smtClean="0"/>
              <a:t>ecosystems. </a:t>
            </a:r>
          </a:p>
          <a:p>
            <a:pPr marL="0" indent="0">
              <a:buNone/>
            </a:pPr>
            <a:r>
              <a:rPr lang="en-US" sz="3100" b="1" dirty="0"/>
              <a:t>Secondary consumers</a:t>
            </a:r>
            <a:r>
              <a:rPr lang="en-US" dirty="0" smtClean="0"/>
              <a:t>, represented by certain aquatic insects are carnivores and feed upon primary consumers, the zooplankton. Our example also includes a tertiary consumer, the large mouth bass that feeds upon other carnivores.</a:t>
            </a:r>
            <a:endParaRPr lang="en-US" dirty="0"/>
          </a:p>
        </p:txBody>
      </p:sp>
    </p:spTree>
    <p:extLst>
      <p:ext uri="{BB962C8B-B14F-4D97-AF65-F5344CB8AC3E}">
        <p14:creationId xmlns:p14="http://schemas.microsoft.com/office/powerpoint/2010/main" val="27657450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29700"/>
            <a:ext cx="8928992" cy="682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71935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style>
          <a:lnRef idx="2">
            <a:schemeClr val="accent2"/>
          </a:lnRef>
          <a:fillRef idx="1">
            <a:schemeClr val="lt1"/>
          </a:fillRef>
          <a:effectRef idx="0">
            <a:schemeClr val="accent2"/>
          </a:effectRef>
          <a:fontRef idx="minor">
            <a:schemeClr val="dk1"/>
          </a:fontRef>
        </p:style>
        <p:txBody>
          <a:bodyPr>
            <a:normAutofit fontScale="92500" lnSpcReduction="20000"/>
          </a:bodyPr>
          <a:lstStyle/>
          <a:p>
            <a:pPr marL="0" indent="0">
              <a:buNone/>
            </a:pPr>
            <a:r>
              <a:rPr lang="en-US" dirty="0" smtClean="0"/>
              <a:t>The first trophic level which includes algae, phytoplankton and aquatic vascular plants, usually makes up the bulk by weight of organisms (about 85%) in natural aquatic ecosystems and forms the base of the food chain.( In some systems </a:t>
            </a:r>
            <a:r>
              <a:rPr lang="en-US" dirty="0" smtClean="0"/>
              <a:t>bacteria may </a:t>
            </a:r>
            <a:r>
              <a:rPr lang="en-US" dirty="0" smtClean="0"/>
              <a:t>actually be more abundant than plants.) Because there is up to a 90 percent loss of energy in each step of the food chain, each higher level of consumer will constitute a correspondingly lower amount of the total weight of living organisms in the pond.</a:t>
            </a:r>
            <a:endParaRPr lang="en-US" dirty="0"/>
          </a:p>
        </p:txBody>
      </p:sp>
    </p:spTree>
    <p:extLst>
      <p:ext uri="{BB962C8B-B14F-4D97-AF65-F5344CB8AC3E}">
        <p14:creationId xmlns:p14="http://schemas.microsoft.com/office/powerpoint/2010/main" val="12385276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p:style>
          <a:lnRef idx="2">
            <a:schemeClr val="accent3"/>
          </a:lnRef>
          <a:fillRef idx="1">
            <a:schemeClr val="lt1"/>
          </a:fillRef>
          <a:effectRef idx="0">
            <a:schemeClr val="accent3"/>
          </a:effectRef>
          <a:fontRef idx="minor">
            <a:schemeClr val="dk1"/>
          </a:fontRef>
        </p:style>
        <p:txBody>
          <a:bodyPr>
            <a:normAutofit/>
          </a:bodyPr>
          <a:lstStyle/>
          <a:p>
            <a:r>
              <a:rPr lang="en-US" b="1" dirty="0" smtClean="0"/>
              <a:t>The aquatic habitat</a:t>
            </a:r>
            <a:endParaRPr lang="en-US" dirty="0"/>
          </a:p>
        </p:txBody>
      </p:sp>
      <p:sp>
        <p:nvSpPr>
          <p:cNvPr id="3" name="عنصر نائب للمحتوى 2"/>
          <p:cNvSpPr>
            <a:spLocks noGrp="1"/>
          </p:cNvSpPr>
          <p:nvPr>
            <p:ph idx="1"/>
          </p:nvPr>
        </p:nvSpPr>
        <p:spPr/>
        <p:style>
          <a:lnRef idx="2">
            <a:schemeClr val="accent3"/>
          </a:lnRef>
          <a:fillRef idx="1">
            <a:schemeClr val="lt1"/>
          </a:fillRef>
          <a:effectRef idx="0">
            <a:schemeClr val="accent3"/>
          </a:effectRef>
          <a:fontRef idx="minor">
            <a:schemeClr val="dk1"/>
          </a:fontRef>
        </p:style>
        <p:txBody>
          <a:bodyPr>
            <a:normAutofit fontScale="85000" lnSpcReduction="20000"/>
          </a:bodyPr>
          <a:lstStyle/>
          <a:p>
            <a:pPr marL="0" indent="0">
              <a:buNone/>
            </a:pPr>
            <a:r>
              <a:rPr lang="en-US" dirty="0" smtClean="0"/>
              <a:t>Changes </a:t>
            </a:r>
            <a:r>
              <a:rPr lang="en-US" dirty="0"/>
              <a:t>in light penetration and plant growth dictate</a:t>
            </a:r>
          </a:p>
          <a:p>
            <a:pPr marL="0" indent="0">
              <a:buNone/>
            </a:pPr>
            <a:r>
              <a:rPr lang="en-US" dirty="0"/>
              <a:t>much of the habitat variety found in the aquatic</a:t>
            </a:r>
          </a:p>
          <a:p>
            <a:pPr marL="0" indent="0">
              <a:buNone/>
            </a:pPr>
            <a:r>
              <a:rPr lang="en-US" dirty="0"/>
              <a:t>ecosystem.</a:t>
            </a:r>
          </a:p>
          <a:p>
            <a:pPr marL="0" indent="0">
              <a:buNone/>
            </a:pPr>
            <a:r>
              <a:rPr lang="en-US" dirty="0"/>
              <a:t>The </a:t>
            </a:r>
            <a:r>
              <a:rPr lang="en-US" b="1" dirty="0"/>
              <a:t>benthic </a:t>
            </a:r>
            <a:r>
              <a:rPr lang="en-US" dirty="0"/>
              <a:t>or bottom dwelling aquatic communities</a:t>
            </a:r>
          </a:p>
          <a:p>
            <a:pPr marL="0" indent="0">
              <a:buNone/>
            </a:pPr>
            <a:r>
              <a:rPr lang="en-US" dirty="0"/>
              <a:t>begin at the shore line and extend to the deepest</a:t>
            </a:r>
          </a:p>
          <a:p>
            <a:pPr marL="0" indent="0">
              <a:buNone/>
            </a:pPr>
            <a:r>
              <a:rPr lang="en-US" dirty="0"/>
              <a:t>parts of the pond. Many bacteria, phytoplankton and</a:t>
            </a:r>
          </a:p>
          <a:p>
            <a:pPr marL="0" indent="0">
              <a:buNone/>
            </a:pPr>
            <a:r>
              <a:rPr lang="en-US" dirty="0"/>
              <a:t>protozoa live between the damp particles of sand and</a:t>
            </a:r>
          </a:p>
          <a:p>
            <a:pPr marL="0" indent="0">
              <a:buNone/>
            </a:pPr>
            <a:r>
              <a:rPr lang="en-US" dirty="0"/>
              <a:t>soil. Sedge species, </a:t>
            </a:r>
            <a:r>
              <a:rPr lang="en-US" dirty="0" err="1"/>
              <a:t>bullrush</a:t>
            </a:r>
            <a:r>
              <a:rPr lang="en-US" dirty="0"/>
              <a:t> and cattail also colonize</a:t>
            </a:r>
          </a:p>
          <a:p>
            <a:pPr marL="0" indent="0">
              <a:buNone/>
            </a:pPr>
            <a:r>
              <a:rPr lang="en-US" dirty="0"/>
              <a:t>the area and often extend out into the pond to depths</a:t>
            </a:r>
          </a:p>
          <a:p>
            <a:pPr marL="0" indent="0">
              <a:buNone/>
            </a:pPr>
            <a:r>
              <a:rPr lang="en-US" dirty="0"/>
              <a:t>of 4 feet or more</a:t>
            </a:r>
          </a:p>
        </p:txBody>
      </p:sp>
    </p:spTree>
    <p:extLst>
      <p:ext uri="{BB962C8B-B14F-4D97-AF65-F5344CB8AC3E}">
        <p14:creationId xmlns:p14="http://schemas.microsoft.com/office/powerpoint/2010/main" val="38903531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741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32260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404664"/>
            <a:ext cx="8229600" cy="5760640"/>
          </a:xfrm>
        </p:spPr>
        <p:style>
          <a:lnRef idx="2">
            <a:schemeClr val="accent2"/>
          </a:lnRef>
          <a:fillRef idx="1">
            <a:schemeClr val="lt1"/>
          </a:fillRef>
          <a:effectRef idx="0">
            <a:schemeClr val="accent2"/>
          </a:effectRef>
          <a:fontRef idx="minor">
            <a:schemeClr val="dk1"/>
          </a:fontRef>
        </p:style>
        <p:txBody>
          <a:bodyPr>
            <a:noAutofit/>
          </a:bodyPr>
          <a:lstStyle/>
          <a:p>
            <a:pPr marL="0" indent="0">
              <a:buNone/>
            </a:pPr>
            <a:r>
              <a:rPr lang="en-US" sz="2000" dirty="0"/>
              <a:t>The </a:t>
            </a:r>
            <a:r>
              <a:rPr lang="en-US" sz="2000" b="1" dirty="0"/>
              <a:t>littoral zone </a:t>
            </a:r>
            <a:r>
              <a:rPr lang="en-US" sz="2000" dirty="0"/>
              <a:t>extends into the body </a:t>
            </a:r>
            <a:r>
              <a:rPr lang="en-US" sz="2000" dirty="0" smtClean="0"/>
              <a:t>of water </a:t>
            </a:r>
            <a:r>
              <a:rPr lang="en-US" sz="2000" dirty="0"/>
              <a:t>from the shore to the deepest </a:t>
            </a:r>
            <a:r>
              <a:rPr lang="en-US" sz="2000" dirty="0" smtClean="0"/>
              <a:t>area of </a:t>
            </a:r>
            <a:r>
              <a:rPr lang="en-US" sz="2000" dirty="0"/>
              <a:t>rooted plant growth. The extent of </a:t>
            </a:r>
            <a:r>
              <a:rPr lang="en-US" sz="2000" dirty="0" smtClean="0"/>
              <a:t>the littoral </a:t>
            </a:r>
            <a:r>
              <a:rPr lang="en-US" sz="2000" dirty="0"/>
              <a:t>zone depends on water </a:t>
            </a:r>
            <a:r>
              <a:rPr lang="en-US" sz="2000" dirty="0" smtClean="0"/>
              <a:t>clarity, light </a:t>
            </a:r>
            <a:r>
              <a:rPr lang="en-US" sz="2000" dirty="0"/>
              <a:t>penetration and wave action. </a:t>
            </a:r>
            <a:r>
              <a:rPr lang="en-US" sz="2000" dirty="0" smtClean="0"/>
              <a:t>The littoral </a:t>
            </a:r>
            <a:r>
              <a:rPr lang="en-US" sz="2000" dirty="0"/>
              <a:t>zone must have adequate light </a:t>
            </a:r>
            <a:r>
              <a:rPr lang="en-US" sz="2000" dirty="0" smtClean="0"/>
              <a:t>for photosynthesis. </a:t>
            </a:r>
          </a:p>
          <a:p>
            <a:pPr marL="0" indent="0">
              <a:buNone/>
            </a:pPr>
            <a:r>
              <a:rPr lang="en-US" sz="2000" dirty="0" smtClean="0"/>
              <a:t>The </a:t>
            </a:r>
            <a:r>
              <a:rPr lang="en-US" sz="2000" b="1" dirty="0"/>
              <a:t>depth of this zone </a:t>
            </a:r>
            <a:r>
              <a:rPr lang="en-US" sz="2000" dirty="0"/>
              <a:t>in your pond </a:t>
            </a:r>
            <a:r>
              <a:rPr lang="en-US" sz="2000" dirty="0" smtClean="0"/>
              <a:t>can be </a:t>
            </a:r>
            <a:r>
              <a:rPr lang="en-US" sz="2000" dirty="0"/>
              <a:t>roughly calculated by lowering a </a:t>
            </a:r>
            <a:r>
              <a:rPr lang="en-US" sz="2000" dirty="0" smtClean="0"/>
              <a:t>white coffee </a:t>
            </a:r>
            <a:r>
              <a:rPr lang="en-US" sz="2000" dirty="0"/>
              <a:t>cup on a string into the </a:t>
            </a:r>
            <a:r>
              <a:rPr lang="en-US" sz="2000" dirty="0" smtClean="0"/>
              <a:t>water and </a:t>
            </a:r>
            <a:r>
              <a:rPr lang="en-US" sz="2000" dirty="0"/>
              <a:t>measuring the depth at which it </a:t>
            </a:r>
            <a:r>
              <a:rPr lang="en-US" sz="2000" dirty="0" smtClean="0"/>
              <a:t>just disappears</a:t>
            </a:r>
            <a:r>
              <a:rPr lang="en-US" sz="2000" dirty="0"/>
              <a:t>. Multiply this depth by 2.75 </a:t>
            </a:r>
            <a:r>
              <a:rPr lang="en-US" sz="2000" dirty="0" smtClean="0"/>
              <a:t>to estimate </a:t>
            </a:r>
            <a:r>
              <a:rPr lang="en-US" sz="2000" dirty="0"/>
              <a:t>the depth </a:t>
            </a:r>
            <a:r>
              <a:rPr lang="en-US" sz="2000" dirty="0" smtClean="0"/>
              <a:t>of the </a:t>
            </a:r>
            <a:r>
              <a:rPr lang="en-US" sz="2000" dirty="0"/>
              <a:t>deepest </a:t>
            </a:r>
            <a:r>
              <a:rPr lang="en-US" sz="2000" dirty="0" smtClean="0"/>
              <a:t>rooted plants </a:t>
            </a:r>
            <a:r>
              <a:rPr lang="en-US" sz="2000" dirty="0"/>
              <a:t>in the </a:t>
            </a:r>
            <a:r>
              <a:rPr lang="en-US" sz="2000" dirty="0" smtClean="0"/>
              <a:t>pond. </a:t>
            </a:r>
          </a:p>
          <a:p>
            <a:pPr marL="0" indent="0">
              <a:buNone/>
            </a:pPr>
            <a:r>
              <a:rPr lang="en-US" sz="2000" b="1" dirty="0" smtClean="0"/>
              <a:t>The </a:t>
            </a:r>
            <a:r>
              <a:rPr lang="en-US" sz="2000" b="1" dirty="0"/>
              <a:t>littoral zone contains </a:t>
            </a:r>
            <a:r>
              <a:rPr lang="en-US" sz="2000" dirty="0"/>
              <a:t>a large </a:t>
            </a:r>
            <a:r>
              <a:rPr lang="en-US" sz="2000" dirty="0" smtClean="0"/>
              <a:t>and diverse </a:t>
            </a:r>
            <a:r>
              <a:rPr lang="en-US" sz="2000" dirty="0"/>
              <a:t>community of aquatic </a:t>
            </a:r>
            <a:r>
              <a:rPr lang="en-US" sz="2000" dirty="0" smtClean="0"/>
              <a:t>organisms. Vascular </a:t>
            </a:r>
            <a:r>
              <a:rPr lang="en-US" sz="2000" dirty="0"/>
              <a:t>aquatic plants in this </a:t>
            </a:r>
            <a:r>
              <a:rPr lang="en-US" sz="2000" dirty="0" smtClean="0"/>
              <a:t>region support </a:t>
            </a:r>
            <a:r>
              <a:rPr lang="en-US" sz="2000" dirty="0"/>
              <a:t>a variety of insects, </a:t>
            </a:r>
            <a:r>
              <a:rPr lang="en-US" sz="2000" dirty="0" smtClean="0"/>
              <a:t>snails, crawfish</a:t>
            </a:r>
            <a:r>
              <a:rPr lang="en-US" sz="2000" dirty="0"/>
              <a:t>, mussels, frogs, turtles, larval </a:t>
            </a:r>
            <a:r>
              <a:rPr lang="en-US" sz="2000" dirty="0" smtClean="0"/>
              <a:t>fish and </a:t>
            </a:r>
            <a:r>
              <a:rPr lang="en-US" sz="2000" dirty="0"/>
              <a:t>their predators. Many of the </a:t>
            </a:r>
            <a:r>
              <a:rPr lang="en-US" sz="2000" dirty="0" smtClean="0"/>
              <a:t>mobile organisms such </a:t>
            </a:r>
            <a:r>
              <a:rPr lang="en-US" sz="2000" dirty="0"/>
              <a:t>as turtles and </a:t>
            </a:r>
            <a:r>
              <a:rPr lang="en-US" sz="2000" dirty="0" smtClean="0"/>
              <a:t>fish </a:t>
            </a:r>
            <a:r>
              <a:rPr lang="en-US" sz="2000" dirty="0"/>
              <a:t>occupy more than one </a:t>
            </a:r>
            <a:r>
              <a:rPr lang="en-US" sz="2000" dirty="0" smtClean="0"/>
              <a:t>habitat zone. </a:t>
            </a:r>
          </a:p>
          <a:p>
            <a:pPr marL="0" indent="0">
              <a:buNone/>
            </a:pPr>
            <a:r>
              <a:rPr lang="en-US" sz="2000" dirty="0" smtClean="0"/>
              <a:t>Below </a:t>
            </a:r>
            <a:r>
              <a:rPr lang="en-US" sz="2000" dirty="0"/>
              <a:t>the littoral zone is the </a:t>
            </a:r>
            <a:r>
              <a:rPr lang="en-US" sz="2000" b="1" dirty="0"/>
              <a:t>sub-littoral </a:t>
            </a:r>
            <a:r>
              <a:rPr lang="en-US" sz="2000" dirty="0" smtClean="0"/>
              <a:t>region. </a:t>
            </a:r>
          </a:p>
          <a:p>
            <a:pPr marL="0" indent="0">
              <a:buNone/>
            </a:pPr>
            <a:r>
              <a:rPr lang="en-US" sz="2000" dirty="0" smtClean="0"/>
              <a:t>This </a:t>
            </a:r>
            <a:r>
              <a:rPr lang="en-US" sz="2000" dirty="0"/>
              <a:t>habitat is characterized by accumulations </a:t>
            </a:r>
            <a:r>
              <a:rPr lang="en-US" sz="2000" dirty="0" smtClean="0"/>
              <a:t>of crustacean</a:t>
            </a:r>
            <a:r>
              <a:rPr lang="en-US" sz="2000" dirty="0"/>
              <a:t>, mussel shells, and some dead </a:t>
            </a:r>
            <a:r>
              <a:rPr lang="en-US" sz="2000" dirty="0" smtClean="0"/>
              <a:t>plant material</a:t>
            </a:r>
            <a:r>
              <a:rPr lang="en-US" sz="2000" dirty="0"/>
              <a:t>. This region is well oxygenated but </a:t>
            </a:r>
            <a:r>
              <a:rPr lang="en-US" sz="2000" dirty="0" smtClean="0"/>
              <a:t>poorly lighted</a:t>
            </a:r>
            <a:r>
              <a:rPr lang="en-US" sz="2000" dirty="0"/>
              <a:t>. Fewer species are found here than in </a:t>
            </a:r>
            <a:r>
              <a:rPr lang="en-US" sz="2000" dirty="0" smtClean="0"/>
              <a:t>the littoral </a:t>
            </a:r>
            <a:r>
              <a:rPr lang="en-US" sz="2000" dirty="0"/>
              <a:t>zone.</a:t>
            </a:r>
          </a:p>
        </p:txBody>
      </p:sp>
    </p:spTree>
    <p:extLst>
      <p:ext uri="{BB962C8B-B14F-4D97-AF65-F5344CB8AC3E}">
        <p14:creationId xmlns:p14="http://schemas.microsoft.com/office/powerpoint/2010/main" val="2895208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a:xfrm>
            <a:off x="467544" y="1628800"/>
            <a:ext cx="8229600" cy="4525963"/>
          </a:xfrm>
        </p:spPr>
        <p:txBody>
          <a:bodyPr/>
          <a:lstStyle/>
          <a:p>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2575" y="390525"/>
            <a:ext cx="6038850" cy="6076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9212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3" name="عنصر نائب للمحتوى 2"/>
          <p:cNvSpPr>
            <a:spLocks noGrp="1"/>
          </p:cNvSpPr>
          <p:nvPr>
            <p:ph idx="1"/>
          </p:nvPr>
        </p:nvSpPr>
        <p:spPr/>
        <p:style>
          <a:lnRef idx="2">
            <a:schemeClr val="accent2"/>
          </a:lnRef>
          <a:fillRef idx="1">
            <a:schemeClr val="lt1"/>
          </a:fillRef>
          <a:effectRef idx="0">
            <a:schemeClr val="accent2"/>
          </a:effectRef>
          <a:fontRef idx="minor">
            <a:schemeClr val="dk1"/>
          </a:fontRef>
        </p:style>
        <p:txBody>
          <a:bodyPr>
            <a:normAutofit fontScale="85000" lnSpcReduction="20000"/>
          </a:bodyPr>
          <a:lstStyle/>
          <a:p>
            <a:pPr marL="0" indent="0">
              <a:buNone/>
            </a:pPr>
            <a:r>
              <a:rPr lang="en-US" dirty="0" smtClean="0"/>
              <a:t>In ponds large enough to thermally stratify, a </a:t>
            </a:r>
            <a:r>
              <a:rPr lang="en-US" dirty="0" smtClean="0"/>
              <a:t>pro fundal </a:t>
            </a:r>
            <a:r>
              <a:rPr lang="en-US" dirty="0" smtClean="0"/>
              <a:t>zone exists. The </a:t>
            </a:r>
            <a:r>
              <a:rPr lang="en-US" dirty="0" smtClean="0"/>
              <a:t>pro fundal </a:t>
            </a:r>
            <a:r>
              <a:rPr lang="en-US" dirty="0" smtClean="0"/>
              <a:t>zone is usually a stable environment except during periods of pond turn over. Oxygen levels are low or absent and there is little light penetration and no plant growth. Water temperature is usually cool and fluctuates little. The </a:t>
            </a:r>
            <a:r>
              <a:rPr lang="en-US" dirty="0" smtClean="0"/>
              <a:t>pro fundal </a:t>
            </a:r>
            <a:r>
              <a:rPr lang="en-US" dirty="0" smtClean="0"/>
              <a:t>zone is composed of detritus, and the bacteria and other organisms that feed on and decompose this material. </a:t>
            </a:r>
          </a:p>
          <a:p>
            <a:pPr marL="0" indent="0">
              <a:buNone/>
            </a:pPr>
            <a:r>
              <a:rPr lang="en-US" dirty="0" smtClean="0"/>
              <a:t>The open water is known as the pelagic zone. Plankton and other free swimming or drifting plants and animals inhabit this region as well as fish and other large, mobile organisms.</a:t>
            </a:r>
            <a:endParaRPr lang="en-US" dirty="0"/>
          </a:p>
        </p:txBody>
      </p:sp>
    </p:spTree>
    <p:extLst>
      <p:ext uri="{BB962C8B-B14F-4D97-AF65-F5344CB8AC3E}">
        <p14:creationId xmlns:p14="http://schemas.microsoft.com/office/powerpoint/2010/main" val="10591452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07704" y="249539"/>
            <a:ext cx="4752528" cy="6271243"/>
          </a:xfrm>
        </p:spPr>
      </p:pic>
    </p:spTree>
    <p:extLst>
      <p:ext uri="{BB962C8B-B14F-4D97-AF65-F5344CB8AC3E}">
        <p14:creationId xmlns:p14="http://schemas.microsoft.com/office/powerpoint/2010/main" val="34525000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style>
          <a:lnRef idx="1">
            <a:schemeClr val="accent3"/>
          </a:lnRef>
          <a:fillRef idx="2">
            <a:schemeClr val="accent3"/>
          </a:fillRef>
          <a:effectRef idx="1">
            <a:schemeClr val="accent3"/>
          </a:effectRef>
          <a:fontRef idx="minor">
            <a:schemeClr val="dk1"/>
          </a:fontRef>
        </p:style>
        <p:txBody>
          <a:bodyPr>
            <a:normAutofit fontScale="92500"/>
          </a:bodyPr>
          <a:lstStyle/>
          <a:p>
            <a:r>
              <a:rPr lang="en-US" dirty="0" smtClean="0"/>
              <a:t>some </a:t>
            </a:r>
            <a:r>
              <a:rPr lang="en-US" dirty="0"/>
              <a:t>Understanding of the aquatic ecosystem</a:t>
            </a:r>
          </a:p>
          <a:p>
            <a:pPr marL="0" indent="0">
              <a:buNone/>
            </a:pPr>
            <a:r>
              <a:rPr lang="en-US" dirty="0"/>
              <a:t>is necessary before </a:t>
            </a:r>
            <a:r>
              <a:rPr lang="en-US" dirty="0" smtClean="0"/>
              <a:t>fisheries </a:t>
            </a:r>
            <a:r>
              <a:rPr lang="en-US" dirty="0"/>
              <a:t>managers or pond</a:t>
            </a:r>
          </a:p>
          <a:p>
            <a:pPr marL="0" indent="0">
              <a:buNone/>
            </a:pPr>
            <a:r>
              <a:rPr lang="en-US" dirty="0"/>
              <a:t>owners can begin to understand changes in </a:t>
            </a:r>
            <a:r>
              <a:rPr lang="en-US" dirty="0" smtClean="0"/>
              <a:t>fish</a:t>
            </a:r>
            <a:endParaRPr lang="en-US" dirty="0"/>
          </a:p>
          <a:p>
            <a:pPr marL="0" indent="0">
              <a:buNone/>
            </a:pPr>
            <a:r>
              <a:rPr lang="en-US" dirty="0"/>
              <a:t>populations</a:t>
            </a:r>
            <a:r>
              <a:rPr lang="en-US" b="1" dirty="0"/>
              <a:t>. </a:t>
            </a:r>
            <a:r>
              <a:rPr lang="en-US" dirty="0"/>
              <a:t>The aquatic ecosystem is a complex </a:t>
            </a:r>
            <a:r>
              <a:rPr lang="en-US" dirty="0" smtClean="0"/>
              <a:t>of interrelated </a:t>
            </a:r>
            <a:r>
              <a:rPr lang="en-US" dirty="0"/>
              <a:t>species and their reaction to each </a:t>
            </a:r>
            <a:r>
              <a:rPr lang="en-US" dirty="0" smtClean="0"/>
              <a:t>other and </a:t>
            </a:r>
            <a:r>
              <a:rPr lang="en-US" dirty="0"/>
              <a:t>their habitat</a:t>
            </a:r>
            <a:r>
              <a:rPr lang="en-US" dirty="0" smtClean="0"/>
              <a:t>.</a:t>
            </a:r>
          </a:p>
          <a:p>
            <a:r>
              <a:rPr lang="en-US" dirty="0"/>
              <a:t>Changes in one part of the system often cause</a:t>
            </a:r>
          </a:p>
          <a:p>
            <a:pPr marL="0" indent="0">
              <a:buNone/>
            </a:pPr>
            <a:r>
              <a:rPr lang="en-US" dirty="0"/>
              <a:t>changes, large and small, throughout the system.</a:t>
            </a:r>
          </a:p>
        </p:txBody>
      </p:sp>
    </p:spTree>
    <p:extLst>
      <p:ext uri="{BB962C8B-B14F-4D97-AF65-F5344CB8AC3E}">
        <p14:creationId xmlns:p14="http://schemas.microsoft.com/office/powerpoint/2010/main" val="27679862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404664"/>
            <a:ext cx="8229600" cy="5976664"/>
          </a:xfrm>
        </p:spPr>
        <p:style>
          <a:lnRef idx="1">
            <a:schemeClr val="accent3"/>
          </a:lnRef>
          <a:fillRef idx="2">
            <a:schemeClr val="accent3"/>
          </a:fillRef>
          <a:effectRef idx="1">
            <a:schemeClr val="accent3"/>
          </a:effectRef>
          <a:fontRef idx="minor">
            <a:schemeClr val="dk1"/>
          </a:fontRef>
        </p:style>
        <p:txBody>
          <a:bodyPr>
            <a:normAutofit fontScale="92500" lnSpcReduction="20000"/>
          </a:bodyPr>
          <a:lstStyle/>
          <a:p>
            <a:pPr marL="0" indent="0">
              <a:buNone/>
            </a:pPr>
            <a:r>
              <a:rPr lang="en-US" dirty="0" smtClean="0"/>
              <a:t>Eradication of aquatic plants in a pond with a healthy</a:t>
            </a:r>
          </a:p>
          <a:p>
            <a:pPr marL="0" indent="0">
              <a:buNone/>
            </a:pPr>
            <a:r>
              <a:rPr lang="en-US" dirty="0" smtClean="0"/>
              <a:t>large mouth bass population is a good example of</a:t>
            </a:r>
          </a:p>
          <a:p>
            <a:pPr marL="0" indent="0">
              <a:buNone/>
            </a:pPr>
            <a:r>
              <a:rPr lang="en-US" dirty="0" smtClean="0"/>
              <a:t>this concept.</a:t>
            </a:r>
          </a:p>
          <a:p>
            <a:pPr marL="0" indent="0">
              <a:buNone/>
            </a:pPr>
            <a:r>
              <a:rPr lang="en-US" dirty="0" smtClean="0"/>
              <a:t> When all plants are eliminated from</a:t>
            </a:r>
          </a:p>
          <a:p>
            <a:pPr marL="0" indent="0">
              <a:buNone/>
            </a:pPr>
            <a:r>
              <a:rPr lang="en-US" dirty="0" smtClean="0"/>
              <a:t>the pond in an effort to improve angling access;</a:t>
            </a:r>
          </a:p>
          <a:p>
            <a:pPr marL="0" indent="0">
              <a:buNone/>
            </a:pPr>
            <a:r>
              <a:rPr lang="en-US" dirty="0" smtClean="0"/>
              <a:t>forage fish such as bluegill lose their protective</a:t>
            </a:r>
          </a:p>
          <a:p>
            <a:pPr marL="0" indent="0">
              <a:buNone/>
            </a:pPr>
            <a:r>
              <a:rPr lang="en-US" dirty="0" smtClean="0"/>
              <a:t>cover and are exposed to excessive predation by</a:t>
            </a:r>
          </a:p>
          <a:p>
            <a:pPr marL="0" indent="0">
              <a:buNone/>
            </a:pPr>
            <a:r>
              <a:rPr lang="en-US" dirty="0" smtClean="0"/>
              <a:t>largemouth bass. Bass initially respond by growing</a:t>
            </a:r>
          </a:p>
          <a:p>
            <a:pPr marL="0" indent="0">
              <a:buNone/>
            </a:pPr>
            <a:r>
              <a:rPr lang="en-US" dirty="0" smtClean="0"/>
              <a:t>and reproducing rapidly, however, as the forage</a:t>
            </a:r>
          </a:p>
          <a:p>
            <a:pPr marL="0" indent="0">
              <a:buNone/>
            </a:pPr>
            <a:r>
              <a:rPr lang="en-US" dirty="0" smtClean="0"/>
              <a:t>fish population declines, the once healthy bass</a:t>
            </a:r>
          </a:p>
          <a:p>
            <a:pPr marL="0" indent="0">
              <a:buNone/>
            </a:pPr>
            <a:r>
              <a:rPr lang="en-US" dirty="0" smtClean="0"/>
              <a:t>population, limited by declining food supplies,</a:t>
            </a:r>
          </a:p>
          <a:p>
            <a:pPr marL="0" indent="0">
              <a:buNone/>
            </a:pPr>
            <a:r>
              <a:rPr lang="en-US" dirty="0" smtClean="0"/>
              <a:t>becomes numerous, small and stunted.</a:t>
            </a:r>
            <a:endParaRPr lang="en-US" dirty="0"/>
          </a:p>
        </p:txBody>
      </p:sp>
    </p:spTree>
    <p:extLst>
      <p:ext uri="{BB962C8B-B14F-4D97-AF65-F5344CB8AC3E}">
        <p14:creationId xmlns:p14="http://schemas.microsoft.com/office/powerpoint/2010/main" val="42173098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a:xfrm>
            <a:off x="457200" y="1600201"/>
            <a:ext cx="8229600" cy="3124944"/>
          </a:xfrm>
        </p:spPr>
        <p:style>
          <a:lnRef idx="1">
            <a:schemeClr val="accent3"/>
          </a:lnRef>
          <a:fillRef idx="2">
            <a:schemeClr val="accent3"/>
          </a:fillRef>
          <a:effectRef idx="1">
            <a:schemeClr val="accent3"/>
          </a:effectRef>
          <a:fontRef idx="minor">
            <a:schemeClr val="dk1"/>
          </a:fontRef>
        </p:style>
        <p:txBody>
          <a:bodyPr/>
          <a:lstStyle/>
          <a:p>
            <a:pPr marL="0" indent="0">
              <a:buNone/>
            </a:pPr>
            <a:r>
              <a:rPr lang="en-US" dirty="0"/>
              <a:t>The basic ecological concepts discussed in this</a:t>
            </a:r>
          </a:p>
          <a:p>
            <a:pPr marL="0" indent="0">
              <a:buNone/>
            </a:pPr>
            <a:r>
              <a:rPr lang="en-US" dirty="0"/>
              <a:t>section will provide the pond owner with the</a:t>
            </a:r>
          </a:p>
          <a:p>
            <a:pPr marL="0" indent="0">
              <a:buNone/>
            </a:pPr>
            <a:r>
              <a:rPr lang="en-US" dirty="0"/>
              <a:t>knowledge necessary to understand the </a:t>
            </a:r>
            <a:r>
              <a:rPr lang="en-US" dirty="0" smtClean="0"/>
              <a:t>reasoning behind fish </a:t>
            </a:r>
            <a:r>
              <a:rPr lang="en-US" dirty="0"/>
              <a:t>and plant management techniques.</a:t>
            </a:r>
          </a:p>
        </p:txBody>
      </p:sp>
    </p:spTree>
    <p:extLst>
      <p:ext uri="{BB962C8B-B14F-4D97-AF65-F5344CB8AC3E}">
        <p14:creationId xmlns:p14="http://schemas.microsoft.com/office/powerpoint/2010/main" val="31873307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3394720" cy="1143000"/>
          </a:xfrm>
        </p:spPr>
        <p:style>
          <a:lnRef idx="1">
            <a:schemeClr val="accent5"/>
          </a:lnRef>
          <a:fillRef idx="3">
            <a:schemeClr val="accent5"/>
          </a:fillRef>
          <a:effectRef idx="2">
            <a:schemeClr val="accent5"/>
          </a:effectRef>
          <a:fontRef idx="minor">
            <a:schemeClr val="lt1"/>
          </a:fontRef>
        </p:style>
        <p:txBody>
          <a:bodyPr>
            <a:normAutofit/>
          </a:bodyPr>
          <a:lstStyle/>
          <a:p>
            <a:r>
              <a:rPr lang="en-US" dirty="0" smtClean="0"/>
              <a:t>Succession</a:t>
            </a:r>
            <a:endParaRPr lang="en-US" dirty="0"/>
          </a:p>
        </p:txBody>
      </p:sp>
      <p:sp>
        <p:nvSpPr>
          <p:cNvPr id="3" name="عنصر نائب للمحتوى 2"/>
          <p:cNvSpPr>
            <a:spLocks noGrp="1"/>
          </p:cNvSpPr>
          <p:nvPr>
            <p:ph idx="1"/>
          </p:nvPr>
        </p:nvSpPr>
        <p:spPr/>
        <p:style>
          <a:lnRef idx="2">
            <a:schemeClr val="accent5"/>
          </a:lnRef>
          <a:fillRef idx="1">
            <a:schemeClr val="lt1"/>
          </a:fillRef>
          <a:effectRef idx="0">
            <a:schemeClr val="accent5"/>
          </a:effectRef>
          <a:fontRef idx="minor">
            <a:schemeClr val="dk1"/>
          </a:fontRef>
        </p:style>
        <p:txBody>
          <a:bodyPr>
            <a:normAutofit/>
          </a:bodyPr>
          <a:lstStyle/>
          <a:p>
            <a:pPr marL="0" indent="0">
              <a:buNone/>
            </a:pPr>
            <a:r>
              <a:rPr lang="en-US" dirty="0" smtClean="0"/>
              <a:t>The aquatic ecosystem is a dynamic, changing</a:t>
            </a:r>
          </a:p>
          <a:p>
            <a:pPr marL="0" indent="0">
              <a:buNone/>
            </a:pPr>
            <a:r>
              <a:rPr lang="en-US" dirty="0" smtClean="0"/>
              <a:t>environment. Daily and annual bio-geo-chemical</a:t>
            </a:r>
          </a:p>
          <a:p>
            <a:pPr marL="0" indent="0">
              <a:buNone/>
            </a:pPr>
            <a:r>
              <a:rPr lang="en-US" dirty="0" smtClean="0"/>
              <a:t>cycles drive changes in water chemistry and the</a:t>
            </a:r>
          </a:p>
          <a:p>
            <a:pPr marL="0" indent="0">
              <a:buNone/>
            </a:pPr>
            <a:r>
              <a:rPr lang="en-US" dirty="0" smtClean="0"/>
              <a:t>species composition of aquatic communities.</a:t>
            </a:r>
          </a:p>
          <a:p>
            <a:pPr>
              <a:buFont typeface="Wingdings" pitchFamily="2" charset="2"/>
              <a:buChar char="Ø"/>
            </a:pPr>
            <a:r>
              <a:rPr lang="en-US" dirty="0"/>
              <a:t>Ponds and lakes go through a cycle of changes </a:t>
            </a:r>
            <a:r>
              <a:rPr lang="en-US" dirty="0" smtClean="0"/>
              <a:t>over time</a:t>
            </a:r>
            <a:r>
              <a:rPr lang="en-US" dirty="0"/>
              <a:t>, from newly created </a:t>
            </a:r>
            <a:r>
              <a:rPr lang="en-US" dirty="0" smtClean="0"/>
              <a:t>aquatic environment back to </a:t>
            </a:r>
            <a:r>
              <a:rPr lang="en-US" dirty="0"/>
              <a:t>terrestrial habitat.</a:t>
            </a:r>
          </a:p>
        </p:txBody>
      </p:sp>
    </p:spTree>
    <p:extLst>
      <p:ext uri="{BB962C8B-B14F-4D97-AF65-F5344CB8AC3E}">
        <p14:creationId xmlns:p14="http://schemas.microsoft.com/office/powerpoint/2010/main" val="12486340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ormAutofit fontScale="90000"/>
          </a:bodyPr>
          <a:lstStyle/>
          <a:p>
            <a:r>
              <a:rPr lang="en-US" b="1" dirty="0"/>
              <a:t>Energy movement in the aquatic</a:t>
            </a:r>
            <a:br>
              <a:rPr lang="en-US" b="1" dirty="0"/>
            </a:br>
            <a:r>
              <a:rPr lang="en-US" b="1" dirty="0"/>
              <a:t>ecosystem</a:t>
            </a:r>
            <a:endParaRPr lang="en-US" dirty="0"/>
          </a:p>
        </p:txBody>
      </p:sp>
      <p:sp>
        <p:nvSpPr>
          <p:cNvPr id="3" name="عنصر نائب للمحتوى 2"/>
          <p:cNvSpPr>
            <a:spLocks noGrp="1"/>
          </p:cNvSpPr>
          <p:nvPr>
            <p:ph idx="1"/>
          </p:nvPr>
        </p:nvSpPr>
        <p:spPr>
          <a:xfrm>
            <a:off x="251520" y="1600200"/>
            <a:ext cx="8579296" cy="4997152"/>
          </a:xfrm>
        </p:spPr>
        <p:style>
          <a:lnRef idx="2">
            <a:schemeClr val="accent2"/>
          </a:lnRef>
          <a:fillRef idx="1">
            <a:schemeClr val="lt1"/>
          </a:fillRef>
          <a:effectRef idx="0">
            <a:schemeClr val="accent2"/>
          </a:effectRef>
          <a:fontRef idx="minor">
            <a:schemeClr val="dk1"/>
          </a:fontRef>
        </p:style>
        <p:txBody>
          <a:bodyPr>
            <a:normAutofit fontScale="55000" lnSpcReduction="20000"/>
          </a:bodyPr>
          <a:lstStyle/>
          <a:p>
            <a:pPr marL="0" indent="0">
              <a:buNone/>
            </a:pPr>
            <a:r>
              <a:rPr lang="en-US" sz="4400" dirty="0" smtClean="0"/>
              <a:t>An ecosystem can be thought of as a conduit of energy derived from sunlight. Energy from the sun plus inorganic materials are the basis of all life. Energy can not be recycled. It moves through the ecosystem and ultimately dissipates as heat. Energy transfer efficiencies are low, usually about 10 % between each trophic level of the ecosystem. Trophic levels contain groups of organisms with similar methods of food (energy)consumption. Energy moves from one trophic level to the next through the food web .</a:t>
            </a:r>
          </a:p>
          <a:p>
            <a:pPr marL="0" indent="0">
              <a:buNone/>
            </a:pPr>
            <a:r>
              <a:rPr lang="en-US" sz="4500" dirty="0" smtClean="0"/>
              <a:t>An </a:t>
            </a:r>
            <a:r>
              <a:rPr lang="en-US" sz="4500" dirty="0"/>
              <a:t>example of </a:t>
            </a:r>
            <a:r>
              <a:rPr lang="en-US" sz="4500" dirty="0" smtClean="0"/>
              <a:t>a common, </a:t>
            </a:r>
            <a:r>
              <a:rPr lang="en-US" sz="4500" dirty="0"/>
              <a:t>linear aquatic food chain is</a:t>
            </a:r>
            <a:r>
              <a:rPr lang="en-US" sz="4500" dirty="0" smtClean="0"/>
              <a:t>:</a:t>
            </a:r>
            <a:endParaRPr lang="en-US" dirty="0" smtClean="0"/>
          </a:p>
          <a:p>
            <a:pPr marL="0" indent="0">
              <a:buNone/>
            </a:pPr>
            <a:r>
              <a:rPr lang="en-US" sz="3800" b="1" dirty="0"/>
              <a:t>Phytoplankton (microscopic</a:t>
            </a:r>
          </a:p>
          <a:p>
            <a:pPr marL="0" indent="0">
              <a:buNone/>
            </a:pPr>
            <a:r>
              <a:rPr lang="en-US" sz="3800" b="1" dirty="0"/>
              <a:t>plants) - Zooplankton (microscopic</a:t>
            </a:r>
          </a:p>
          <a:p>
            <a:pPr marL="0" indent="0">
              <a:buNone/>
            </a:pPr>
            <a:r>
              <a:rPr lang="en-US" sz="3800" b="1" dirty="0"/>
              <a:t>animals) -Insects - Blue gill -</a:t>
            </a:r>
          </a:p>
          <a:p>
            <a:pPr marL="0" indent="0">
              <a:buNone/>
            </a:pPr>
            <a:r>
              <a:rPr lang="en-US" sz="3800" b="1" dirty="0"/>
              <a:t>Largemouth Bass -Turtle </a:t>
            </a:r>
            <a:r>
              <a:rPr lang="en-US" sz="3800" b="1" dirty="0" smtClean="0"/>
              <a:t>–Bacteria</a:t>
            </a:r>
          </a:p>
          <a:p>
            <a:pPr marL="0" indent="0">
              <a:buNone/>
            </a:pPr>
            <a:r>
              <a:rPr lang="en-US" sz="4400" dirty="0"/>
              <a:t>In reality, most food chains are usually complex and interconnected. They are more accurately described as </a:t>
            </a:r>
            <a:r>
              <a:rPr lang="en-US" sz="4400" b="1" dirty="0"/>
              <a:t>food webs</a:t>
            </a:r>
            <a:r>
              <a:rPr lang="en-US" sz="4400" dirty="0"/>
              <a:t>.</a:t>
            </a:r>
          </a:p>
        </p:txBody>
      </p:sp>
    </p:spTree>
    <p:extLst>
      <p:ext uri="{BB962C8B-B14F-4D97-AF65-F5344CB8AC3E}">
        <p14:creationId xmlns:p14="http://schemas.microsoft.com/office/powerpoint/2010/main" val="24343483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527723"/>
            <a:ext cx="8712968" cy="5850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86377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2483768" y="274638"/>
            <a:ext cx="4104456" cy="922114"/>
          </a:xfrm>
        </p:spPr>
        <p:style>
          <a:lnRef idx="2">
            <a:schemeClr val="accent1"/>
          </a:lnRef>
          <a:fillRef idx="1">
            <a:schemeClr val="lt1"/>
          </a:fillRef>
          <a:effectRef idx="0">
            <a:schemeClr val="accent1"/>
          </a:effectRef>
          <a:fontRef idx="minor">
            <a:schemeClr val="dk1"/>
          </a:fontRef>
        </p:style>
        <p:txBody>
          <a:bodyPr/>
          <a:lstStyle/>
          <a:p>
            <a:r>
              <a:rPr lang="en-US" dirty="0" smtClean="0"/>
              <a:t>Producers</a:t>
            </a:r>
            <a:endParaRPr lang="en-US" dirty="0"/>
          </a:p>
        </p:txBody>
      </p:sp>
      <p:sp>
        <p:nvSpPr>
          <p:cNvPr id="3" name="عنصر نائب للمحتوى 2"/>
          <p:cNvSpPr>
            <a:spLocks noGrp="1"/>
          </p:cNvSpPr>
          <p:nvPr>
            <p:ph idx="1"/>
          </p:nvPr>
        </p:nvSpPr>
        <p:spPr>
          <a:xfrm>
            <a:off x="323528" y="1340768"/>
            <a:ext cx="8496944" cy="5112568"/>
          </a:xfrm>
        </p:spPr>
        <p:style>
          <a:lnRef idx="2">
            <a:schemeClr val="accent1"/>
          </a:lnRef>
          <a:fillRef idx="1">
            <a:schemeClr val="lt1"/>
          </a:fillRef>
          <a:effectRef idx="0">
            <a:schemeClr val="accent1"/>
          </a:effectRef>
          <a:fontRef idx="minor">
            <a:schemeClr val="dk1"/>
          </a:fontRef>
        </p:style>
        <p:txBody>
          <a:bodyPr>
            <a:normAutofit fontScale="70000" lnSpcReduction="20000"/>
          </a:bodyPr>
          <a:lstStyle/>
          <a:p>
            <a:pPr marL="0" indent="0">
              <a:buNone/>
            </a:pPr>
            <a:r>
              <a:rPr lang="en-US" dirty="0" smtClean="0"/>
              <a:t>Producers are the first trophic level in the </a:t>
            </a:r>
            <a:r>
              <a:rPr lang="en-US" dirty="0" smtClean="0"/>
              <a:t>ecosystem </a:t>
            </a:r>
            <a:r>
              <a:rPr lang="en-US" dirty="0" smtClean="0"/>
              <a:t>and form the base</a:t>
            </a:r>
          </a:p>
          <a:p>
            <a:pPr marL="0" indent="0">
              <a:buNone/>
            </a:pPr>
            <a:r>
              <a:rPr lang="en-US" dirty="0" smtClean="0"/>
              <a:t>of the food chain. Producers obtain nutrition from inorganic materials</a:t>
            </a:r>
          </a:p>
          <a:p>
            <a:pPr marL="0" indent="0">
              <a:buNone/>
            </a:pPr>
            <a:r>
              <a:rPr lang="en-US" dirty="0" smtClean="0"/>
              <a:t>and sunlight energy.</a:t>
            </a:r>
          </a:p>
          <a:p>
            <a:pPr marL="0" indent="0">
              <a:buNone/>
            </a:pPr>
            <a:r>
              <a:rPr lang="en-US" dirty="0" smtClean="0"/>
              <a:t>In aquatic ecosystems phytoplankton are the primary producers; other aquatic plants also contribute but to a lesser extent. The total amount of energy per unit of time fixed as plant tissue is called primary production.</a:t>
            </a:r>
          </a:p>
          <a:p>
            <a:pPr marL="0" indent="0">
              <a:buNone/>
            </a:pPr>
            <a:r>
              <a:rPr lang="en-US" dirty="0" smtClean="0"/>
              <a:t>Plants are able to convert only about 1-2 percent of the available sunlight energy into chemical energy usable for plant production.</a:t>
            </a:r>
          </a:p>
          <a:p>
            <a:pPr marL="0" indent="0">
              <a:buNone/>
            </a:pPr>
            <a:r>
              <a:rPr lang="en-US" dirty="0" smtClean="0"/>
              <a:t>Each time energy passes from one trophic level to the next, for example, a grass carp eating an aquatic plant or a largemouth bass consuming a bluegill, about 90 percent of the energy will be lost.</a:t>
            </a:r>
          </a:p>
          <a:p>
            <a:pPr marL="0" indent="0">
              <a:buNone/>
            </a:pPr>
            <a:r>
              <a:rPr lang="en-US" dirty="0" smtClean="0"/>
              <a:t>Consequently, ecosystems require a large base of primary production to support a relatively modest level of production at higher trophic levels. The </a:t>
            </a:r>
            <a:r>
              <a:rPr lang="en-US" dirty="0" err="1" smtClean="0"/>
              <a:t>Eltonian</a:t>
            </a:r>
            <a:r>
              <a:rPr lang="en-US" dirty="0" smtClean="0"/>
              <a:t> trophic pyramid shown in fig, 2 illustrates this concept graphically.</a:t>
            </a:r>
            <a:endParaRPr lang="en-US" dirty="0"/>
          </a:p>
        </p:txBody>
      </p:sp>
    </p:spTree>
    <p:extLst>
      <p:ext uri="{BB962C8B-B14F-4D97-AF65-F5344CB8AC3E}">
        <p14:creationId xmlns:p14="http://schemas.microsoft.com/office/powerpoint/2010/main" val="28855525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a:xfrm>
            <a:off x="467544" y="1628800"/>
            <a:ext cx="8301608" cy="4925144"/>
          </a:xfrm>
        </p:spPr>
        <p:style>
          <a:lnRef idx="2">
            <a:schemeClr val="accent1"/>
          </a:lnRef>
          <a:fillRef idx="1">
            <a:schemeClr val="lt1"/>
          </a:fillRef>
          <a:effectRef idx="0">
            <a:schemeClr val="accent1"/>
          </a:effectRef>
          <a:fontRef idx="minor">
            <a:schemeClr val="dk1"/>
          </a:fontRef>
        </p:style>
        <p:txBody>
          <a:bodyPr>
            <a:normAutofit fontScale="85000" lnSpcReduction="20000"/>
          </a:bodyPr>
          <a:lstStyle/>
          <a:p>
            <a:pPr marL="0" indent="0">
              <a:buNone/>
            </a:pPr>
            <a:r>
              <a:rPr lang="en-US" dirty="0"/>
              <a:t>Light is needed for all plant growth. Because clear</a:t>
            </a:r>
          </a:p>
          <a:p>
            <a:pPr marL="0" indent="0">
              <a:buNone/>
            </a:pPr>
            <a:r>
              <a:rPr lang="en-US" dirty="0"/>
              <a:t>ponds allow light penetration to greater depths than</a:t>
            </a:r>
          </a:p>
          <a:p>
            <a:pPr marL="0" indent="0">
              <a:buNone/>
            </a:pPr>
            <a:r>
              <a:rPr lang="en-US" dirty="0"/>
              <a:t>muddy ponds, more phytoplankton and other plants</a:t>
            </a:r>
          </a:p>
          <a:p>
            <a:pPr marL="0" indent="0">
              <a:buNone/>
            </a:pPr>
            <a:r>
              <a:rPr lang="en-US" dirty="0"/>
              <a:t>can grow, resulting in greater primary production in</a:t>
            </a:r>
          </a:p>
          <a:p>
            <a:pPr marL="0" indent="0">
              <a:buNone/>
            </a:pPr>
            <a:r>
              <a:rPr lang="en-US" dirty="0"/>
              <a:t>the base of the food chain.</a:t>
            </a:r>
          </a:p>
          <a:p>
            <a:pPr marL="0" indent="0">
              <a:buNone/>
            </a:pPr>
            <a:r>
              <a:rPr lang="en-US" dirty="0"/>
              <a:t>More production in the food web base allows more</a:t>
            </a:r>
          </a:p>
          <a:p>
            <a:pPr marL="0" indent="0">
              <a:buNone/>
            </a:pPr>
            <a:r>
              <a:rPr lang="en-US" dirty="0"/>
              <a:t>production through out the aquatic ecosystem; and</a:t>
            </a:r>
          </a:p>
          <a:p>
            <a:pPr marL="0" indent="0">
              <a:buNone/>
            </a:pPr>
            <a:r>
              <a:rPr lang="en-US" dirty="0"/>
              <a:t>consequently, greater natural </a:t>
            </a:r>
            <a:r>
              <a:rPr lang="en-US" dirty="0" smtClean="0"/>
              <a:t>fish </a:t>
            </a:r>
            <a:r>
              <a:rPr lang="en-US" dirty="0"/>
              <a:t>production in clear</a:t>
            </a:r>
          </a:p>
          <a:p>
            <a:pPr marL="0" indent="0">
              <a:buNone/>
            </a:pPr>
            <a:r>
              <a:rPr lang="en-US" dirty="0"/>
              <a:t>ponds than in muddy ponds</a:t>
            </a:r>
            <a:r>
              <a:rPr lang="en-US" dirty="0" smtClean="0"/>
              <a:t>.</a:t>
            </a:r>
          </a:p>
          <a:p>
            <a:pPr marL="0" indent="0">
              <a:buNone/>
            </a:pPr>
            <a:r>
              <a:rPr lang="en-US" dirty="0" smtClean="0"/>
              <a:t>Fish production in muddy ponds can be increased by clearing the pond or by addition of supplemental fish food to compensate for lack of primary production.</a:t>
            </a:r>
            <a:endParaRPr lang="en-US" dirty="0"/>
          </a:p>
        </p:txBody>
      </p:sp>
    </p:spTree>
    <p:extLst>
      <p:ext uri="{BB962C8B-B14F-4D97-AF65-F5344CB8AC3E}">
        <p14:creationId xmlns:p14="http://schemas.microsoft.com/office/powerpoint/2010/main" val="1890645353"/>
      </p:ext>
    </p:extLst>
  </p:cSld>
  <p:clrMapOvr>
    <a:masterClrMapping/>
  </p:clrMapOvr>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142</TotalTime>
  <Words>1261</Words>
  <Application>Microsoft Office PowerPoint</Application>
  <PresentationFormat>عرض على الشاشة (3:4)‏</PresentationFormat>
  <Paragraphs>80</Paragraphs>
  <Slides>18</Slides>
  <Notes>0</Notes>
  <HiddenSlides>0</HiddenSlides>
  <MMClips>0</MMClips>
  <ScaleCrop>false</ScaleCrop>
  <HeadingPairs>
    <vt:vector size="4" baseType="variant">
      <vt:variant>
        <vt:lpstr>نسق</vt:lpstr>
      </vt:variant>
      <vt:variant>
        <vt:i4>1</vt:i4>
      </vt:variant>
      <vt:variant>
        <vt:lpstr>عناوين الشرائح</vt:lpstr>
      </vt:variant>
      <vt:variant>
        <vt:i4>18</vt:i4>
      </vt:variant>
    </vt:vector>
  </HeadingPairs>
  <TitlesOfParts>
    <vt:vector size="19" baseType="lpstr">
      <vt:lpstr>نسق Office</vt:lpstr>
      <vt:lpstr>Aquatic Ecology And The Food Web</vt:lpstr>
      <vt:lpstr>عرض تقديمي في PowerPoint</vt:lpstr>
      <vt:lpstr>عرض تقديمي في PowerPoint</vt:lpstr>
      <vt:lpstr>عرض تقديمي في PowerPoint</vt:lpstr>
      <vt:lpstr>Succession</vt:lpstr>
      <vt:lpstr>Energy movement in the aquatic ecosystem</vt:lpstr>
      <vt:lpstr>عرض تقديمي في PowerPoint</vt:lpstr>
      <vt:lpstr>Producers</vt:lpstr>
      <vt:lpstr>عرض تقديمي في PowerPoint</vt:lpstr>
      <vt:lpstr>Consumers</vt:lpstr>
      <vt:lpstr>عرض تقديمي في PowerPoint</vt:lpstr>
      <vt:lpstr>عرض تقديمي في PowerPoint</vt:lpstr>
      <vt:lpstr>The aquatic habitat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Aquatic Ecology And The Food Web</dc:title>
  <dc:creator>User</dc:creator>
  <cp:lastModifiedBy>User</cp:lastModifiedBy>
  <cp:revision>12</cp:revision>
  <dcterms:created xsi:type="dcterms:W3CDTF">2012-11-02T07:34:41Z</dcterms:created>
  <dcterms:modified xsi:type="dcterms:W3CDTF">2012-11-03T15:19:47Z</dcterms:modified>
</cp:coreProperties>
</file>