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4CE2E3-55A5-4ECE-9353-214B7CA44624}" v="1" dt="2024-01-22T14:08:36.72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4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a Aldossary" userId="dfb888b2b3201462" providerId="LiveId" clId="{F44CE2E3-55A5-4ECE-9353-214B7CA44624}"/>
    <pc:docChg chg="custSel addSld delSld modSld sldOrd">
      <pc:chgData name="Haya Aldossary" userId="dfb888b2b3201462" providerId="LiveId" clId="{F44CE2E3-55A5-4ECE-9353-214B7CA44624}" dt="2024-01-23T06:00:51.047" v="149" actId="20577"/>
      <pc:docMkLst>
        <pc:docMk/>
      </pc:docMkLst>
      <pc:sldChg chg="del">
        <pc:chgData name="Haya Aldossary" userId="dfb888b2b3201462" providerId="LiveId" clId="{F44CE2E3-55A5-4ECE-9353-214B7CA44624}" dt="2024-01-22T14:02:57.206" v="53" actId="47"/>
        <pc:sldMkLst>
          <pc:docMk/>
          <pc:sldMk cId="0" sldId="257"/>
        </pc:sldMkLst>
      </pc:sldChg>
      <pc:sldChg chg="modNotesTx">
        <pc:chgData name="Haya Aldossary" userId="dfb888b2b3201462" providerId="LiveId" clId="{F44CE2E3-55A5-4ECE-9353-214B7CA44624}" dt="2023-12-07T15:54:56.864" v="52" actId="313"/>
        <pc:sldMkLst>
          <pc:docMk/>
          <pc:sldMk cId="0" sldId="259"/>
        </pc:sldMkLst>
      </pc:sldChg>
      <pc:sldChg chg="modNotesTx">
        <pc:chgData name="Haya Aldossary" userId="dfb888b2b3201462" providerId="LiveId" clId="{F44CE2E3-55A5-4ECE-9353-214B7CA44624}" dt="2023-12-07T07:45:43.515" v="23" actId="20577"/>
        <pc:sldMkLst>
          <pc:docMk/>
          <pc:sldMk cId="0" sldId="260"/>
        </pc:sldMkLst>
      </pc:sldChg>
      <pc:sldChg chg="addSp modSp mod">
        <pc:chgData name="Haya Aldossary" userId="dfb888b2b3201462" providerId="LiveId" clId="{F44CE2E3-55A5-4ECE-9353-214B7CA44624}" dt="2024-01-22T14:09:01.343" v="62" actId="1076"/>
        <pc:sldMkLst>
          <pc:docMk/>
          <pc:sldMk cId="0" sldId="262"/>
        </pc:sldMkLst>
        <pc:spChg chg="add mod">
          <ac:chgData name="Haya Aldossary" userId="dfb888b2b3201462" providerId="LiveId" clId="{F44CE2E3-55A5-4ECE-9353-214B7CA44624}" dt="2024-01-22T14:08:54.377" v="61" actId="255"/>
          <ac:spMkLst>
            <pc:docMk/>
            <pc:sldMk cId="0" sldId="262"/>
            <ac:spMk id="7" creationId="{00000000-0000-0000-0000-000000000000}"/>
          </ac:spMkLst>
        </pc:spChg>
        <pc:spChg chg="mod">
          <ac:chgData name="Haya Aldossary" userId="dfb888b2b3201462" providerId="LiveId" clId="{F44CE2E3-55A5-4ECE-9353-214B7CA44624}" dt="2024-01-22T14:08:29.103" v="56" actId="1076"/>
          <ac:spMkLst>
            <pc:docMk/>
            <pc:sldMk cId="0" sldId="262"/>
            <ac:spMk id="10" creationId="{00000000-0000-0000-0000-000000000000}"/>
          </ac:spMkLst>
        </pc:spChg>
        <pc:spChg chg="mod">
          <ac:chgData name="Haya Aldossary" userId="dfb888b2b3201462" providerId="LiveId" clId="{F44CE2E3-55A5-4ECE-9353-214B7CA44624}" dt="2024-01-22T14:09:01.343" v="62" actId="1076"/>
          <ac:spMkLst>
            <pc:docMk/>
            <pc:sldMk cId="0" sldId="262"/>
            <ac:spMk id="13" creationId="{947353E2-4EEC-405D-8918-5BD1A84606C4}"/>
          </ac:spMkLst>
        </pc:spChg>
        <pc:grpChg chg="mod">
          <ac:chgData name="Haya Aldossary" userId="dfb888b2b3201462" providerId="LiveId" clId="{F44CE2E3-55A5-4ECE-9353-214B7CA44624}" dt="2024-01-22T14:08:24.019" v="55" actId="1076"/>
          <ac:grpSpMkLst>
            <pc:docMk/>
            <pc:sldMk cId="0" sldId="262"/>
            <ac:grpSpMk id="3" creationId="{00000000-0000-0000-0000-000000000000}"/>
          </ac:grpSpMkLst>
        </pc:grpChg>
      </pc:sldChg>
      <pc:sldChg chg="delSp modSp del mod">
        <pc:chgData name="Haya Aldossary" userId="dfb888b2b3201462" providerId="LiveId" clId="{F44CE2E3-55A5-4ECE-9353-214B7CA44624}" dt="2024-01-22T14:09:04.156" v="63" actId="47"/>
        <pc:sldMkLst>
          <pc:docMk/>
          <pc:sldMk cId="0" sldId="263"/>
        </pc:sldMkLst>
        <pc:spChg chg="del mod">
          <ac:chgData name="Haya Aldossary" userId="dfb888b2b3201462" providerId="LiveId" clId="{F44CE2E3-55A5-4ECE-9353-214B7CA44624}" dt="2024-01-22T14:08:34.010" v="57" actId="21"/>
          <ac:spMkLst>
            <pc:docMk/>
            <pc:sldMk cId="0" sldId="263"/>
            <ac:spMk id="6" creationId="{00000000-0000-0000-0000-000000000000}"/>
          </ac:spMkLst>
        </pc:spChg>
      </pc:sldChg>
      <pc:sldChg chg="modSp mod">
        <pc:chgData name="Haya Aldossary" userId="dfb888b2b3201462" providerId="LiveId" clId="{F44CE2E3-55A5-4ECE-9353-214B7CA44624}" dt="2024-01-22T14:10:16.981" v="78" actId="115"/>
        <pc:sldMkLst>
          <pc:docMk/>
          <pc:sldMk cId="0" sldId="265"/>
        </pc:sldMkLst>
        <pc:spChg chg="mod">
          <ac:chgData name="Haya Aldossary" userId="dfb888b2b3201462" providerId="LiveId" clId="{F44CE2E3-55A5-4ECE-9353-214B7CA44624}" dt="2024-01-22T14:10:16.981" v="78" actId="115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Haya Aldossary" userId="dfb888b2b3201462" providerId="LiveId" clId="{F44CE2E3-55A5-4ECE-9353-214B7CA44624}" dt="2024-01-23T06:00:51.047" v="149" actId="20577"/>
        <pc:sldMkLst>
          <pc:docMk/>
          <pc:sldMk cId="0" sldId="266"/>
        </pc:sldMkLst>
        <pc:spChg chg="mod">
          <ac:chgData name="Haya Aldossary" userId="dfb888b2b3201462" providerId="LiveId" clId="{F44CE2E3-55A5-4ECE-9353-214B7CA44624}" dt="2024-01-23T06:00:51.047" v="149" actId="20577"/>
          <ac:spMkLst>
            <pc:docMk/>
            <pc:sldMk cId="0" sldId="266"/>
            <ac:spMk id="3" creationId="{00000000-0000-0000-0000-000000000000}"/>
          </ac:spMkLst>
        </pc:spChg>
      </pc:sldChg>
      <pc:sldChg chg="del">
        <pc:chgData name="Haya Aldossary" userId="dfb888b2b3201462" providerId="LiveId" clId="{F44CE2E3-55A5-4ECE-9353-214B7CA44624}" dt="2024-01-22T16:10:35.760" v="148" actId="47"/>
        <pc:sldMkLst>
          <pc:docMk/>
          <pc:sldMk cId="0" sldId="270"/>
        </pc:sldMkLst>
      </pc:sldChg>
      <pc:sldChg chg="addSp modSp new mod ord">
        <pc:chgData name="Haya Aldossary" userId="dfb888b2b3201462" providerId="LiveId" clId="{F44CE2E3-55A5-4ECE-9353-214B7CA44624}" dt="2024-01-22T16:10:29.902" v="147" actId="2711"/>
        <pc:sldMkLst>
          <pc:docMk/>
          <pc:sldMk cId="487483761" sldId="271"/>
        </pc:sldMkLst>
        <pc:spChg chg="add mod">
          <ac:chgData name="Haya Aldossary" userId="dfb888b2b3201462" providerId="LiveId" clId="{F44CE2E3-55A5-4ECE-9353-214B7CA44624}" dt="2024-01-22T16:10:29.902" v="147" actId="2711"/>
          <ac:spMkLst>
            <pc:docMk/>
            <pc:sldMk cId="487483761" sldId="271"/>
            <ac:spMk id="3" creationId="{601005B0-F24F-AE53-2BD0-EE4C857BC98B}"/>
          </ac:spMkLst>
        </pc:spChg>
      </pc:sldChg>
      <pc:sldChg chg="del">
        <pc:chgData name="Haya Aldossary" userId="dfb888b2b3201462" providerId="LiveId" clId="{F44CE2E3-55A5-4ECE-9353-214B7CA44624}" dt="2024-01-22T15:51:43.641" v="85" actId="47"/>
        <pc:sldMkLst>
          <pc:docMk/>
          <pc:sldMk cId="487483761" sldId="271"/>
        </pc:sldMkLst>
      </pc:sldChg>
      <pc:sldChg chg="del ord">
        <pc:chgData name="Haya Aldossary" userId="dfb888b2b3201462" providerId="LiveId" clId="{F44CE2E3-55A5-4ECE-9353-214B7CA44624}" dt="2024-01-22T14:23:31.993" v="84" actId="47"/>
        <pc:sldMkLst>
          <pc:docMk/>
          <pc:sldMk cId="0" sldId="272"/>
        </pc:sldMkLst>
      </pc:sldChg>
      <pc:sldChg chg="del">
        <pc:chgData name="Haya Aldossary" userId="dfb888b2b3201462" providerId="LiveId" clId="{F44CE2E3-55A5-4ECE-9353-214B7CA44624}" dt="2024-01-22T14:22:57.912" v="83" actId="47"/>
        <pc:sldMkLst>
          <pc:docMk/>
          <pc:sldMk cId="0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F13E-50E3-4287-A9FC-36FDA7DA707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497AB-2C85-4942-A306-A869017A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5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immunoglobulin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97AB-2C85-4942-A306-A869017A32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73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Found in pentameric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97AB-2C85-4942-A306-A869017A32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1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97AB-2C85-4942-A306-A869017A32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00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225" dirty="0"/>
              <a:t>‹#›</a:t>
            </a:fld>
            <a:endParaRPr spc="-2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225" dirty="0"/>
              <a:t>‹#›</a:t>
            </a:fld>
            <a:endParaRPr spc="-2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225" dirty="0"/>
              <a:t>‹#›</a:t>
            </a:fld>
            <a:endParaRPr spc="-2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AC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225" dirty="0"/>
              <a:t>‹#›</a:t>
            </a:fld>
            <a:endParaRPr spc="-2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225" dirty="0"/>
              <a:t>‹#›</a:t>
            </a:fld>
            <a:endParaRPr spc="-2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AC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8600" y="0"/>
            <a:ext cx="8227059" cy="5143500"/>
          </a:xfrm>
          <a:custGeom>
            <a:avLst/>
            <a:gdLst/>
            <a:ahLst/>
            <a:cxnLst/>
            <a:rect l="l" t="t" r="r" b="b"/>
            <a:pathLst>
              <a:path w="8227059" h="5143500">
                <a:moveTo>
                  <a:pt x="6848613" y="0"/>
                </a:moveTo>
                <a:lnTo>
                  <a:pt x="0" y="0"/>
                </a:lnTo>
                <a:lnTo>
                  <a:pt x="0" y="5143498"/>
                </a:lnTo>
                <a:lnTo>
                  <a:pt x="8226741" y="5143498"/>
                </a:lnTo>
                <a:lnTo>
                  <a:pt x="6848613" y="0"/>
                </a:lnTo>
                <a:close/>
              </a:path>
            </a:pathLst>
          </a:custGeom>
          <a:solidFill>
            <a:srgbClr val="000000">
              <a:alpha val="74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8227059" cy="5143500"/>
          </a:xfrm>
          <a:custGeom>
            <a:avLst/>
            <a:gdLst/>
            <a:ahLst/>
            <a:cxnLst/>
            <a:rect l="l" t="t" r="r" b="b"/>
            <a:pathLst>
              <a:path w="8227059" h="5143500">
                <a:moveTo>
                  <a:pt x="6848613" y="0"/>
                </a:moveTo>
                <a:lnTo>
                  <a:pt x="0" y="0"/>
                </a:lnTo>
                <a:lnTo>
                  <a:pt x="0" y="5143498"/>
                </a:lnTo>
                <a:lnTo>
                  <a:pt x="8226741" y="5143498"/>
                </a:lnTo>
                <a:lnTo>
                  <a:pt x="68486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5592" y="-17526"/>
            <a:ext cx="6512814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6633" y="1615566"/>
            <a:ext cx="8250732" cy="1550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7130" y="4827314"/>
            <a:ext cx="254000" cy="226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225" dirty="0"/>
              <a:t>‹#›</a:t>
            </a:fld>
            <a:endParaRPr spc="-2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B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5493385" cy="5143500"/>
            <a:chOff x="0" y="0"/>
            <a:chExt cx="5493385" cy="5143500"/>
          </a:xfrm>
        </p:grpSpPr>
        <p:sp>
          <p:nvSpPr>
            <p:cNvPr id="4" name="object 4"/>
            <p:cNvSpPr/>
            <p:nvPr/>
          </p:nvSpPr>
          <p:spPr>
            <a:xfrm>
              <a:off x="219481" y="0"/>
              <a:ext cx="5273675" cy="5143500"/>
            </a:xfrm>
            <a:custGeom>
              <a:avLst/>
              <a:gdLst/>
              <a:ahLst/>
              <a:cxnLst/>
              <a:rect l="l" t="t" r="r" b="b"/>
              <a:pathLst>
                <a:path w="5273675" h="5143500">
                  <a:moveTo>
                    <a:pt x="3895125" y="0"/>
                  </a:moveTo>
                  <a:lnTo>
                    <a:pt x="9634" y="0"/>
                  </a:lnTo>
                  <a:lnTo>
                    <a:pt x="0" y="5143498"/>
                  </a:lnTo>
                  <a:lnTo>
                    <a:pt x="5273311" y="5143498"/>
                  </a:lnTo>
                  <a:lnTo>
                    <a:pt x="3895125" y="0"/>
                  </a:lnTo>
                  <a:close/>
                </a:path>
              </a:pathLst>
            </a:custGeom>
            <a:solidFill>
              <a:srgbClr val="000000">
                <a:alpha val="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5264785" cy="5143500"/>
            </a:xfrm>
            <a:custGeom>
              <a:avLst/>
              <a:gdLst/>
              <a:ahLst/>
              <a:cxnLst/>
              <a:rect l="l" t="t" r="r" b="b"/>
              <a:pathLst>
                <a:path w="5264785" h="5143500">
                  <a:moveTo>
                    <a:pt x="3886007" y="0"/>
                  </a:moveTo>
                  <a:lnTo>
                    <a:pt x="512" y="0"/>
                  </a:lnTo>
                  <a:lnTo>
                    <a:pt x="0" y="273674"/>
                  </a:lnTo>
                  <a:lnTo>
                    <a:pt x="0" y="5143498"/>
                  </a:lnTo>
                  <a:lnTo>
                    <a:pt x="5264192" y="5143498"/>
                  </a:lnTo>
                  <a:lnTo>
                    <a:pt x="38860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39825" y="3388867"/>
            <a:ext cx="3229610" cy="1021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45" dirty="0">
                <a:solidFill>
                  <a:srgbClr val="999999"/>
                </a:solidFill>
                <a:latin typeface="Verdana"/>
                <a:cs typeface="Verdana"/>
              </a:rPr>
              <a:t>Antigen-Antibody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3600" b="1" spc="-135" dirty="0">
                <a:solidFill>
                  <a:srgbClr val="00BBD3"/>
                </a:solidFill>
                <a:latin typeface="Verdana"/>
                <a:cs typeface="Verdana"/>
              </a:rPr>
              <a:t>reactions</a:t>
            </a:r>
            <a:r>
              <a:rPr sz="3600" b="1" spc="-200" dirty="0">
                <a:solidFill>
                  <a:srgbClr val="00BBD3"/>
                </a:solidFill>
                <a:latin typeface="Verdana"/>
                <a:cs typeface="Verdana"/>
              </a:rPr>
              <a:t> </a:t>
            </a:r>
            <a:r>
              <a:rPr sz="2800" spc="-495" dirty="0">
                <a:solidFill>
                  <a:srgbClr val="B8B8B8"/>
                </a:solidFill>
                <a:latin typeface="Verdana"/>
                <a:cs typeface="Verdana"/>
              </a:rPr>
              <a:t>(1)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6359" y="3944873"/>
            <a:ext cx="335280" cy="381000"/>
          </a:xfrm>
          <a:custGeom>
            <a:avLst/>
            <a:gdLst/>
            <a:ahLst/>
            <a:cxnLst/>
            <a:rect l="l" t="t" r="r" b="b"/>
            <a:pathLst>
              <a:path w="335280" h="381000">
                <a:moveTo>
                  <a:pt x="330733" y="319481"/>
                </a:moveTo>
                <a:lnTo>
                  <a:pt x="222935" y="158851"/>
                </a:lnTo>
                <a:lnTo>
                  <a:pt x="222935" y="57327"/>
                </a:lnTo>
                <a:lnTo>
                  <a:pt x="238734" y="40601"/>
                </a:lnTo>
                <a:lnTo>
                  <a:pt x="240982" y="38226"/>
                </a:lnTo>
                <a:lnTo>
                  <a:pt x="242696" y="35229"/>
                </a:lnTo>
                <a:lnTo>
                  <a:pt x="243814" y="31648"/>
                </a:lnTo>
                <a:lnTo>
                  <a:pt x="244944" y="28663"/>
                </a:lnTo>
                <a:lnTo>
                  <a:pt x="244944" y="25082"/>
                </a:lnTo>
                <a:lnTo>
                  <a:pt x="244944" y="21501"/>
                </a:lnTo>
                <a:lnTo>
                  <a:pt x="244386" y="17919"/>
                </a:lnTo>
                <a:lnTo>
                  <a:pt x="243255" y="14935"/>
                </a:lnTo>
                <a:lnTo>
                  <a:pt x="242112" y="11353"/>
                </a:lnTo>
                <a:lnTo>
                  <a:pt x="239864" y="8978"/>
                </a:lnTo>
                <a:lnTo>
                  <a:pt x="222935" y="0"/>
                </a:lnTo>
                <a:lnTo>
                  <a:pt x="112318" y="0"/>
                </a:lnTo>
                <a:lnTo>
                  <a:pt x="95377" y="8978"/>
                </a:lnTo>
                <a:lnTo>
                  <a:pt x="93116" y="11353"/>
                </a:lnTo>
                <a:lnTo>
                  <a:pt x="91998" y="14935"/>
                </a:lnTo>
                <a:lnTo>
                  <a:pt x="90868" y="17919"/>
                </a:lnTo>
                <a:lnTo>
                  <a:pt x="90309" y="21501"/>
                </a:lnTo>
                <a:lnTo>
                  <a:pt x="90309" y="25082"/>
                </a:lnTo>
                <a:lnTo>
                  <a:pt x="90309" y="28663"/>
                </a:lnTo>
                <a:lnTo>
                  <a:pt x="91414" y="31648"/>
                </a:lnTo>
                <a:lnTo>
                  <a:pt x="92557" y="35229"/>
                </a:lnTo>
                <a:lnTo>
                  <a:pt x="94246" y="38226"/>
                </a:lnTo>
                <a:lnTo>
                  <a:pt x="96519" y="40601"/>
                </a:lnTo>
                <a:lnTo>
                  <a:pt x="112318" y="57327"/>
                </a:lnTo>
                <a:lnTo>
                  <a:pt x="112318" y="158851"/>
                </a:lnTo>
                <a:lnTo>
                  <a:pt x="4521" y="319481"/>
                </a:lnTo>
                <a:lnTo>
                  <a:pt x="2819" y="322478"/>
                </a:lnTo>
                <a:lnTo>
                  <a:pt x="1130" y="325462"/>
                </a:lnTo>
                <a:lnTo>
                  <a:pt x="558" y="328434"/>
                </a:lnTo>
                <a:lnTo>
                  <a:pt x="0" y="331419"/>
                </a:lnTo>
                <a:lnTo>
                  <a:pt x="0" y="334416"/>
                </a:lnTo>
                <a:lnTo>
                  <a:pt x="558" y="337997"/>
                </a:lnTo>
                <a:lnTo>
                  <a:pt x="1130" y="340982"/>
                </a:lnTo>
                <a:lnTo>
                  <a:pt x="2247" y="343979"/>
                </a:lnTo>
                <a:lnTo>
                  <a:pt x="13525" y="367855"/>
                </a:lnTo>
                <a:lnTo>
                  <a:pt x="15227" y="370852"/>
                </a:lnTo>
                <a:lnTo>
                  <a:pt x="17487" y="373227"/>
                </a:lnTo>
                <a:lnTo>
                  <a:pt x="19189" y="375627"/>
                </a:lnTo>
                <a:lnTo>
                  <a:pt x="22009" y="377418"/>
                </a:lnTo>
                <a:lnTo>
                  <a:pt x="24841" y="378599"/>
                </a:lnTo>
                <a:lnTo>
                  <a:pt x="27647" y="379793"/>
                </a:lnTo>
                <a:lnTo>
                  <a:pt x="30467" y="381000"/>
                </a:lnTo>
                <a:lnTo>
                  <a:pt x="33858" y="381000"/>
                </a:lnTo>
                <a:lnTo>
                  <a:pt x="301371" y="381000"/>
                </a:lnTo>
                <a:lnTo>
                  <a:pt x="304774" y="381000"/>
                </a:lnTo>
                <a:lnTo>
                  <a:pt x="307581" y="379793"/>
                </a:lnTo>
                <a:lnTo>
                  <a:pt x="310413" y="378599"/>
                </a:lnTo>
                <a:lnTo>
                  <a:pt x="313245" y="377418"/>
                </a:lnTo>
                <a:lnTo>
                  <a:pt x="316064" y="375627"/>
                </a:lnTo>
                <a:lnTo>
                  <a:pt x="317754" y="373227"/>
                </a:lnTo>
                <a:lnTo>
                  <a:pt x="320001" y="370852"/>
                </a:lnTo>
                <a:lnTo>
                  <a:pt x="321703" y="367855"/>
                </a:lnTo>
                <a:lnTo>
                  <a:pt x="332981" y="343979"/>
                </a:lnTo>
                <a:lnTo>
                  <a:pt x="334124" y="340982"/>
                </a:lnTo>
                <a:lnTo>
                  <a:pt x="334670" y="337997"/>
                </a:lnTo>
                <a:lnTo>
                  <a:pt x="335254" y="334416"/>
                </a:lnTo>
                <a:lnTo>
                  <a:pt x="335254" y="331419"/>
                </a:lnTo>
                <a:lnTo>
                  <a:pt x="334670" y="328434"/>
                </a:lnTo>
                <a:lnTo>
                  <a:pt x="334124" y="325462"/>
                </a:lnTo>
                <a:lnTo>
                  <a:pt x="332422" y="322478"/>
                </a:lnTo>
                <a:lnTo>
                  <a:pt x="330733" y="319481"/>
                </a:lnTo>
              </a:path>
              <a:path w="335280" h="381000">
                <a:moveTo>
                  <a:pt x="254457" y="211835"/>
                </a:moveTo>
                <a:lnTo>
                  <a:pt x="82270" y="211835"/>
                </a:lnTo>
              </a:path>
              <a:path w="335280" h="381000">
                <a:moveTo>
                  <a:pt x="181355" y="306603"/>
                </a:moveTo>
                <a:lnTo>
                  <a:pt x="181914" y="303022"/>
                </a:lnTo>
                <a:lnTo>
                  <a:pt x="182499" y="300647"/>
                </a:lnTo>
                <a:lnTo>
                  <a:pt x="196100" y="291084"/>
                </a:lnTo>
                <a:lnTo>
                  <a:pt x="209143" y="300647"/>
                </a:lnTo>
                <a:lnTo>
                  <a:pt x="210286" y="303022"/>
                </a:lnTo>
                <a:lnTo>
                  <a:pt x="210286" y="306603"/>
                </a:lnTo>
                <a:lnTo>
                  <a:pt x="210286" y="309600"/>
                </a:lnTo>
                <a:lnTo>
                  <a:pt x="209143" y="312000"/>
                </a:lnTo>
                <a:lnTo>
                  <a:pt x="208026" y="314972"/>
                </a:lnTo>
                <a:lnTo>
                  <a:pt x="206298" y="317372"/>
                </a:lnTo>
                <a:lnTo>
                  <a:pt x="204038" y="319163"/>
                </a:lnTo>
                <a:lnTo>
                  <a:pt x="201206" y="320357"/>
                </a:lnTo>
                <a:lnTo>
                  <a:pt x="198945" y="321538"/>
                </a:lnTo>
                <a:lnTo>
                  <a:pt x="196100" y="321538"/>
                </a:lnTo>
                <a:lnTo>
                  <a:pt x="192697" y="321538"/>
                </a:lnTo>
                <a:lnTo>
                  <a:pt x="190411" y="320357"/>
                </a:lnTo>
                <a:lnTo>
                  <a:pt x="181355" y="306603"/>
                </a:lnTo>
              </a:path>
              <a:path w="335280" h="381000">
                <a:moveTo>
                  <a:pt x="150368" y="286512"/>
                </a:moveTo>
                <a:lnTo>
                  <a:pt x="145288" y="285902"/>
                </a:lnTo>
                <a:lnTo>
                  <a:pt x="140208" y="284746"/>
                </a:lnTo>
                <a:lnTo>
                  <a:pt x="124942" y="260603"/>
                </a:lnTo>
                <a:lnTo>
                  <a:pt x="145288" y="234695"/>
                </a:lnTo>
                <a:lnTo>
                  <a:pt x="150368" y="234695"/>
                </a:lnTo>
                <a:lnTo>
                  <a:pt x="155447" y="234695"/>
                </a:lnTo>
                <a:lnTo>
                  <a:pt x="159969" y="236461"/>
                </a:lnTo>
                <a:lnTo>
                  <a:pt x="175234" y="260603"/>
                </a:lnTo>
                <a:lnTo>
                  <a:pt x="150368" y="286512"/>
                </a:lnTo>
              </a:path>
              <a:path w="335280" h="381000">
                <a:moveTo>
                  <a:pt x="143230" y="338785"/>
                </a:moveTo>
                <a:lnTo>
                  <a:pt x="143230" y="336461"/>
                </a:lnTo>
                <a:lnTo>
                  <a:pt x="143789" y="334708"/>
                </a:lnTo>
                <a:lnTo>
                  <a:pt x="151980" y="327659"/>
                </a:lnTo>
                <a:lnTo>
                  <a:pt x="154152" y="327659"/>
                </a:lnTo>
                <a:lnTo>
                  <a:pt x="156349" y="327659"/>
                </a:lnTo>
                <a:lnTo>
                  <a:pt x="157988" y="328256"/>
                </a:lnTo>
                <a:lnTo>
                  <a:pt x="164541" y="336461"/>
                </a:lnTo>
                <a:lnTo>
                  <a:pt x="164541" y="338785"/>
                </a:lnTo>
                <a:lnTo>
                  <a:pt x="164541" y="341147"/>
                </a:lnTo>
                <a:lnTo>
                  <a:pt x="164007" y="343471"/>
                </a:lnTo>
                <a:lnTo>
                  <a:pt x="156349" y="350494"/>
                </a:lnTo>
                <a:lnTo>
                  <a:pt x="154152" y="350494"/>
                </a:lnTo>
                <a:lnTo>
                  <a:pt x="151980" y="350494"/>
                </a:lnTo>
                <a:lnTo>
                  <a:pt x="149809" y="349923"/>
                </a:lnTo>
                <a:lnTo>
                  <a:pt x="148170" y="348741"/>
                </a:lnTo>
                <a:lnTo>
                  <a:pt x="146507" y="346989"/>
                </a:lnTo>
                <a:lnTo>
                  <a:pt x="144868" y="345808"/>
                </a:lnTo>
                <a:lnTo>
                  <a:pt x="143789" y="343471"/>
                </a:lnTo>
                <a:lnTo>
                  <a:pt x="143230" y="341147"/>
                </a:lnTo>
                <a:lnTo>
                  <a:pt x="143230" y="338785"/>
                </a:lnTo>
              </a:path>
              <a:path w="335280" h="381000">
                <a:moveTo>
                  <a:pt x="170688" y="181813"/>
                </a:moveTo>
                <a:lnTo>
                  <a:pt x="171246" y="179489"/>
                </a:lnTo>
                <a:lnTo>
                  <a:pt x="171805" y="177736"/>
                </a:lnTo>
                <a:lnTo>
                  <a:pt x="179806" y="170687"/>
                </a:lnTo>
                <a:lnTo>
                  <a:pt x="182105" y="170687"/>
                </a:lnTo>
                <a:lnTo>
                  <a:pt x="184378" y="170687"/>
                </a:lnTo>
                <a:lnTo>
                  <a:pt x="186677" y="171284"/>
                </a:lnTo>
                <a:lnTo>
                  <a:pt x="193522" y="181813"/>
                </a:lnTo>
                <a:lnTo>
                  <a:pt x="192963" y="184175"/>
                </a:lnTo>
                <a:lnTo>
                  <a:pt x="192379" y="186499"/>
                </a:lnTo>
                <a:lnTo>
                  <a:pt x="191223" y="188264"/>
                </a:lnTo>
                <a:lnTo>
                  <a:pt x="190093" y="190017"/>
                </a:lnTo>
                <a:lnTo>
                  <a:pt x="188391" y="191769"/>
                </a:lnTo>
                <a:lnTo>
                  <a:pt x="186677" y="192366"/>
                </a:lnTo>
                <a:lnTo>
                  <a:pt x="184378" y="193522"/>
                </a:lnTo>
                <a:lnTo>
                  <a:pt x="182105" y="193522"/>
                </a:lnTo>
                <a:lnTo>
                  <a:pt x="179806" y="193522"/>
                </a:lnTo>
                <a:lnTo>
                  <a:pt x="177533" y="192366"/>
                </a:lnTo>
                <a:lnTo>
                  <a:pt x="175818" y="191769"/>
                </a:lnTo>
                <a:lnTo>
                  <a:pt x="174104" y="190017"/>
                </a:lnTo>
                <a:lnTo>
                  <a:pt x="172961" y="188264"/>
                </a:lnTo>
                <a:lnTo>
                  <a:pt x="171805" y="186499"/>
                </a:lnTo>
                <a:lnTo>
                  <a:pt x="171246" y="184175"/>
                </a:lnTo>
                <a:lnTo>
                  <a:pt x="170688" y="181813"/>
                </a:lnTo>
                <a:close/>
              </a:path>
              <a:path w="335280" h="381000">
                <a:moveTo>
                  <a:pt x="196545" y="56387"/>
                </a:moveTo>
                <a:lnTo>
                  <a:pt x="140208" y="56387"/>
                </a:lnTo>
              </a:path>
              <a:path w="335280" h="381000">
                <a:moveTo>
                  <a:pt x="143230" y="138963"/>
                </a:moveTo>
                <a:lnTo>
                  <a:pt x="143230" y="136004"/>
                </a:lnTo>
                <a:lnTo>
                  <a:pt x="144373" y="133007"/>
                </a:lnTo>
                <a:lnTo>
                  <a:pt x="145516" y="130009"/>
                </a:lnTo>
                <a:lnTo>
                  <a:pt x="147218" y="128219"/>
                </a:lnTo>
                <a:lnTo>
                  <a:pt x="149479" y="126441"/>
                </a:lnTo>
                <a:lnTo>
                  <a:pt x="151752" y="124650"/>
                </a:lnTo>
                <a:lnTo>
                  <a:pt x="154571" y="124028"/>
                </a:lnTo>
                <a:lnTo>
                  <a:pt x="157416" y="123443"/>
                </a:lnTo>
                <a:lnTo>
                  <a:pt x="160261" y="124028"/>
                </a:lnTo>
                <a:lnTo>
                  <a:pt x="163106" y="124650"/>
                </a:lnTo>
                <a:lnTo>
                  <a:pt x="165938" y="126441"/>
                </a:lnTo>
                <a:lnTo>
                  <a:pt x="167640" y="128219"/>
                </a:lnTo>
                <a:lnTo>
                  <a:pt x="169900" y="130009"/>
                </a:lnTo>
                <a:lnTo>
                  <a:pt x="171043" y="133007"/>
                </a:lnTo>
                <a:lnTo>
                  <a:pt x="171602" y="136004"/>
                </a:lnTo>
                <a:lnTo>
                  <a:pt x="172161" y="138963"/>
                </a:lnTo>
                <a:lnTo>
                  <a:pt x="171602" y="141960"/>
                </a:lnTo>
                <a:lnTo>
                  <a:pt x="171043" y="144945"/>
                </a:lnTo>
                <a:lnTo>
                  <a:pt x="169900" y="147332"/>
                </a:lnTo>
                <a:lnTo>
                  <a:pt x="167640" y="149732"/>
                </a:lnTo>
                <a:lnTo>
                  <a:pt x="165938" y="151523"/>
                </a:lnTo>
                <a:lnTo>
                  <a:pt x="163106" y="152692"/>
                </a:lnTo>
                <a:lnTo>
                  <a:pt x="160261" y="153898"/>
                </a:lnTo>
                <a:lnTo>
                  <a:pt x="157416" y="153898"/>
                </a:lnTo>
                <a:lnTo>
                  <a:pt x="154571" y="153898"/>
                </a:lnTo>
                <a:lnTo>
                  <a:pt x="151752" y="152692"/>
                </a:lnTo>
                <a:lnTo>
                  <a:pt x="143230" y="141960"/>
                </a:lnTo>
                <a:lnTo>
                  <a:pt x="143230" y="138963"/>
                </a:lnTo>
                <a:close/>
              </a:path>
            </a:pathLst>
          </a:custGeom>
          <a:ln w="19812">
            <a:solidFill>
              <a:srgbClr val="00B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225" dirty="0"/>
              <a:t>10</a:t>
            </a:fld>
            <a:endParaRPr spc="-225" dirty="0"/>
          </a:p>
        </p:txBody>
      </p:sp>
      <p:sp>
        <p:nvSpPr>
          <p:cNvPr id="4" name="object 4"/>
          <p:cNvSpPr txBox="1"/>
          <p:nvPr/>
        </p:nvSpPr>
        <p:spPr>
          <a:xfrm>
            <a:off x="533400" y="1733550"/>
            <a:ext cx="6894780" cy="1761188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1065"/>
              </a:spcBef>
            </a:pPr>
            <a:r>
              <a:rPr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Valency of</a:t>
            </a:r>
            <a:r>
              <a:rPr sz="2000" b="1" spc="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antibody:</a:t>
            </a:r>
            <a:endParaRPr lang="en-US" sz="2000" b="1" spc="-1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>
              <a:lnSpc>
                <a:spcPct val="100000"/>
              </a:lnSpc>
              <a:spcBef>
                <a:spcPts val="1065"/>
              </a:spcBef>
            </a:pPr>
            <a:endParaRPr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50000"/>
              </a:lnSpc>
              <a:tabLst>
                <a:tab pos="716915" algn="l"/>
                <a:tab pos="1070610" algn="l"/>
                <a:tab pos="1536700" algn="l"/>
                <a:tab pos="2408555" algn="l"/>
                <a:tab pos="2762250" algn="l"/>
              </a:tabLst>
            </a:pPr>
            <a:r>
              <a:rPr lang="en-US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number of antigenic determinants (</a:t>
            </a:r>
            <a:r>
              <a:rPr lang="en-US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Epitopes)</a:t>
            </a:r>
            <a:r>
              <a:rPr lang="en-US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an individual antibody molecule can bind.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4F4E8418-CEA8-E4DD-3AA0-18582599402A}"/>
              </a:ext>
            </a:extLst>
          </p:cNvPr>
          <p:cNvSpPr txBox="1">
            <a:spLocks/>
          </p:cNvSpPr>
          <p:nvPr/>
        </p:nvSpPr>
        <p:spPr>
          <a:xfrm>
            <a:off x="2819400" y="209550"/>
            <a:ext cx="258254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2400" kern="0" spc="-14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en-US" sz="2400" kern="0" spc="-295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spc="-2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terms:</a:t>
            </a:r>
            <a:endParaRPr lang="en-US" sz="24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455660" cy="5143500"/>
            <a:chOff x="0" y="0"/>
            <a:chExt cx="8455660" cy="5143500"/>
          </a:xfrm>
        </p:grpSpPr>
        <p:sp>
          <p:nvSpPr>
            <p:cNvPr id="3" name="object 3"/>
            <p:cNvSpPr/>
            <p:nvPr/>
          </p:nvSpPr>
          <p:spPr>
            <a:xfrm>
              <a:off x="1924811" y="371856"/>
              <a:ext cx="4032504" cy="365607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9872" y="4261103"/>
              <a:ext cx="7075932" cy="5715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225" dirty="0"/>
              <a:t>11</a:t>
            </a:fld>
            <a:endParaRPr spc="-22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184150"/>
            <a:ext cx="258254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0" dirty="0">
                <a:solidFill>
                  <a:srgbClr val="C00000"/>
                </a:solidFill>
                <a:latin typeface="Verdana"/>
                <a:cs typeface="Verdana"/>
              </a:rPr>
              <a:t>Key</a:t>
            </a:r>
            <a:r>
              <a:rPr spc="-29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200" dirty="0">
                <a:solidFill>
                  <a:srgbClr val="C00000"/>
                </a:solidFill>
                <a:latin typeface="Verdana"/>
                <a:cs typeface="Verdana"/>
              </a:rPr>
              <a:t>terms:</a:t>
            </a:r>
            <a:endParaRPr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225" dirty="0"/>
              <a:t>12</a:t>
            </a:fld>
            <a:endParaRPr spc="-225" dirty="0"/>
          </a:p>
        </p:txBody>
      </p:sp>
      <p:sp>
        <p:nvSpPr>
          <p:cNvPr id="3" name="object 3"/>
          <p:cNvSpPr txBox="1"/>
          <p:nvPr/>
        </p:nvSpPr>
        <p:spPr>
          <a:xfrm>
            <a:off x="446633" y="1640966"/>
            <a:ext cx="6090920" cy="22012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immunological tests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n-US" sz="2000" u="sng" spc="-5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Sensitivity:</a:t>
            </a:r>
            <a:endParaRPr sz="2000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detect minute quantities of antigen/</a:t>
            </a:r>
            <a:r>
              <a:rPr sz="20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antibody.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Specificity</a:t>
            </a:r>
            <a:r>
              <a:rPr sz="2000" dirty="0">
                <a:solidFill>
                  <a:srgbClr val="81B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detect homologous antigen and no</a:t>
            </a:r>
            <a:r>
              <a:rPr sz="20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1005B0-F24F-AE53-2BD0-EE4C857BC98B}"/>
              </a:ext>
            </a:extLst>
          </p:cNvPr>
          <p:cNvSpPr txBox="1"/>
          <p:nvPr/>
        </p:nvSpPr>
        <p:spPr>
          <a:xfrm>
            <a:off x="457200" y="819150"/>
            <a:ext cx="67056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Ag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 reactions occur invitro, they are known as 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serological reactions.</a:t>
            </a:r>
          </a:p>
          <a:p>
            <a:pPr algn="l"/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reactions between Ag and Ab occur in </a:t>
            </a:r>
            <a:r>
              <a:rPr lang="en-US" b="1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three stages.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b="1" i="0" u="sng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lphaL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first stage the reaction involves formation of Ag-Ab complex. </a:t>
            </a:r>
          </a:p>
          <a:p>
            <a:pPr marL="342900" indent="-342900" algn="l">
              <a:buFont typeface="+mj-lt"/>
              <a:buAutoNum type="alphaL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second stage leads to visible events like precipitation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agglutination etc. </a:t>
            </a:r>
          </a:p>
          <a:p>
            <a:pPr marL="342900" indent="-342900" algn="l">
              <a:buFont typeface="+mj-lt"/>
              <a:buAutoNum type="alphaL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third stage includes destruction of Ag or its neutralization</a:t>
            </a:r>
          </a:p>
        </p:txBody>
      </p:sp>
    </p:spTree>
    <p:extLst>
      <p:ext uri="{BB962C8B-B14F-4D97-AF65-F5344CB8AC3E}">
        <p14:creationId xmlns:p14="http://schemas.microsoft.com/office/powerpoint/2010/main" val="48748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8018"/>
            <a:ext cx="2811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sz="2400" spc="-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Terminology:</a:t>
            </a:r>
            <a:endParaRPr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514350"/>
            <a:ext cx="6954647" cy="44828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Antibodies: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dirty="0">
              <a:latin typeface="Times New Roman"/>
              <a:cs typeface="Times New Roman"/>
            </a:endParaRPr>
          </a:p>
          <a:p>
            <a:pPr marL="55244" algn="just">
              <a:lnSpc>
                <a:spcPct val="100000"/>
              </a:lnSpc>
            </a:pPr>
            <a:r>
              <a:rPr lang="en-US" b="1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b="1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pecialized</a:t>
            </a:r>
            <a:r>
              <a:rPr b="1" u="sng" spc="13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soluble</a:t>
            </a:r>
            <a:r>
              <a:rPr b="1" u="sng" spc="13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proteins</a:t>
            </a:r>
            <a:r>
              <a:rPr b="1" u="sng" spc="13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produced</a:t>
            </a:r>
            <a:r>
              <a:rPr b="1" u="sng" spc="14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by</a:t>
            </a:r>
            <a:r>
              <a:rPr b="1" u="sng" spc="13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B</a:t>
            </a:r>
            <a:r>
              <a:rPr b="1" u="sng" spc="12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cells</a:t>
            </a:r>
            <a:r>
              <a:rPr b="1" u="sng" spc="12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and</a:t>
            </a:r>
            <a:r>
              <a:rPr b="1" u="sng" spc="13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plasma</a:t>
            </a:r>
            <a:r>
              <a:rPr b="1" u="sng" spc="12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cells</a:t>
            </a:r>
            <a:r>
              <a:rPr b="1" u="sng" spc="12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that</a:t>
            </a:r>
            <a:endParaRPr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805"/>
              </a:spcBef>
            </a:pPr>
            <a:r>
              <a:rPr b="1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interacts </a:t>
            </a:r>
            <a:r>
              <a:rPr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with antigen; also </a:t>
            </a:r>
            <a:r>
              <a:rPr b="1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called immunoglobulin</a:t>
            </a:r>
            <a:r>
              <a:rPr b="1" u="sng" spc="-5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u="sng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(Ig).</a:t>
            </a:r>
            <a:endParaRPr lang="en-US" b="1" u="sng" spc="-5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805"/>
              </a:spcBef>
            </a:pPr>
            <a:endParaRPr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pPr marL="227329" marR="6350" indent="-215265" algn="just">
              <a:lnSpc>
                <a:spcPct val="149600"/>
              </a:lnSpc>
              <a:spcBef>
                <a:spcPts val="15"/>
              </a:spcBef>
              <a:buFont typeface="Wingdings"/>
              <a:buChar char=""/>
              <a:tabLst>
                <a:tab pos="227965" algn="l"/>
              </a:tabLst>
            </a:pPr>
            <a:r>
              <a:rPr b="1" dirty="0">
                <a:latin typeface="Times New Roman"/>
                <a:cs typeface="Times New Roman"/>
              </a:rPr>
              <a:t>Each </a:t>
            </a:r>
            <a:r>
              <a:rPr b="1" spc="-5" dirty="0">
                <a:latin typeface="Times New Roman"/>
                <a:cs typeface="Times New Roman"/>
              </a:rPr>
              <a:t>B-cell </a:t>
            </a:r>
            <a:r>
              <a:rPr b="1" dirty="0">
                <a:latin typeface="Times New Roman"/>
                <a:cs typeface="Times New Roman"/>
              </a:rPr>
              <a:t>makes </a:t>
            </a:r>
            <a:r>
              <a:rPr b="1" spc="-10" dirty="0">
                <a:latin typeface="Times New Roman"/>
                <a:cs typeface="Times New Roman"/>
              </a:rPr>
              <a:t>its </a:t>
            </a:r>
            <a:r>
              <a:rPr b="1" dirty="0">
                <a:latin typeface="Times New Roman"/>
                <a:cs typeface="Times New Roman"/>
              </a:rPr>
              <a:t>own </a:t>
            </a:r>
            <a:r>
              <a:rPr b="1" spc="-5" dirty="0">
                <a:latin typeface="Times New Roman"/>
                <a:cs typeface="Times New Roman"/>
              </a:rPr>
              <a:t>distinct </a:t>
            </a:r>
            <a:r>
              <a:rPr b="1" spc="-10" dirty="0">
                <a:latin typeface="Times New Roman"/>
                <a:cs typeface="Times New Roman"/>
              </a:rPr>
              <a:t>antibody </a:t>
            </a:r>
            <a:r>
              <a:rPr b="1" spc="-5" dirty="0">
                <a:latin typeface="Times New Roman"/>
                <a:cs typeface="Times New Roman"/>
              </a:rPr>
              <a:t>in response </a:t>
            </a:r>
            <a:r>
              <a:rPr b="1" spc="-10" dirty="0">
                <a:latin typeface="Times New Roman"/>
                <a:cs typeface="Times New Roman"/>
              </a:rPr>
              <a:t>to </a:t>
            </a:r>
            <a:r>
              <a:rPr b="1" dirty="0">
                <a:latin typeface="Times New Roman"/>
                <a:cs typeface="Times New Roman"/>
              </a:rPr>
              <a:t>a </a:t>
            </a:r>
            <a:r>
              <a:rPr b="1" spc="-5" dirty="0">
                <a:latin typeface="Times New Roman"/>
                <a:cs typeface="Times New Roman"/>
              </a:rPr>
              <a:t>specific  </a:t>
            </a:r>
            <a:r>
              <a:rPr b="1" dirty="0">
                <a:latin typeface="Times New Roman"/>
                <a:cs typeface="Times New Roman"/>
              </a:rPr>
              <a:t>antigen.</a:t>
            </a:r>
          </a:p>
          <a:p>
            <a:pPr marL="227329" indent="-215265" algn="just">
              <a:lnSpc>
                <a:spcPct val="100000"/>
              </a:lnSpc>
              <a:spcBef>
                <a:spcPts val="815"/>
              </a:spcBef>
              <a:buFont typeface="Wingdings"/>
              <a:buChar char=""/>
              <a:tabLst>
                <a:tab pos="227965" algn="l"/>
              </a:tabLst>
            </a:pPr>
            <a:r>
              <a:rPr b="1" dirty="0">
                <a:latin typeface="Times New Roman"/>
                <a:cs typeface="Times New Roman"/>
              </a:rPr>
              <a:t>Each </a:t>
            </a:r>
            <a:r>
              <a:rPr b="1" spc="-5" dirty="0">
                <a:latin typeface="Times New Roman"/>
                <a:cs typeface="Times New Roman"/>
              </a:rPr>
              <a:t>antibody is designed </a:t>
            </a:r>
            <a:r>
              <a:rPr b="1" spc="-10" dirty="0">
                <a:latin typeface="Times New Roman"/>
                <a:cs typeface="Times New Roman"/>
              </a:rPr>
              <a:t>to </a:t>
            </a:r>
            <a:r>
              <a:rPr b="1" spc="-5" dirty="0">
                <a:latin typeface="Times New Roman"/>
                <a:cs typeface="Times New Roman"/>
              </a:rPr>
              <a:t>bind </a:t>
            </a:r>
            <a:r>
              <a:rPr b="1" spc="-10" dirty="0">
                <a:latin typeface="Times New Roman"/>
                <a:cs typeface="Times New Roman"/>
              </a:rPr>
              <a:t>to </a:t>
            </a:r>
            <a:r>
              <a:rPr b="1" dirty="0">
                <a:latin typeface="Times New Roman"/>
                <a:cs typeface="Times New Roman"/>
              </a:rPr>
              <a:t>a </a:t>
            </a:r>
            <a:r>
              <a:rPr b="1" spc="-5" dirty="0">
                <a:latin typeface="Times New Roman"/>
                <a:cs typeface="Times New Roman"/>
              </a:rPr>
              <a:t>specific </a:t>
            </a:r>
            <a:r>
              <a:rPr b="1" dirty="0">
                <a:latin typeface="Times New Roman"/>
                <a:cs typeface="Times New Roman"/>
              </a:rPr>
              <a:t>surface 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binding site</a:t>
            </a:r>
            <a:r>
              <a:rPr b="1" spc="1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or</a:t>
            </a:r>
          </a:p>
          <a:p>
            <a:pPr marL="227329" algn="just">
              <a:lnSpc>
                <a:spcPct val="100000"/>
              </a:lnSpc>
              <a:spcBef>
                <a:spcPts val="805"/>
              </a:spcBef>
            </a:pP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epitope </a:t>
            </a:r>
            <a:r>
              <a:rPr b="1" spc="5" dirty="0">
                <a:solidFill>
                  <a:srgbClr val="FF0000"/>
                </a:solidFill>
                <a:latin typeface="Times New Roman"/>
                <a:cs typeface="Times New Roman"/>
              </a:rPr>
              <a:t>on 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antigen</a:t>
            </a:r>
            <a:r>
              <a:rPr b="1" dirty="0">
                <a:latin typeface="Times New Roman"/>
                <a:cs typeface="Times New Roman"/>
              </a:rPr>
              <a:t>.</a:t>
            </a:r>
          </a:p>
          <a:p>
            <a:pPr marL="227329" marR="6350" indent="-215265" algn="just">
              <a:lnSpc>
                <a:spcPct val="150100"/>
              </a:lnSpc>
              <a:spcBef>
                <a:spcPts val="5"/>
              </a:spcBef>
              <a:buFont typeface="Wingdings"/>
              <a:buChar char=""/>
              <a:tabLst>
                <a:tab pos="227965" algn="l"/>
              </a:tabLst>
            </a:pPr>
            <a:r>
              <a:rPr spc="-5" dirty="0">
                <a:latin typeface="Times New Roman"/>
                <a:cs typeface="Times New Roman"/>
              </a:rPr>
              <a:t>There </a:t>
            </a:r>
            <a:r>
              <a:rPr dirty="0">
                <a:latin typeface="Times New Roman"/>
                <a:cs typeface="Times New Roman"/>
              </a:rPr>
              <a:t>are </a:t>
            </a:r>
            <a:r>
              <a:rPr spc="-5" dirty="0">
                <a:latin typeface="Times New Roman"/>
                <a:cs typeface="Times New Roman"/>
              </a:rPr>
              <a:t>millions </a:t>
            </a:r>
            <a:r>
              <a:rPr spc="5"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different types </a:t>
            </a:r>
            <a:r>
              <a:rPr spc="5"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antibodies circulating in </a:t>
            </a:r>
            <a:r>
              <a:rPr spc="-15" dirty="0">
                <a:latin typeface="Times New Roman"/>
                <a:cs typeface="Times New Roman"/>
              </a:rPr>
              <a:t>an  </a:t>
            </a:r>
            <a:r>
              <a:rPr spc="-5" dirty="0">
                <a:latin typeface="Times New Roman"/>
                <a:cs typeface="Times New Roman"/>
              </a:rPr>
              <a:t>individual’s bloodstream </a:t>
            </a:r>
            <a:r>
              <a:rPr dirty="0">
                <a:latin typeface="Times New Roman"/>
                <a:cs typeface="Times New Roman"/>
              </a:rPr>
              <a:t>and </a:t>
            </a:r>
            <a:r>
              <a:rPr b="1" spc="-5" dirty="0">
                <a:latin typeface="Times New Roman"/>
                <a:cs typeface="Times New Roman"/>
              </a:rPr>
              <a:t>they are based on exposure </a:t>
            </a:r>
            <a:r>
              <a:rPr b="1" spc="-10" dirty="0">
                <a:latin typeface="Times New Roman"/>
                <a:cs typeface="Times New Roman"/>
              </a:rPr>
              <a:t>to </a:t>
            </a:r>
            <a:r>
              <a:rPr b="1" spc="-5" dirty="0">
                <a:latin typeface="Times New Roman"/>
                <a:cs typeface="Times New Roman"/>
              </a:rPr>
              <a:t>antigens in  </a:t>
            </a:r>
            <a:r>
              <a:rPr b="1" dirty="0">
                <a:latin typeface="Times New Roman"/>
                <a:cs typeface="Times New Roman"/>
              </a:rPr>
              <a:t>his/her</a:t>
            </a:r>
            <a:r>
              <a:rPr b="1" spc="-2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environment.</a:t>
            </a:r>
          </a:p>
        </p:txBody>
      </p:sp>
      <p:sp>
        <p:nvSpPr>
          <p:cNvPr id="4" name="object 4"/>
          <p:cNvSpPr/>
          <p:nvPr/>
        </p:nvSpPr>
        <p:spPr>
          <a:xfrm>
            <a:off x="7391400" y="3181350"/>
            <a:ext cx="1530095" cy="1417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316656"/>
            <a:ext cx="6688835" cy="47373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851138" y="4827314"/>
            <a:ext cx="189865" cy="2266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1300" b="1" spc="-30" dirty="0">
                <a:solidFill>
                  <a:srgbClr val="FFFFFF"/>
                </a:solidFill>
                <a:latin typeface="Verdana"/>
                <a:cs typeface="Verdana"/>
              </a:rPr>
              <a:t>3</a:t>
            </a:fld>
            <a:endParaRPr sz="1300">
              <a:latin typeface="Verdana"/>
              <a:cs typeface="Verdana"/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BF342967-165D-0286-6554-68C0EA69B64E}"/>
              </a:ext>
            </a:extLst>
          </p:cNvPr>
          <p:cNvSpPr/>
          <p:nvPr/>
        </p:nvSpPr>
        <p:spPr>
          <a:xfrm>
            <a:off x="685800" y="4400550"/>
            <a:ext cx="228600" cy="19473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734568"/>
            <a:ext cx="8734044" cy="38054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851138" y="4827314"/>
            <a:ext cx="189865" cy="2266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1300" b="1" spc="-30" dirty="0">
                <a:solidFill>
                  <a:srgbClr val="FFFFFF"/>
                </a:solidFill>
                <a:latin typeface="Verdana"/>
                <a:cs typeface="Verdana"/>
              </a:rPr>
              <a:t>4</a:t>
            </a:fld>
            <a:endParaRPr sz="1300">
              <a:latin typeface="Verdana"/>
              <a:cs typeface="Verdana"/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2402CD6A-6EA6-5CF4-8314-98FB79C41C76}"/>
              </a:ext>
            </a:extLst>
          </p:cNvPr>
          <p:cNvSpPr/>
          <p:nvPr/>
        </p:nvSpPr>
        <p:spPr>
          <a:xfrm>
            <a:off x="304800" y="184150"/>
            <a:ext cx="304800" cy="304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8675" y="0"/>
            <a:ext cx="2811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sz="2400" spc="-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Terminology:</a:t>
            </a:r>
            <a:endParaRPr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66869" y="1175766"/>
            <a:ext cx="2451735" cy="221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21005" algn="l"/>
                <a:tab pos="791210" algn="l"/>
                <a:tab pos="1292225" algn="l"/>
                <a:tab pos="2199640" algn="l"/>
              </a:tabLst>
            </a:pPr>
            <a:r>
              <a:rPr sz="1350" dirty="0">
                <a:latin typeface="Arial"/>
                <a:cs typeface="Arial"/>
              </a:rPr>
              <a:t>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8346" y="496970"/>
            <a:ext cx="8377046" cy="1663917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Antigens:</a:t>
            </a:r>
            <a:endParaRPr lang="en-US" sz="2400" b="1" spc="-5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915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 int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into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b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 s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ulat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production of an</a:t>
            </a:r>
            <a:r>
              <a:rPr lang="en-US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antibody.</a:t>
            </a:r>
          </a:p>
          <a:p>
            <a:pPr marL="12700">
              <a:spcBef>
                <a:spcPts val="915"/>
              </a:spcBef>
            </a:pPr>
            <a:r>
              <a:rPr lang="en-US" sz="1800" spc="-5" dirty="0">
                <a:latin typeface="Arial"/>
                <a:cs typeface="Arial"/>
              </a:rPr>
              <a:t>Antigens </a:t>
            </a:r>
            <a:r>
              <a:rPr lang="en-US" sz="1800" b="1" dirty="0">
                <a:solidFill>
                  <a:srgbClr val="006FC0"/>
                </a:solidFill>
                <a:latin typeface="Arial"/>
                <a:cs typeface="Arial"/>
              </a:rPr>
              <a:t>= </a:t>
            </a:r>
            <a:r>
              <a:rPr lang="en-US" sz="1800" spc="-5" dirty="0">
                <a:latin typeface="Arial"/>
                <a:cs typeface="Arial"/>
              </a:rPr>
              <a:t>“non-self” molecules and</a:t>
            </a:r>
            <a:r>
              <a:rPr lang="en-US" sz="1800" spc="-2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cells</a:t>
            </a:r>
          </a:p>
          <a:p>
            <a:pPr marL="12700">
              <a:spcBef>
                <a:spcPts val="915"/>
              </a:spcBef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8346" y="2343150"/>
            <a:ext cx="7086600" cy="21236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as:</a:t>
            </a:r>
          </a:p>
          <a:p>
            <a:pPr marL="227329" indent="-215265">
              <a:lnSpc>
                <a:spcPct val="100000"/>
              </a:lnSpc>
              <a:spcBef>
                <a:spcPts val="720"/>
              </a:spcBef>
              <a:buChar char="•"/>
              <a:tabLst>
                <a:tab pos="227329" algn="l"/>
                <a:tab pos="227965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proteins</a:t>
            </a:r>
          </a:p>
          <a:p>
            <a:pPr marL="227329" indent="-215265">
              <a:lnSpc>
                <a:spcPct val="100000"/>
              </a:lnSpc>
              <a:spcBef>
                <a:spcPts val="720"/>
              </a:spcBef>
              <a:buChar char="•"/>
              <a:tabLst>
                <a:tab pos="227329" algn="l"/>
                <a:tab pos="227965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viruses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329" indent="-215265">
              <a:lnSpc>
                <a:spcPct val="100000"/>
              </a:lnSpc>
              <a:spcBef>
                <a:spcPts val="725"/>
              </a:spcBef>
              <a:buChar char="•"/>
              <a:tabLst>
                <a:tab pos="227329" algn="l"/>
                <a:tab pos="227965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57810">
              <a:lnSpc>
                <a:spcPct val="100000"/>
              </a:lnSpc>
              <a:spcBef>
                <a:spcPts val="720"/>
              </a:spcBef>
              <a:buChar char="•"/>
              <a:tabLst>
                <a:tab pos="269875" algn="l"/>
                <a:tab pos="270510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bacteria and parasites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(Protista,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Fungi, Plantae, and Animalia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cells).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57810">
              <a:lnSpc>
                <a:spcPct val="100000"/>
              </a:lnSpc>
              <a:spcBef>
                <a:spcPts val="720"/>
              </a:spcBef>
              <a:buChar char="•"/>
              <a:tabLst>
                <a:tab pos="269875" algn="l"/>
                <a:tab pos="270510" algn="l"/>
              </a:tabLst>
            </a:pPr>
            <a:r>
              <a:rPr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transplanted</a:t>
            </a:r>
            <a:r>
              <a:rPr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EB3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8313" y="64998"/>
            <a:ext cx="8455660" cy="5143500"/>
            <a:chOff x="0" y="0"/>
            <a:chExt cx="8455660" cy="5143500"/>
          </a:xfrm>
        </p:grpSpPr>
        <p:sp>
          <p:nvSpPr>
            <p:cNvPr id="4" name="object 4"/>
            <p:cNvSpPr/>
            <p:nvPr/>
          </p:nvSpPr>
          <p:spPr>
            <a:xfrm>
              <a:off x="22860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000000">
                <a:alpha val="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22256" y="130495"/>
            <a:ext cx="258254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0" dirty="0">
                <a:solidFill>
                  <a:srgbClr val="C00000"/>
                </a:solidFill>
                <a:latin typeface="Verdana"/>
                <a:cs typeface="Verdana"/>
              </a:rPr>
              <a:t>Key</a:t>
            </a:r>
            <a:r>
              <a:rPr sz="2400" spc="-29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C00000"/>
                </a:solidFill>
                <a:latin typeface="Verdana"/>
                <a:cs typeface="Verdana"/>
              </a:rPr>
              <a:t>terms:</a:t>
            </a:r>
            <a:endParaRPr sz="2400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6913" y="841363"/>
            <a:ext cx="6509384" cy="13480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0" algn="just">
              <a:lnSpc>
                <a:spcPct val="15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Epitope: </a:t>
            </a:r>
            <a:r>
              <a:rPr sz="18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 </a:t>
            </a:r>
            <a:r>
              <a:rPr sz="1800" b="1" u="heavy" spc="-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(antigenic determinant)</a:t>
            </a:r>
            <a:r>
              <a:rPr sz="18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part 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an antigen 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recognized 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system,  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specifically 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antibodies, 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cells, or 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cells. </a:t>
            </a:r>
            <a:endParaRPr lang="en-US" sz="18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225" dirty="0"/>
              <a:t>6</a:t>
            </a:fld>
            <a:endParaRPr spc="-225" dirty="0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0E739AB6-9570-3B31-03A9-4CAD20406257}"/>
              </a:ext>
            </a:extLst>
          </p:cNvPr>
          <p:cNvSpPr/>
          <p:nvPr/>
        </p:nvSpPr>
        <p:spPr>
          <a:xfrm>
            <a:off x="253762" y="271782"/>
            <a:ext cx="304800" cy="304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947353E2-4EEC-405D-8918-5BD1A84606C4}"/>
              </a:ext>
            </a:extLst>
          </p:cNvPr>
          <p:cNvSpPr/>
          <p:nvPr/>
        </p:nvSpPr>
        <p:spPr>
          <a:xfrm>
            <a:off x="6972300" y="1139697"/>
            <a:ext cx="2171700" cy="1118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/>
          <p:cNvSpPr txBox="1"/>
          <p:nvPr/>
        </p:nvSpPr>
        <p:spPr>
          <a:xfrm>
            <a:off x="373505" y="2451215"/>
            <a:ext cx="6610350" cy="1360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53340" algn="just">
              <a:lnSpc>
                <a:spcPct val="15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Paratope: </a:t>
            </a:r>
            <a:endParaRPr lang="en-US" sz="2400" b="1" spc="-5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00" marR="53340" algn="just">
              <a:lnSpc>
                <a:spcPct val="150000"/>
              </a:lnSpc>
              <a:spcBef>
                <a:spcPts val="100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an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(antigen-binding site)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antibody 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recognizes and binds to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antigen. </a:t>
            </a:r>
            <a:endParaRPr lang="en-US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3652" y="588263"/>
            <a:ext cx="6708648" cy="4265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225" dirty="0"/>
              <a:t>7</a:t>
            </a:fld>
            <a:endParaRPr spc="-225" dirty="0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8A5F730-E822-8EEB-9B2B-70C82CF46774}"/>
              </a:ext>
            </a:extLst>
          </p:cNvPr>
          <p:cNvSpPr/>
          <p:nvPr/>
        </p:nvSpPr>
        <p:spPr>
          <a:xfrm>
            <a:off x="304800" y="184150"/>
            <a:ext cx="304800" cy="304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209550"/>
            <a:ext cx="258254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sz="2400" spc="-29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terms:</a:t>
            </a:r>
            <a:endParaRPr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225" dirty="0"/>
              <a:t>8</a:t>
            </a:fld>
            <a:endParaRPr spc="-225" dirty="0"/>
          </a:p>
        </p:txBody>
      </p:sp>
      <p:sp>
        <p:nvSpPr>
          <p:cNvPr id="3" name="object 3"/>
          <p:cNvSpPr txBox="1"/>
          <p:nvPr/>
        </p:nvSpPr>
        <p:spPr>
          <a:xfrm>
            <a:off x="228600" y="1047750"/>
            <a:ext cx="6858000" cy="13559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1600" marR="43180" algn="just">
              <a:lnSpc>
                <a:spcPct val="15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Affinity</a:t>
            </a:r>
            <a:r>
              <a:rPr lang="en-US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1600" marR="43180" algn="just">
              <a:lnSpc>
                <a:spcPct val="15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81B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the strength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between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sz="2000" b="1" u="sng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epitope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 an 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antibody</a:t>
            </a:r>
            <a:r>
              <a:rPr lang="en-US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binding site</a:t>
            </a:r>
            <a:r>
              <a:rPr lang="en-US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u="sng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Paratope</a:t>
            </a:r>
            <a:r>
              <a:rPr lang="en-US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225" dirty="0"/>
              <a:t>9</a:t>
            </a:fld>
            <a:endParaRPr spc="-225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742950"/>
            <a:ext cx="7391400" cy="26464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105"/>
              </a:spcBef>
            </a:pPr>
            <a:r>
              <a:rPr sz="24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Avidity</a:t>
            </a:r>
            <a:r>
              <a:rPr lang="en-US" sz="24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marR="5080" algn="just">
              <a:lnSpc>
                <a:spcPct val="150100"/>
              </a:lnSpc>
              <a:spcBef>
                <a:spcPts val="105"/>
              </a:spcBef>
            </a:pPr>
            <a:r>
              <a:rPr b="1" spc="-5" dirty="0">
                <a:solidFill>
                  <a:srgbClr val="81B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</a:t>
            </a:r>
            <a:r>
              <a:rPr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overall stability</a:t>
            </a:r>
            <a:r>
              <a:rPr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complex between antibodies and </a:t>
            </a:r>
            <a:r>
              <a:rPr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antigens </a:t>
            </a:r>
            <a:endParaRPr lang="en-US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150100"/>
              </a:lnSpc>
              <a:spcBef>
                <a:spcPts val="105"/>
              </a:spcBef>
            </a:pPr>
            <a:r>
              <a:rPr lang="en-US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overned </a:t>
            </a:r>
            <a:r>
              <a:rPr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en-US" b="1" spc="-5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8450" marR="5080" indent="-285750" algn="just">
              <a:lnSpc>
                <a:spcPct val="150100"/>
              </a:lnSpc>
              <a:spcBef>
                <a:spcPts val="105"/>
              </a:spcBef>
              <a:buFont typeface="Wingdings" panose="05000000000000000000" pitchFamily="2" charset="2"/>
              <a:buChar char="Ø"/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intrinsic affinity of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antibody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epitope, </a:t>
            </a:r>
            <a:endParaRPr lang="en-US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8450" marR="5080" indent="-285750" algn="just">
              <a:lnSpc>
                <a:spcPct val="150100"/>
              </a:lnSpc>
              <a:spcBef>
                <a:spcPts val="105"/>
              </a:spcBef>
              <a:buFont typeface="Wingdings" panose="05000000000000000000" pitchFamily="2" charset="2"/>
              <a:buChar char="Ø"/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valency of the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antibody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antigen, </a:t>
            </a:r>
            <a:endParaRPr lang="en-US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0B3C1BC7-0A29-809F-D79E-6611515EE7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19400" y="209550"/>
            <a:ext cx="258254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sz="2400" spc="-29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terms:</a:t>
            </a:r>
            <a:endParaRPr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401</Words>
  <Application>Microsoft Office PowerPoint</Application>
  <PresentationFormat>On-screen Show (16:9)</PresentationFormat>
  <Paragraphs>70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Wingdings</vt:lpstr>
      <vt:lpstr>Office Theme</vt:lpstr>
      <vt:lpstr>PowerPoint Presentation</vt:lpstr>
      <vt:lpstr>Key Terminology:</vt:lpstr>
      <vt:lpstr>PowerPoint Presentation</vt:lpstr>
      <vt:lpstr>PowerPoint Presentation</vt:lpstr>
      <vt:lpstr>Key Terminology:</vt:lpstr>
      <vt:lpstr>Key terms:</vt:lpstr>
      <vt:lpstr>PowerPoint Presentation</vt:lpstr>
      <vt:lpstr>Key terms:</vt:lpstr>
      <vt:lpstr>Key terms:</vt:lpstr>
      <vt:lpstr>PowerPoint Presentation</vt:lpstr>
      <vt:lpstr>PowerPoint Presentation</vt:lpstr>
      <vt:lpstr>Key terms: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Antigen-Antibody reactions (1)</dc:title>
  <dc:creator>Masheal</dc:creator>
  <cp:lastModifiedBy>Haya Aldossary</cp:lastModifiedBy>
  <cp:revision>9</cp:revision>
  <dcterms:created xsi:type="dcterms:W3CDTF">2022-12-23T14:47:02Z</dcterms:created>
  <dcterms:modified xsi:type="dcterms:W3CDTF">2024-01-23T06:00:59Z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2022-12-23T00:00:00Z</vt:filetime>
  </property>
</Properties>
</file>