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B5A0C-8A57-49CA-ABA2-222761CF3582}" type="datetimeFigureOut">
              <a:rPr lang="ar-SA" smtClean="0"/>
              <a:pPr/>
              <a:t>23/04/33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16BA1E-4A5A-4F29-8ABD-DF55978B325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A3D-37D1-4D9D-BF27-5668A19C1D1F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4886-6D8F-40BB-9D89-237210ED293D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0A4A-2A49-4A91-938F-28CFD4544A95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663D-8AAA-44B7-AB68-E2F2AACB2738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6B69-B6E1-4C22-B85D-A893F27368D7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430FC3-B07F-4D86-9B7E-14C3C8F402F2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B5D-1A80-42BB-AF35-06B16F806FEE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4C75-7861-461C-913D-CDE3F3E76D20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F10A-8D5A-46F0-9FF1-FB6DAB51A513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44C-D30B-4DC5-907E-F94F5E3B8921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895306-FA5E-4811-AF52-5F9CBC00BAD6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A3C4E3-1785-4636-A86F-BCF9F0AA8CC0}" type="datetime1">
              <a:rPr lang="ar-SA" smtClean="0"/>
              <a:pPr/>
              <a:t>23/04/33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 </a:t>
            </a:r>
            <a:r>
              <a:rPr lang="en-US" dirty="0" smtClean="0"/>
              <a:t> Analytic Hierarchy Process (</a:t>
            </a:r>
            <a:r>
              <a:rPr lang="en-US" dirty="0" err="1" smtClean="0"/>
              <a:t>AHP</a:t>
            </a:r>
            <a:r>
              <a:rPr lang="en-US" dirty="0" smtClean="0"/>
              <a:t>)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In level 1 you will have one comparison matrix corresponds to pair-wise comparisons between 3 factors with respect to the goal. Thus, the comparison matrix of level 1 has size of 3 by 3.</a:t>
            </a:r>
            <a:endParaRPr lang="ar-SA" sz="2400" dirty="0" smtClean="0"/>
          </a:p>
          <a:p>
            <a:pPr algn="l" rtl="0"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Comparison Matrix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have 3 by 3 matrix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diagonal elements of the matrix are always 1 and we only need to fill up the upper triangular matrix.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How to fill up the upper triangular matrix is using the following rules: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left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actual judgment </a:t>
            </a:r>
            <a:r>
              <a:rPr lang="en-US" sz="2400" i="1" dirty="0" smtClean="0"/>
              <a:t>value. </a:t>
            </a: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right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reciprocal </a:t>
            </a:r>
            <a:r>
              <a:rPr lang="en-US" sz="2400" i="1" dirty="0" smtClean="0"/>
              <a:t>value </a:t>
            </a:r>
            <a:r>
              <a:rPr lang="en-US" sz="2400" dirty="0" smtClean="0"/>
              <a:t>. 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sz="28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John made subjective judgment on which fruit he likes best, like the following </a:t>
            </a:r>
          </a:p>
          <a:p>
            <a:endParaRPr lang="ar-SA" dirty="0"/>
          </a:p>
        </p:txBody>
      </p:sp>
      <p:pic>
        <p:nvPicPr>
          <p:cNvPr id="4" name="Picture 3" descr="08-04-33 12-48-45 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12976"/>
            <a:ext cx="3666667" cy="25238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banana, John </a:t>
            </a:r>
            <a:r>
              <a:rPr lang="en-US" sz="2400" dirty="0" smtClean="0">
                <a:solidFill>
                  <a:schemeClr val="accent1"/>
                </a:solidFill>
              </a:rPr>
              <a:t>slightly favor </a:t>
            </a:r>
            <a:r>
              <a:rPr lang="en-US" sz="2400" dirty="0" smtClean="0"/>
              <a:t>banana, thus we put 1/3 in the row 1 column 2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Cherry, John </a:t>
            </a:r>
            <a:r>
              <a:rPr lang="en-US" sz="2400" dirty="0" smtClean="0">
                <a:solidFill>
                  <a:schemeClr val="accent1"/>
                </a:solidFill>
              </a:rPr>
              <a:t>strongly</a:t>
            </a:r>
            <a:r>
              <a:rPr lang="en-US" sz="2400" dirty="0" smtClean="0"/>
              <a:t> likes apple, thus we put actual judgment 5 on the first row, last column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banana and cherry, banana is </a:t>
            </a:r>
            <a:r>
              <a:rPr lang="en-US" sz="2400" dirty="0" smtClean="0">
                <a:solidFill>
                  <a:schemeClr val="accent1"/>
                </a:solidFill>
              </a:rPr>
              <a:t>dominant</a:t>
            </a:r>
            <a:r>
              <a:rPr lang="en-US" sz="2400" dirty="0" smtClean="0"/>
              <a:t>. Thus we put his actual judgment on the second row, last column of the matrix. Then based on his preference values above, we have a reciprocal matrix like this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06-04-33 11-13-43 ص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3885462" cy="1611044"/>
          </a:xfrm>
        </p:spPr>
      </p:pic>
      <p:pic>
        <p:nvPicPr>
          <p:cNvPr id="5" name="Picture 4" descr="06-04-33 11-14-42 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005064"/>
            <a:ext cx="3888432" cy="16260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Vector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chemeClr val="accent1"/>
                </a:solidFill>
              </a:rPr>
              <a:t>priority vector </a:t>
            </a:r>
            <a:r>
              <a:rPr lang="en-US" sz="2400" dirty="0" smtClean="0"/>
              <a:t>shows relative weights among the things that we compare.</a:t>
            </a:r>
            <a:endParaRPr lang="ar-SA" sz="2400" dirty="0" smtClean="0"/>
          </a:p>
          <a:p>
            <a:pPr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3 by 3 reciprocal matrix from paired comparison </a:t>
            </a:r>
            <a:endParaRPr lang="ar-SA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18-51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77072"/>
            <a:ext cx="4817383" cy="18475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sum each column of the reciprocal matrix to get</a:t>
            </a:r>
            <a:r>
              <a:rPr lang="en-US" dirty="0" smtClean="0"/>
              <a:t> </a:t>
            </a:r>
          </a:p>
          <a:p>
            <a:endParaRPr lang="ar-SA" dirty="0"/>
          </a:p>
        </p:txBody>
      </p:sp>
      <p:pic>
        <p:nvPicPr>
          <p:cNvPr id="4" name="Picture 3" descr="06-04-33 11-20-5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36912"/>
            <a:ext cx="4952799" cy="223224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Then we divide each element of the matrix with the sum of its column, we have normalized relative weight. The sum of each column is 1. </a:t>
            </a:r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21-59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12976"/>
            <a:ext cx="4657780" cy="21070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normalized principal Eigen vector can be obtained by averaging across the rows </a:t>
            </a:r>
          </a:p>
          <a:p>
            <a:endParaRPr lang="ar-SA" dirty="0"/>
          </a:p>
        </p:txBody>
      </p:sp>
      <p:pic>
        <p:nvPicPr>
          <p:cNvPr id="4" name="Picture 3" descr="06-04-33 11-23-3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4411972" cy="1728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77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The normalized principal Eigen vector is also called </a:t>
            </a:r>
            <a:r>
              <a:rPr lang="en-US" b="1" dirty="0" smtClean="0">
                <a:solidFill>
                  <a:schemeClr val="accent1"/>
                </a:solidFill>
              </a:rPr>
              <a:t>priority vector 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In our example above, </a:t>
            </a: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Apple is 28.28%, Banana is 64.34% and Cherry is 7.38%.</a:t>
            </a:r>
          </a:p>
          <a:p>
            <a:pPr algn="l"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John most preferable fruit is Banana, followed by Apple and Cheery</a:t>
            </a:r>
            <a:endParaRPr lang="ar-SA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Analytic Hierarchy Process (</a:t>
            </a:r>
            <a:r>
              <a:rPr lang="en-US" sz="42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AHP</a:t>
            </a: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US" sz="2400" dirty="0" smtClean="0"/>
              <a:t>is one of Multi Criteria decision making method that was originally developed by Prof. Thomas L. </a:t>
            </a:r>
            <a:r>
              <a:rPr lang="en-US" sz="2400" dirty="0" err="1" smtClean="0"/>
              <a:t>Saaty</a:t>
            </a:r>
            <a:r>
              <a:rPr lang="en-US" sz="2400" dirty="0" smtClean="0"/>
              <a:t>. </a:t>
            </a:r>
          </a:p>
          <a:p>
            <a:pPr algn="l">
              <a:buNone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In short, it is a method to derive ratio scales from paired comparisons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8" name="Content Placeholder 7" descr="12-04-33 06-26-26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5266667" cy="32380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Level 0 is the goal of the analysis. Level 1 is multi criteria that consist of several factors . Level 2 in is the alternative choices. </a:t>
            </a: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input </a:t>
            </a:r>
            <a:r>
              <a:rPr lang="en-US" sz="2400" dirty="0" smtClean="0"/>
              <a:t>of </a:t>
            </a:r>
            <a:r>
              <a:rPr lang="en-US" sz="2400" dirty="0" err="1" smtClean="0"/>
              <a:t>AHP</a:t>
            </a:r>
            <a:r>
              <a:rPr lang="en-US" sz="2400" dirty="0" smtClean="0"/>
              <a:t> can </a:t>
            </a:r>
            <a:r>
              <a:rPr lang="en-US" sz="2400" dirty="0" smtClean="0"/>
              <a:t>be obtained from actual measurement such as price, weight etc., or from subjective opinion such as satisfaction feelings and preference. </a:t>
            </a:r>
          </a:p>
          <a:p>
            <a:pPr algn="l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 smtClean="0"/>
              <a:t>AHP</a:t>
            </a:r>
            <a:r>
              <a:rPr lang="en-US" sz="2400" dirty="0" smtClean="0"/>
              <a:t> allow some small inconsistency in judgment because human is not always consistent. 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Pair-Wise Comparison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dirty="0" smtClean="0"/>
              <a:t>Now let me explain what paired comparison is</a:t>
            </a:r>
            <a:endParaRPr lang="ar-SA" sz="2400" dirty="0" smtClean="0"/>
          </a:p>
          <a:p>
            <a:pPr algn="l">
              <a:buNone/>
            </a:pPr>
            <a:endParaRPr lang="ar-SA" sz="24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two fruits </a:t>
            </a:r>
            <a:r>
              <a:rPr lang="en-US" sz="2400" b="1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>
                <a:solidFill>
                  <a:schemeClr val="accent1"/>
                </a:solidFill>
              </a:rPr>
              <a:t>pple and </a:t>
            </a:r>
            <a:r>
              <a:rPr lang="en-US" sz="2400" b="1" dirty="0" smtClean="0">
                <a:solidFill>
                  <a:schemeClr val="accent1"/>
                </a:solidFill>
              </a:rPr>
              <a:t>B</a:t>
            </a:r>
            <a:r>
              <a:rPr lang="en-US" sz="2400" dirty="0" smtClean="0">
                <a:solidFill>
                  <a:schemeClr val="accent1"/>
                </a:solidFill>
              </a:rPr>
              <a:t>anana. I would like to ask you,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which fruit you like better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 the other and how much you like it in comparison with the other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Paired-Comparison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492896"/>
            <a:ext cx="5430511" cy="1296144"/>
          </a:xfrm>
        </p:spPr>
      </p:pic>
      <p:sp>
        <p:nvSpPr>
          <p:cNvPr id="5" name="Rectangle 4"/>
          <p:cNvSpPr/>
          <p:nvPr/>
        </p:nvSpPr>
        <p:spPr>
          <a:xfrm>
            <a:off x="251520" y="414908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instance I strongly favor banana to apple then I give mark like this </a:t>
            </a:r>
            <a:endParaRPr lang="ar-SA" dirty="0"/>
          </a:p>
        </p:txBody>
      </p:sp>
      <p:pic>
        <p:nvPicPr>
          <p:cNvPr id="6" name="Picture 5" descr="Paired-Comparison_clip_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725144"/>
            <a:ext cx="5688633" cy="13673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16288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>
                <a:solidFill>
                  <a:schemeClr val="accent1"/>
                </a:solidFill>
              </a:rPr>
              <a:t>. </a:t>
            </a:r>
            <a:r>
              <a:rPr lang="en-US" dirty="0" smtClean="0"/>
              <a:t>Let us make a relative scale to measure how much you like the fruit on the left (Apple) compared to the fruit on the right (Banana).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Now suppose you have three choices of fruits. Then the pair wise comparison goes as the following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852936"/>
            <a:ext cx="1838325" cy="36195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1838325" cy="361950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365104"/>
            <a:ext cx="1838325" cy="361950"/>
          </a:xfrm>
          <a:prstGeom prst="rect">
            <a:avLst/>
          </a:prstGeom>
        </p:spPr>
      </p:pic>
      <p:pic>
        <p:nvPicPr>
          <p:cNvPr id="7" name="Picture 6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636912"/>
            <a:ext cx="447675" cy="523875"/>
          </a:xfrm>
          <a:prstGeom prst="rect">
            <a:avLst/>
          </a:prstGeom>
        </p:spPr>
      </p:pic>
      <p:pic>
        <p:nvPicPr>
          <p:cNvPr id="8" name="Picture 7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501008"/>
            <a:ext cx="447675" cy="523875"/>
          </a:xfrm>
          <a:prstGeom prst="rect">
            <a:avLst/>
          </a:prstGeom>
        </p:spPr>
      </p:pic>
      <p:pic>
        <p:nvPicPr>
          <p:cNvPr id="9" name="Picture 8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636912"/>
            <a:ext cx="542925" cy="638175"/>
          </a:xfrm>
          <a:prstGeom prst="rect">
            <a:avLst/>
          </a:prstGeo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221088"/>
            <a:ext cx="542925" cy="638175"/>
          </a:xfrm>
          <a:prstGeom prst="rect">
            <a:avLst/>
          </a:prstGeom>
        </p:spPr>
      </p:pic>
      <p:pic>
        <p:nvPicPr>
          <p:cNvPr id="11" name="Picture 10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3501008"/>
            <a:ext cx="542925" cy="533400"/>
          </a:xfrm>
          <a:prstGeom prst="rect">
            <a:avLst/>
          </a:prstGeom>
        </p:spPr>
      </p:pic>
      <p:pic>
        <p:nvPicPr>
          <p:cNvPr id="12" name="Picture 11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293096"/>
            <a:ext cx="542925" cy="533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7544" y="522920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You may observe that the number of comparisons is a combination of the number of things to be compared. Since we have 3 objects (Apple, Banana and Cheery), we have 3 comparisons.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Content Placeholder 3" descr="03-04-33 02-12-32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561905" cy="1028571"/>
          </a:xfrm>
        </p:spPr>
      </p:pic>
      <p:sp>
        <p:nvSpPr>
          <p:cNvPr id="5" name="Rectangle 4"/>
          <p:cNvSpPr/>
          <p:nvPr/>
        </p:nvSpPr>
        <p:spPr>
          <a:xfrm>
            <a:off x="1979712" y="2204864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Table below shows the number of comparisons.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en-US" dirty="0" smtClean="0"/>
              <a:t>Example of Analytic Hierarchy Process</a:t>
            </a:r>
            <a:endParaRPr lang="ar-SA" dirty="0"/>
          </a:p>
        </p:txBody>
      </p:sp>
      <p:pic>
        <p:nvPicPr>
          <p:cNvPr id="4" name="Content Placeholder 3" descr="AHP-Example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6391943" cy="2160240"/>
          </a:xfrm>
        </p:spPr>
      </p:pic>
      <p:sp>
        <p:nvSpPr>
          <p:cNvPr id="7" name="Rectangle 6"/>
          <p:cNvSpPr/>
          <p:nvPr/>
        </p:nvSpPr>
        <p:spPr>
          <a:xfrm>
            <a:off x="683568" y="155679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For example John has 3 kinds of fruits to be compared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</TotalTime>
  <Words>668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   Analytic Hierarchy Process (AHP) </vt:lpstr>
      <vt:lpstr>Slide 2</vt:lpstr>
      <vt:lpstr>Slide 3</vt:lpstr>
      <vt:lpstr>Slide 4</vt:lpstr>
      <vt:lpstr>Pair-Wise Comparison </vt:lpstr>
      <vt:lpstr>Slide 6</vt:lpstr>
      <vt:lpstr>Slide 7</vt:lpstr>
      <vt:lpstr>Slide 8</vt:lpstr>
      <vt:lpstr>Example of Analytic Hierarchy Process</vt:lpstr>
      <vt:lpstr>Slide 10</vt:lpstr>
      <vt:lpstr>Making Comparison Matrix</vt:lpstr>
      <vt:lpstr>Slide 12</vt:lpstr>
      <vt:lpstr>Slide 13</vt:lpstr>
      <vt:lpstr>Slide 14</vt:lpstr>
      <vt:lpstr>Priority Vector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32</cp:revision>
  <dcterms:created xsi:type="dcterms:W3CDTF">2012-02-25T10:30:46Z</dcterms:created>
  <dcterms:modified xsi:type="dcterms:W3CDTF">2012-03-16T10:25:00Z</dcterms:modified>
</cp:coreProperties>
</file>