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77" r:id="rId3"/>
    <p:sldId id="278" r:id="rId4"/>
    <p:sldId id="283" r:id="rId5"/>
    <p:sldId id="279" r:id="rId6"/>
    <p:sldId id="282" r:id="rId7"/>
    <p:sldId id="284" r:id="rId8"/>
    <p:sldId id="28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DA28"/>
    <a:srgbClr val="EBE600"/>
    <a:srgbClr val="570092"/>
    <a:srgbClr val="7D00D2"/>
    <a:srgbClr val="929292"/>
    <a:srgbClr val="542378"/>
    <a:srgbClr val="8F62B2"/>
    <a:srgbClr val="8F62B1"/>
    <a:srgbClr val="8D60AF"/>
    <a:srgbClr val="9393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1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9602A-52EB-49C1-BDE6-AF74D4AE31F0}" type="datetimeFigureOut">
              <a:rPr lang="en-GB" smtClean="0"/>
              <a:t>22/04/2017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94D3C-CB68-4073-B6F4-BBD496548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741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A050A-16D4-4942-932B-07C67544512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92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94D3C-CB68-4073-B6F4-BBD4965481C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820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24611-F7C1-4EEB-BB35-D7D0D53A6D24}" type="datetime1">
              <a:rPr lang="en-GB" smtClean="0"/>
              <a:t>22/04/2017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028D-1F15-4850-8A34-92A1EBB36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020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ED65-1E1C-4D3F-ADC3-96142DD3E080}" type="datetime1">
              <a:rPr lang="en-GB" smtClean="0"/>
              <a:t>22/04/2017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028D-1F15-4850-8A34-92A1EBB36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926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3C8C-1D30-4839-BF36-894F2F7CDBB1}" type="datetime1">
              <a:rPr lang="en-GB" smtClean="0"/>
              <a:t>22/04/2017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028D-1F15-4850-8A34-92A1EBB36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67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E9673-8176-40AD-98CD-D883CBD0CC6D}" type="datetime1">
              <a:rPr lang="en-GB" smtClean="0"/>
              <a:t>22/04/2017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028D-1F15-4850-8A34-92A1EBB36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425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C580-4CAC-4DB8-972B-090C385494E1}" type="datetime1">
              <a:rPr lang="en-GB" smtClean="0"/>
              <a:t>22/04/2017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028D-1F15-4850-8A34-92A1EBB36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16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BB67-A3C3-4F00-8BAC-A229B78641FB}" type="datetime1">
              <a:rPr lang="en-GB" smtClean="0"/>
              <a:t>22/04/2017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028D-1F15-4850-8A34-92A1EBB36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099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DB2B-34DB-494E-8C26-71ABFBA9A010}" type="datetime1">
              <a:rPr lang="en-GB" smtClean="0"/>
              <a:t>22/04/2017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028D-1F15-4850-8A34-92A1EBB36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938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24480-C91E-439B-9E2F-62812D58E75B}" type="datetime1">
              <a:rPr lang="en-GB" smtClean="0"/>
              <a:t>22/04/2017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028D-1F15-4850-8A34-92A1EBB36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504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CA43-7305-45BD-A74D-695092F3A2E1}" type="datetime1">
              <a:rPr lang="en-GB" smtClean="0"/>
              <a:t>22/04/2017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028D-1F15-4850-8A34-92A1EBB36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071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D19A0-2CB8-4493-BD6C-D834A1D5D476}" type="datetime1">
              <a:rPr lang="en-GB" smtClean="0"/>
              <a:t>22/04/2017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028D-1F15-4850-8A34-92A1EBB36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3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4EF5-3175-4EA8-97E2-20B768A29CE4}" type="datetime1">
              <a:rPr lang="en-GB" smtClean="0"/>
              <a:t>22/04/2017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028D-1F15-4850-8A34-92A1EBB36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764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C0EEB-7218-4753-A8DF-58EC52CBD323}" type="datetime1">
              <a:rPr lang="en-GB" smtClean="0"/>
              <a:t>22/04/2017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6028D-1F15-4850-8A34-92A1EBB36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939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028D-1F15-4850-8A34-92A1EBB36BD9}" type="slidenum">
              <a:rPr lang="en-GB" smtClean="0"/>
              <a:t>1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0" y="2655070"/>
            <a:ext cx="7137105" cy="1371598"/>
          </a:xfrm>
          <a:prstGeom prst="rect">
            <a:avLst/>
          </a:prstGeom>
          <a:solidFill>
            <a:srgbClr val="93939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8" name="Rectangle 7"/>
          <p:cNvSpPr/>
          <p:nvPr/>
        </p:nvSpPr>
        <p:spPr>
          <a:xfrm>
            <a:off x="7312542" y="2655070"/>
            <a:ext cx="1831458" cy="137159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50032" y="2786088"/>
            <a:ext cx="6368311" cy="1029803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defRPr/>
            </a:pPr>
            <a:r>
              <a:rPr lang="en-GB" sz="3300" b="1" dirty="0">
                <a:ln w="9525">
                  <a:solidFill>
                    <a:srgbClr val="7F7F7F"/>
                  </a:solidFill>
                  <a:prstDash val="solid"/>
                </a:ln>
                <a:solidFill>
                  <a:sysClr val="window" lastClr="FFFFFF"/>
                </a:solidFill>
                <a:effectLst>
                  <a:outerShdw blurRad="12700" dist="38100" dir="2700000" algn="tl" rotWithShape="0">
                    <a:srgbClr val="7F7F7F">
                      <a:lumMod val="50000"/>
                    </a:srgbClr>
                  </a:outerShdw>
                </a:effectLst>
                <a:latin typeface="Calibri" panose="020F0502020204030204" pitchFamily="34" charset="0"/>
              </a:rPr>
              <a:t> Quantitative estimation of glucose by enzymatic method</a:t>
            </a:r>
            <a:endParaRPr lang="en-GB" sz="3300" b="1" dirty="0">
              <a:ln w="9525">
                <a:solidFill>
                  <a:srgbClr val="7F7F7F"/>
                </a:solidFill>
                <a:prstDash val="solid"/>
              </a:ln>
              <a:solidFill>
                <a:sysClr val="window" lastClr="FFFFFF"/>
              </a:solidFill>
              <a:effectLst>
                <a:outerShdw blurRad="12700" dist="38100" dir="2700000" algn="tl" rotWithShape="0">
                  <a:srgbClr val="7F7F7F">
                    <a:lumMod val="50000"/>
                  </a:srgbClr>
                </a:outerShdw>
              </a:effectLst>
              <a:latin typeface="Trebuchet MS" panose="020B0603020202020204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156438" y="5285176"/>
            <a:ext cx="6108101" cy="83826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spcBef>
                <a:spcPts val="750"/>
              </a:spcBef>
              <a:defRPr/>
            </a:pPr>
            <a:r>
              <a:rPr lang="en-GB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BCH302 [Practical]</a:t>
            </a:r>
          </a:p>
        </p:txBody>
      </p:sp>
    </p:spTree>
    <p:extLst>
      <p:ext uri="{BB962C8B-B14F-4D97-AF65-F5344CB8AC3E}">
        <p14:creationId xmlns:p14="http://schemas.microsoft.com/office/powerpoint/2010/main" val="1775087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79130"/>
            <a:ext cx="7711263" cy="925032"/>
          </a:xfrm>
          <a:prstGeom prst="rect">
            <a:avLst/>
          </a:prstGeom>
          <a:solidFill>
            <a:srgbClr val="92929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5" name="Rectangle 4"/>
          <p:cNvSpPr/>
          <p:nvPr/>
        </p:nvSpPr>
        <p:spPr>
          <a:xfrm>
            <a:off x="7918597" y="479130"/>
            <a:ext cx="1225403" cy="97287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9" name="TextBox 8"/>
          <p:cNvSpPr txBox="1"/>
          <p:nvPr/>
        </p:nvSpPr>
        <p:spPr>
          <a:xfrm>
            <a:off x="5268" y="450055"/>
            <a:ext cx="78096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 Methods of estimation the reducing sugar content in solution :</a:t>
            </a:r>
            <a:endParaRPr lang="en-US" sz="2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cs typeface="Aparajit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7660" y="1682773"/>
            <a:ext cx="878916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Clr>
                <a:schemeClr val="accent2">
                  <a:lumMod val="60000"/>
                  <a:lumOff val="40000"/>
                </a:schemeClr>
              </a:buClr>
              <a:buSzPct val="109000"/>
              <a:buFont typeface="Arial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sz="2000" b="1" dirty="0">
                <a:solidFill>
                  <a:srgbClr val="E8DA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three main methods of estimation the reducing sugar content in solution :</a:t>
            </a:r>
          </a:p>
          <a:p>
            <a:pPr marL="257175" indent="-257175">
              <a:buClr>
                <a:schemeClr val="accent2">
                  <a:lumMod val="60000"/>
                  <a:lumOff val="40000"/>
                </a:schemeClr>
              </a:buClr>
              <a:buSzPct val="109000"/>
              <a:buFont typeface="Arial"/>
              <a:buChar char="•"/>
            </a:pPr>
            <a:endParaRPr lang="en-GB" sz="2000" b="1" dirty="0">
              <a:solidFill>
                <a:srgbClr val="E8DA2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9625" indent="-361950">
              <a:buClr>
                <a:schemeClr val="accent2">
                  <a:lumMod val="60000"/>
                  <a:lumOff val="40000"/>
                </a:schemeClr>
              </a:buClr>
              <a:buSzPct val="109000"/>
              <a:buFont typeface="+mj-lt"/>
              <a:buAutoNum type="arabicPeriod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Reduction of cupric to cuprous salts.</a:t>
            </a:r>
          </a:p>
          <a:p>
            <a:pPr marL="809625" indent="-361950">
              <a:buClr>
                <a:schemeClr val="accent2">
                  <a:lumMod val="60000"/>
                  <a:lumOff val="40000"/>
                </a:schemeClr>
              </a:buClr>
              <a:buSzPct val="109000"/>
              <a:buFont typeface="+mj-lt"/>
              <a:buAutoNum type="arabicPeriod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Reduction of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ferricyanide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ferrocyanide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09625" indent="-361950">
              <a:buClr>
                <a:schemeClr val="accent2">
                  <a:lumMod val="60000"/>
                  <a:lumOff val="40000"/>
                </a:schemeClr>
              </a:buClr>
              <a:buSzPct val="109000"/>
              <a:buFont typeface="+mj-lt"/>
              <a:buAutoNum type="arabicPeriod"/>
            </a:pPr>
            <a:r>
              <a:rPr lang="en-GB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Enzymatic method.</a:t>
            </a:r>
          </a:p>
          <a:p>
            <a:pPr marL="257175" indent="-257175">
              <a:buClr>
                <a:schemeClr val="accent2">
                  <a:lumMod val="60000"/>
                  <a:lumOff val="40000"/>
                </a:schemeClr>
              </a:buClr>
              <a:buSzPct val="109000"/>
              <a:buFont typeface="Arial"/>
              <a:buChar char="•"/>
            </a:pP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>
              <a:buClr>
                <a:schemeClr val="accent2">
                  <a:lumMod val="60000"/>
                  <a:lumOff val="40000"/>
                </a:schemeClr>
              </a:buClr>
              <a:buSzPct val="109000"/>
              <a:buFont typeface="Arial"/>
              <a:buChar char="•"/>
            </a:pP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>
              <a:buClr>
                <a:schemeClr val="accent2">
                  <a:lumMod val="60000"/>
                  <a:lumOff val="40000"/>
                </a:schemeClr>
              </a:buClr>
              <a:buSzPct val="109000"/>
              <a:buFont typeface="Arial"/>
              <a:buChar char="•"/>
            </a:pPr>
            <a:r>
              <a:rPr lang="en-GB" sz="2000" b="1" u="sng" dirty="0">
                <a:solidFill>
                  <a:srgbClr val="E8DA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Note: </a:t>
            </a:r>
            <a:endParaRPr lang="en-GB" sz="2000" b="1" u="sng" dirty="0" smtClean="0">
              <a:solidFill>
                <a:srgbClr val="E8DA2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SzPct val="109000"/>
            </a:pP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Enzymatic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 is the most commonly used in clinical laboratories for glucose estimation 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028D-1F15-4850-8A34-92A1EBB36BD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61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79130"/>
            <a:ext cx="7711263" cy="925032"/>
          </a:xfrm>
          <a:prstGeom prst="rect">
            <a:avLst/>
          </a:prstGeom>
          <a:solidFill>
            <a:srgbClr val="92929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5" name="Rectangle 4"/>
          <p:cNvSpPr/>
          <p:nvPr/>
        </p:nvSpPr>
        <p:spPr>
          <a:xfrm>
            <a:off x="7918597" y="479130"/>
            <a:ext cx="1225403" cy="97287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9" name="TextBox 8"/>
          <p:cNvSpPr txBox="1"/>
          <p:nvPr/>
        </p:nvSpPr>
        <p:spPr>
          <a:xfrm>
            <a:off x="5268" y="561702"/>
            <a:ext cx="78096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 Methods of estimation the reducing </a:t>
            </a:r>
            <a:r>
              <a:rPr lang="en-GB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sugar:</a:t>
            </a:r>
            <a:endParaRPr lang="en-US" sz="2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cs typeface="Aparajit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185" y="1680392"/>
            <a:ext cx="8408165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u="sng" dirty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E8DA28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1- Reduction of cupric to cuprous salts:</a:t>
            </a:r>
          </a:p>
          <a:p>
            <a:endParaRPr lang="en-GB" sz="16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Reducing sugars contains an aldehyde or keto groups </a:t>
            </a:r>
            <a:r>
              <a:rPr lang="en-GB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reduced alkaline copper to Cuprous oxide. </a:t>
            </a:r>
            <a:endParaRPr lang="en-GB" sz="16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Cuprous 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oxide is allowed to react with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phosphomolybdate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solution which is reduced and forms </a:t>
            </a:r>
            <a:r>
              <a:rPr lang="en-GB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blue </a:t>
            </a:r>
            <a:r>
              <a:rPr lang="en-GB" sz="1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color</a:t>
            </a:r>
            <a:r>
              <a:rPr lang="en-GB" sz="1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GB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intensity 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color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measured on colorimeter against standard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600" b="1" u="sng" dirty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E8DA28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2- Reduction of </a:t>
            </a:r>
            <a:r>
              <a:rPr lang="en-GB" sz="1600" b="1" u="sng" dirty="0" err="1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E8DA28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ferricyanide</a:t>
            </a:r>
            <a:r>
              <a:rPr lang="en-GB" sz="1600" b="1" u="sng" dirty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E8DA28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GB" sz="1600" b="1" u="sng" dirty="0" err="1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E8DA28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ferrocyanide</a:t>
            </a:r>
            <a:r>
              <a:rPr lang="en-GB" sz="1600" b="1" u="sng" dirty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E8DA28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GB" sz="16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Reduction of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ferricyanide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ferrocyanide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reducing sugars in </a:t>
            </a:r>
            <a:r>
              <a:rPr lang="en-GB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alkaline solution 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GB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presence of zinc ions , the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ferrocyanide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formed is precipitated as a </a:t>
            </a:r>
            <a:r>
              <a:rPr lang="en-GB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zinc complex. </a:t>
            </a:r>
            <a:r>
              <a:rPr lang="en-GB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1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600" u="sng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600" b="1" u="sng" dirty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E8DA28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3- Enzymatic method:</a:t>
            </a:r>
          </a:p>
          <a:p>
            <a:endParaRPr lang="en-GB" sz="1600" u="sng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Glucose is commonly measured using an </a:t>
            </a:r>
            <a:r>
              <a:rPr lang="en-GB" sz="1600" dirty="0">
                <a:solidFill>
                  <a:srgbClr val="0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enzyme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convert the glucose to a product that can be easily detected</a:t>
            </a:r>
            <a:r>
              <a:rPr lang="en-GB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 enzymes used are </a:t>
            </a:r>
            <a:r>
              <a:rPr lang="en-GB" sz="1600" b="1" dirty="0">
                <a:solidFill>
                  <a:srgbClr val="00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glucose oxidase, glucose dehydrogenase and hexokinase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028D-1F15-4850-8A34-92A1EBB36BD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82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79130"/>
            <a:ext cx="7711263" cy="925032"/>
          </a:xfrm>
          <a:prstGeom prst="rect">
            <a:avLst/>
          </a:prstGeom>
          <a:solidFill>
            <a:srgbClr val="92929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5" name="Rectangle 4"/>
          <p:cNvSpPr/>
          <p:nvPr/>
        </p:nvSpPr>
        <p:spPr>
          <a:xfrm>
            <a:off x="7918597" y="479130"/>
            <a:ext cx="1225403" cy="97287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9" name="TextBox 8"/>
          <p:cNvSpPr txBox="1"/>
          <p:nvPr/>
        </p:nvSpPr>
        <p:spPr>
          <a:xfrm>
            <a:off x="81468" y="580752"/>
            <a:ext cx="78096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Determination of blood glucose:</a:t>
            </a:r>
            <a:endParaRPr lang="en-US" sz="2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cs typeface="Aparajita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028D-1F15-4850-8A34-92A1EBB36BD9}" type="slidenum">
              <a:rPr lang="en-GB" smtClean="0"/>
              <a:t>4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81468" y="1609176"/>
            <a:ext cx="8808215" cy="5488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E8DA28"/>
              </a:buClr>
              <a:buFont typeface="Arial" panose="020B0604020202020204" pitchFamily="34" charset="0"/>
              <a:buChar char="•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Glucose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major carbohydrates present in the peripheral blood. </a:t>
            </a:r>
            <a:endParaRPr lang="ar-S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E8DA28"/>
              </a:buClr>
              <a:buFont typeface="Arial" panose="020B0604020202020204" pitchFamily="34" charset="0"/>
              <a:buChar char="•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oxidation of glucose is the major source of cellular energy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body. </a:t>
            </a:r>
          </a:p>
          <a:p>
            <a:pPr marL="285750" indent="-285750">
              <a:buClr>
                <a:srgbClr val="E8DA28"/>
              </a:buClr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E8DA28"/>
              </a:buClr>
              <a:buFont typeface="Arial" panose="020B0604020202020204" pitchFamily="34" charset="0"/>
              <a:buChar char="•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Glucose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determination are run primarily to aid in the </a:t>
            </a:r>
            <a:r>
              <a:rPr lang="en-GB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diagnosis and treatment of diabetes-mellitus. </a:t>
            </a:r>
            <a:endParaRPr lang="en-GB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E8DA28"/>
              </a:buClr>
              <a:buFont typeface="Arial" panose="020B0604020202020204" pitchFamily="34" charset="0"/>
              <a:buChar char="•"/>
            </a:pPr>
            <a:endParaRPr lang="en-GB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E8DA28"/>
              </a:buClr>
              <a:buFont typeface="Arial" panose="020B0604020202020204" pitchFamily="34" charset="0"/>
              <a:buChar char="•"/>
            </a:pPr>
            <a:endParaRPr lang="en-GB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E8DA28"/>
              </a:buClr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E8DA28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Range of expected values in </a:t>
            </a:r>
            <a:r>
              <a:rPr lang="en-GB" sz="20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serum (Normal range):</a:t>
            </a:r>
            <a:endParaRPr lang="en-GB" sz="2000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E8DA28"/>
              </a:buClr>
            </a:pPr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E8DA28"/>
              </a:buClr>
            </a:pP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70-105 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mg/dl (3.9-5.8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mmol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/L) -  Fasting</a:t>
            </a:r>
          </a:p>
          <a:p>
            <a:endParaRPr lang="en-GB" sz="2000" b="1" dirty="0">
              <a:solidFill>
                <a:srgbClr val="E8DA2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0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60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028D-1F15-4850-8A34-92A1EBB36BD9}" type="slidenum">
              <a:rPr lang="en-GB" smtClean="0"/>
              <a:t>5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0" y="2740795"/>
            <a:ext cx="7137105" cy="1371598"/>
          </a:xfrm>
          <a:prstGeom prst="rect">
            <a:avLst/>
          </a:prstGeom>
          <a:solidFill>
            <a:srgbClr val="93939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8" name="Rectangle 7"/>
          <p:cNvSpPr/>
          <p:nvPr/>
        </p:nvSpPr>
        <p:spPr>
          <a:xfrm>
            <a:off x="7312542" y="2740797"/>
            <a:ext cx="1831458" cy="137159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0" name="Rectangle 9"/>
          <p:cNvSpPr/>
          <p:nvPr/>
        </p:nvSpPr>
        <p:spPr>
          <a:xfrm>
            <a:off x="1930763" y="3041873"/>
            <a:ext cx="327557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Practical part</a:t>
            </a:r>
          </a:p>
        </p:txBody>
      </p:sp>
    </p:spTree>
    <p:extLst>
      <p:ext uri="{BB962C8B-B14F-4D97-AF65-F5344CB8AC3E}">
        <p14:creationId xmlns:p14="http://schemas.microsoft.com/office/powerpoint/2010/main" val="42568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79130"/>
            <a:ext cx="7711263" cy="925032"/>
          </a:xfrm>
          <a:prstGeom prst="rect">
            <a:avLst/>
          </a:prstGeom>
          <a:solidFill>
            <a:srgbClr val="92929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5" name="Rectangle 4"/>
          <p:cNvSpPr/>
          <p:nvPr/>
        </p:nvSpPr>
        <p:spPr>
          <a:xfrm>
            <a:off x="7918597" y="479130"/>
            <a:ext cx="1225403" cy="97287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9" name="TextBox 8"/>
          <p:cNvSpPr txBox="1"/>
          <p:nvPr/>
        </p:nvSpPr>
        <p:spPr>
          <a:xfrm>
            <a:off x="97661" y="450055"/>
            <a:ext cx="74961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Experiment 1 : Estimation of blood glucose level by Glucose oxidase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77025" y="6365876"/>
            <a:ext cx="2057400" cy="365125"/>
          </a:xfrm>
        </p:spPr>
        <p:txBody>
          <a:bodyPr/>
          <a:lstStyle/>
          <a:p>
            <a:fld id="{1EC6028D-1F15-4850-8A34-92A1EBB36BD9}" type="slidenum">
              <a:rPr lang="en-GB" smtClean="0"/>
              <a:t>6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0" y="1225689"/>
            <a:ext cx="880821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 dirty="0">
              <a:solidFill>
                <a:srgbClr val="E8DA2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 smtClean="0">
                <a:solidFill>
                  <a:srgbClr val="E8DA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Objective:</a:t>
            </a:r>
          </a:p>
          <a:p>
            <a:endParaRPr lang="en-GB" b="1" baseline="30000" dirty="0" smtClean="0">
              <a:solidFill>
                <a:srgbClr val="E8DA2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Quantitative determination of glucose in serum using a modified glucose oxidase (GOD) /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Trinder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method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 smtClean="0">
                <a:solidFill>
                  <a:srgbClr val="E8DA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Principle: </a:t>
            </a:r>
          </a:p>
          <a:p>
            <a:endParaRPr lang="en-GB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enzymatic reaction sequence employed in the assay of glucose is as follows</a:t>
            </a:r>
            <a:r>
              <a:rPr lang="en-GB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GB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600" dirty="0">
                <a:solidFill>
                  <a:srgbClr val="E8DA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Glucose oxidase 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converts </a:t>
            </a:r>
            <a:r>
              <a:rPr lang="en-GB" sz="1600" dirty="0">
                <a:solidFill>
                  <a:srgbClr val="E8DA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glucose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 the presence of oxygen, to </a:t>
            </a:r>
            <a:r>
              <a:rPr lang="en-GB" sz="1600" dirty="0" err="1">
                <a:solidFill>
                  <a:srgbClr val="E8DA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gluconic</a:t>
            </a:r>
            <a:r>
              <a:rPr lang="en-GB" sz="1600" dirty="0">
                <a:solidFill>
                  <a:srgbClr val="E8DA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acid  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hydrogen peroxide: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Glucose + O</a:t>
            </a:r>
            <a:r>
              <a:rPr lang="en-GB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en-GB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                                         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Gluconic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acid + H</a:t>
            </a:r>
            <a:r>
              <a:rPr lang="en-GB" sz="1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GB" sz="1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16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600" dirty="0">
                <a:solidFill>
                  <a:srgbClr val="E8DA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hydrogen peroxide is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oxidatively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coupled with 4-aminoantipyrine and p-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hydroxybenzene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sulfate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(PHBS) in the presence of peroxidase  to form a stable red </a:t>
            </a:r>
            <a:r>
              <a:rPr lang="en-GB" sz="1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quinoneimine</a:t>
            </a:r>
            <a:r>
              <a:rPr lang="en-GB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dye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2H</a:t>
            </a:r>
            <a:r>
              <a:rPr lang="en-GB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GB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 4-Aminoantipyrine + PHBS                                              </a:t>
            </a:r>
            <a:r>
              <a:rPr lang="en-GB" sz="1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Quinoneimine</a:t>
            </a:r>
            <a:r>
              <a:rPr lang="en-GB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dye 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+ 4 H</a:t>
            </a:r>
            <a:r>
              <a:rPr lang="en-GB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quinoneimine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dye has an absorption maximum at </a:t>
            </a:r>
            <a:r>
              <a:rPr lang="en-GB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510nm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 amount of colour produced is </a:t>
            </a:r>
            <a:r>
              <a:rPr lang="en-GB" sz="1600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directly proportional 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</a:t>
            </a:r>
            <a:r>
              <a:rPr lang="en-GB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glucose content 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sample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2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306791" y="3792527"/>
            <a:ext cx="1431000" cy="338554"/>
            <a:chOff x="2759111" y="2469529"/>
            <a:chExt cx="1908000" cy="451405"/>
          </a:xfrm>
        </p:grpSpPr>
        <p:sp>
          <p:nvSpPr>
            <p:cNvPr id="8" name="Rectangle 7"/>
            <p:cNvSpPr/>
            <p:nvPr/>
          </p:nvSpPr>
          <p:spPr>
            <a:xfrm>
              <a:off x="3295048" y="2469529"/>
              <a:ext cx="836127" cy="45140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GOD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2759111" y="2895083"/>
              <a:ext cx="1908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3783791" y="5279390"/>
            <a:ext cx="1908000" cy="338554"/>
            <a:chOff x="8999272" y="2220150"/>
            <a:chExt cx="2543999" cy="451405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8999272" y="2671555"/>
              <a:ext cx="2543999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9147888" y="2220150"/>
              <a:ext cx="2246768" cy="45140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Peroxidase (POD)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1107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79130"/>
            <a:ext cx="7711263" cy="925032"/>
          </a:xfrm>
          <a:prstGeom prst="rect">
            <a:avLst/>
          </a:prstGeom>
          <a:solidFill>
            <a:srgbClr val="92929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5" name="Rectangle 4"/>
          <p:cNvSpPr/>
          <p:nvPr/>
        </p:nvSpPr>
        <p:spPr>
          <a:xfrm>
            <a:off x="7918597" y="479130"/>
            <a:ext cx="1225403" cy="97287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028D-1F15-4850-8A34-92A1EBB36BD9}" type="slidenum">
              <a:rPr lang="en-GB" smtClean="0"/>
              <a:t>7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97660" y="1587156"/>
            <a:ext cx="8808215" cy="5652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E8DA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Method:</a:t>
            </a:r>
          </a:p>
          <a:p>
            <a:endParaRPr lang="en-GB" sz="2400" b="1" baseline="30000" dirty="0">
              <a:solidFill>
                <a:srgbClr val="EE8E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GB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Pipette to </a:t>
            </a:r>
            <a:r>
              <a:rPr lang="en-GB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clean 3 </a:t>
            </a:r>
            <a:r>
              <a:rPr lang="en-GB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cuvettes:</a:t>
            </a:r>
          </a:p>
          <a:p>
            <a:endParaRPr lang="en-GB" sz="28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8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8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8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8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8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8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8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Mix and incubate at 37 °C for </a:t>
            </a:r>
            <a:r>
              <a:rPr lang="en-GB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min.</a:t>
            </a:r>
          </a:p>
          <a:p>
            <a:r>
              <a:rPr lang="en-GB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Read the absorbance of sample and standard at </a:t>
            </a:r>
            <a:r>
              <a:rPr lang="en-GB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510nm </a:t>
            </a:r>
            <a:r>
              <a:rPr lang="en-GB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against blank.</a:t>
            </a:r>
          </a:p>
          <a:p>
            <a:endParaRPr lang="en-GB" sz="28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400" b="1" dirty="0" smtClean="0">
              <a:solidFill>
                <a:srgbClr val="EE8E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>
              <a:buFont typeface="Arial" panose="020B0604020202020204" pitchFamily="34" charset="0"/>
              <a:buChar char="•"/>
            </a:pPr>
            <a:endParaRPr lang="en-US" sz="28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>
              <a:solidFill>
                <a:srgbClr val="EE8E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8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661" y="450055"/>
            <a:ext cx="74961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Experiment 1 : Estimation of blood glucose level by Glucose oxidase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957428"/>
              </p:ext>
            </p:extLst>
          </p:nvPr>
        </p:nvGraphicFramePr>
        <p:xfrm>
          <a:off x="1615263" y="2573337"/>
          <a:ext cx="6096000" cy="171450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476375"/>
                <a:gridCol w="1571625"/>
                <a:gridCol w="1524000"/>
                <a:gridCol w="1524000"/>
              </a:tblGrid>
              <a:tr h="297180">
                <a:tc>
                  <a:txBody>
                    <a:bodyPr/>
                    <a:lstStyle/>
                    <a:p>
                      <a:pPr algn="ctr"/>
                      <a:endParaRPr lang="en-GB" sz="15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Blank</a:t>
                      </a:r>
                      <a:endParaRPr lang="en-GB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Standard </a:t>
                      </a:r>
                      <a:endParaRPr lang="en-GB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Test </a:t>
                      </a:r>
                      <a:endParaRPr lang="en-GB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</a:tr>
              <a:tr h="525780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Glucose oxidase liquid reagent</a:t>
                      </a:r>
                      <a:endParaRPr lang="en-GB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ml (1000µl)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ml (1000µl)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ml (1000µl)</a:t>
                      </a:r>
                      <a:endParaRPr lang="en-GB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</a:tr>
              <a:tr h="297180">
                <a:tc gridSpan="4">
                  <a:txBody>
                    <a:bodyPr/>
                    <a:lstStyle/>
                    <a:p>
                      <a:pPr algn="ctr"/>
                      <a:r>
                        <a:rPr lang="en-GB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Pre-warm at 37 °C and add:</a:t>
                      </a:r>
                      <a:endParaRPr lang="en-GB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Glucose standard</a:t>
                      </a:r>
                      <a:endParaRPr lang="en-GB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0.01 ml (10µl)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Sample </a:t>
                      </a:r>
                      <a:endParaRPr lang="en-GB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0.01 ml (10µl)</a:t>
                      </a: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185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79130"/>
            <a:ext cx="7711263" cy="925032"/>
          </a:xfrm>
          <a:prstGeom prst="rect">
            <a:avLst/>
          </a:prstGeom>
          <a:solidFill>
            <a:srgbClr val="92929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5" name="Rectangle 4"/>
          <p:cNvSpPr/>
          <p:nvPr/>
        </p:nvSpPr>
        <p:spPr>
          <a:xfrm>
            <a:off x="7918597" y="479130"/>
            <a:ext cx="1225403" cy="97287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028D-1F15-4850-8A34-92A1EBB36BD9}" type="slidenum">
              <a:rPr lang="en-GB" smtClean="0"/>
              <a:t>8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97661" y="1498302"/>
                <a:ext cx="8808215" cy="58232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1" dirty="0" smtClean="0">
                    <a:solidFill>
                      <a:srgbClr val="E8DA2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Results</a:t>
                </a:r>
                <a:r>
                  <a:rPr lang="en-GB" sz="2400" b="1" dirty="0">
                    <a:solidFill>
                      <a:srgbClr val="E8DA2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</a:p>
              <a:p>
                <a:endParaRPr lang="en-GB" sz="2400" b="1" dirty="0" smtClean="0">
                  <a:solidFill>
                    <a:srgbClr val="E8DA2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GB" sz="2400" b="1" baseline="30000" dirty="0">
                  <a:solidFill>
                    <a:srgbClr val="EE8E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GB" sz="2800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Use </a:t>
                </a:r>
                <a:r>
                  <a:rPr lang="en-GB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absorbance measurement of the STANDARD and TEST to calculate glucose values as follows</a:t>
                </a:r>
                <a:r>
                  <a:rPr lang="en-GB" sz="2800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GB" sz="2800" baseline="30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GB" sz="2800" baseline="30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GB" sz="2800" baseline="30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GB" sz="2800" baseline="30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GB" sz="2800" baseline="30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57175" indent="-257175">
                  <a:buFont typeface="Arial"/>
                  <a:buChar char="•"/>
                </a:pPr>
                <a:r>
                  <a:rPr lang="en-GB" sz="2000" b="1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</a:t>
                </a:r>
                <a:r>
                  <a:rPr lang="en-GB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br>
                  <a:rPr lang="en-GB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GB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GB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(standard) = 0.325</a:t>
                </a:r>
              </a:p>
              <a:p>
                <a:r>
                  <a:rPr lang="en-GB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A(test) = 0.300</a:t>
                </a:r>
              </a:p>
              <a:p>
                <a:r>
                  <a:rPr lang="en-GB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cs typeface="Aparajita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  <a:cs typeface="Aparajita" panose="020B0604020202020204" pitchFamily="34" charset="0"/>
                          </a:rPr>
                          <m:t>0.300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  <a:cs typeface="Aparajita" panose="020B0604020202020204" pitchFamily="34" charset="0"/>
                          </a:rPr>
                          <m:t>0.325</m:t>
                        </m:r>
                      </m:den>
                    </m:f>
                  </m:oMath>
                </a14:m>
                <a:r>
                  <a:rPr lang="en-GB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X 100 mg/dl = 92 mg/dl     </a:t>
                </a:r>
                <a:r>
                  <a:rPr lang="en-GB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 Normal</a:t>
                </a:r>
                <a:endParaRPr lang="en-GB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GB" sz="2800" baseline="30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GB" sz="2800" baseline="30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baseline="30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661" y="1498302"/>
                <a:ext cx="8808215" cy="5823261"/>
              </a:xfrm>
              <a:prstGeom prst="rect">
                <a:avLst/>
              </a:prstGeom>
              <a:blipFill rotWithShape="0">
                <a:blip r:embed="rId2"/>
                <a:stretch>
                  <a:fillRect l="-1246" t="-8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97661" y="450055"/>
            <a:ext cx="74961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Experiment 1 : Estimation of blood glucose level by Glucose oxidase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36787" t="53534" r="23129" b="38470"/>
          <a:stretch/>
        </p:blipFill>
        <p:spPr>
          <a:xfrm>
            <a:off x="225042" y="3057525"/>
            <a:ext cx="855345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90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6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FFC30B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250</TotalTime>
  <Words>373</Words>
  <Application>Microsoft Office PowerPoint</Application>
  <PresentationFormat>On-screen Show (4:3)</PresentationFormat>
  <Paragraphs>128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Aparajita</vt:lpstr>
      <vt:lpstr>Arial</vt:lpstr>
      <vt:lpstr>Calibri</vt:lpstr>
      <vt:lpstr>Calibri Light</vt:lpstr>
      <vt:lpstr>Cambria Math</vt:lpstr>
      <vt:lpstr>Times New Roman</vt:lpstr>
      <vt:lpstr>Trebuchet MS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Ghadah a</dc:creator>
  <cp:lastModifiedBy>Ghadah a</cp:lastModifiedBy>
  <cp:revision>41</cp:revision>
  <dcterms:created xsi:type="dcterms:W3CDTF">2015-02-02T06:41:37Z</dcterms:created>
  <dcterms:modified xsi:type="dcterms:W3CDTF">2017-04-22T16:03:38Z</dcterms:modified>
</cp:coreProperties>
</file>