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7" r:id="rId6"/>
    <p:sldId id="278" r:id="rId7"/>
    <p:sldId id="260" r:id="rId8"/>
    <p:sldId id="261" r:id="rId9"/>
    <p:sldId id="279" r:id="rId10"/>
    <p:sldId id="281" r:id="rId11"/>
    <p:sldId id="280" r:id="rId12"/>
    <p:sldId id="282" r:id="rId13"/>
    <p:sldId id="270" r:id="rId14"/>
    <p:sldId id="271" r:id="rId15"/>
    <p:sldId id="272" r:id="rId16"/>
    <p:sldId id="273" r:id="rId17"/>
    <p:sldId id="274" r:id="rId18"/>
    <p:sldId id="275" r:id="rId19"/>
    <p:sldId id="276"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028366EA-4E24-4EB0-B359-11D085B22F20}" type="datetimeFigureOut">
              <a:rPr lang="en-US" smtClean="0"/>
              <a:t>3/31/2020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2390F096-F3E9-436C-9027-62AB68A326C6}" type="slidenum">
              <a:rPr lang="en-US" smtClean="0"/>
              <a:t>‹#›</a:t>
            </a:fld>
            <a:endParaRPr lang="en-US"/>
          </a:p>
        </p:txBody>
      </p:sp>
    </p:spTree>
    <p:extLst>
      <p:ext uri="{BB962C8B-B14F-4D97-AF65-F5344CB8AC3E}">
        <p14:creationId xmlns:p14="http://schemas.microsoft.com/office/powerpoint/2010/main" val="4144149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028366EA-4E24-4EB0-B359-11D085B22F20}" type="datetimeFigureOut">
              <a:rPr lang="en-US" smtClean="0"/>
              <a:t>3/31/2020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2390F096-F3E9-436C-9027-62AB68A326C6}" type="slidenum">
              <a:rPr lang="en-US" smtClean="0"/>
              <a:t>‹#›</a:t>
            </a:fld>
            <a:endParaRPr lang="en-US"/>
          </a:p>
        </p:txBody>
      </p:sp>
    </p:spTree>
    <p:extLst>
      <p:ext uri="{BB962C8B-B14F-4D97-AF65-F5344CB8AC3E}">
        <p14:creationId xmlns:p14="http://schemas.microsoft.com/office/powerpoint/2010/main" val="504819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028366EA-4E24-4EB0-B359-11D085B22F20}" type="datetimeFigureOut">
              <a:rPr lang="en-US" smtClean="0"/>
              <a:t>3/31/2020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2390F096-F3E9-436C-9027-62AB68A326C6}" type="slidenum">
              <a:rPr lang="en-US" smtClean="0"/>
              <a:t>‹#›</a:t>
            </a:fld>
            <a:endParaRPr lang="en-US"/>
          </a:p>
        </p:txBody>
      </p:sp>
    </p:spTree>
    <p:extLst>
      <p:ext uri="{BB962C8B-B14F-4D97-AF65-F5344CB8AC3E}">
        <p14:creationId xmlns:p14="http://schemas.microsoft.com/office/powerpoint/2010/main" val="1254809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028366EA-4E24-4EB0-B359-11D085B22F20}" type="datetimeFigureOut">
              <a:rPr lang="en-US" smtClean="0"/>
              <a:t>3/31/2020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2390F096-F3E9-436C-9027-62AB68A326C6}" type="slidenum">
              <a:rPr lang="en-US" smtClean="0"/>
              <a:t>‹#›</a:t>
            </a:fld>
            <a:endParaRPr lang="en-US"/>
          </a:p>
        </p:txBody>
      </p:sp>
    </p:spTree>
    <p:extLst>
      <p:ext uri="{BB962C8B-B14F-4D97-AF65-F5344CB8AC3E}">
        <p14:creationId xmlns:p14="http://schemas.microsoft.com/office/powerpoint/2010/main" val="628641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28366EA-4E24-4EB0-B359-11D085B22F20}" type="datetimeFigureOut">
              <a:rPr lang="en-US" smtClean="0"/>
              <a:t>3/31/2020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2390F096-F3E9-436C-9027-62AB68A326C6}" type="slidenum">
              <a:rPr lang="en-US" smtClean="0"/>
              <a:t>‹#›</a:t>
            </a:fld>
            <a:endParaRPr lang="en-US"/>
          </a:p>
        </p:txBody>
      </p:sp>
    </p:spTree>
    <p:extLst>
      <p:ext uri="{BB962C8B-B14F-4D97-AF65-F5344CB8AC3E}">
        <p14:creationId xmlns:p14="http://schemas.microsoft.com/office/powerpoint/2010/main" val="1103672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028366EA-4E24-4EB0-B359-11D085B22F20}" type="datetimeFigureOut">
              <a:rPr lang="en-US" smtClean="0"/>
              <a:t>3/31/2020</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2390F096-F3E9-436C-9027-62AB68A326C6}" type="slidenum">
              <a:rPr lang="en-US" smtClean="0"/>
              <a:t>‹#›</a:t>
            </a:fld>
            <a:endParaRPr lang="en-US"/>
          </a:p>
        </p:txBody>
      </p:sp>
    </p:spTree>
    <p:extLst>
      <p:ext uri="{BB962C8B-B14F-4D97-AF65-F5344CB8AC3E}">
        <p14:creationId xmlns:p14="http://schemas.microsoft.com/office/powerpoint/2010/main" val="3451966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028366EA-4E24-4EB0-B359-11D085B22F20}" type="datetimeFigureOut">
              <a:rPr lang="en-US" smtClean="0"/>
              <a:t>3/31/2020</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2390F096-F3E9-436C-9027-62AB68A326C6}" type="slidenum">
              <a:rPr lang="en-US" smtClean="0"/>
              <a:t>‹#›</a:t>
            </a:fld>
            <a:endParaRPr lang="en-US"/>
          </a:p>
        </p:txBody>
      </p:sp>
    </p:spTree>
    <p:extLst>
      <p:ext uri="{BB962C8B-B14F-4D97-AF65-F5344CB8AC3E}">
        <p14:creationId xmlns:p14="http://schemas.microsoft.com/office/powerpoint/2010/main" val="1484856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028366EA-4E24-4EB0-B359-11D085B22F20}" type="datetimeFigureOut">
              <a:rPr lang="en-US" smtClean="0"/>
              <a:t>3/31/2020</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2390F096-F3E9-436C-9027-62AB68A326C6}" type="slidenum">
              <a:rPr lang="en-US" smtClean="0"/>
              <a:t>‹#›</a:t>
            </a:fld>
            <a:endParaRPr lang="en-US"/>
          </a:p>
        </p:txBody>
      </p:sp>
    </p:spTree>
    <p:extLst>
      <p:ext uri="{BB962C8B-B14F-4D97-AF65-F5344CB8AC3E}">
        <p14:creationId xmlns:p14="http://schemas.microsoft.com/office/powerpoint/2010/main" val="901485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28366EA-4E24-4EB0-B359-11D085B22F20}" type="datetimeFigureOut">
              <a:rPr lang="en-US" smtClean="0"/>
              <a:t>3/31/2020</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2390F096-F3E9-436C-9027-62AB68A326C6}" type="slidenum">
              <a:rPr lang="en-US" smtClean="0"/>
              <a:t>‹#›</a:t>
            </a:fld>
            <a:endParaRPr lang="en-US"/>
          </a:p>
        </p:txBody>
      </p:sp>
    </p:spTree>
    <p:extLst>
      <p:ext uri="{BB962C8B-B14F-4D97-AF65-F5344CB8AC3E}">
        <p14:creationId xmlns:p14="http://schemas.microsoft.com/office/powerpoint/2010/main" val="1480705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28366EA-4E24-4EB0-B359-11D085B22F20}" type="datetimeFigureOut">
              <a:rPr lang="en-US" smtClean="0"/>
              <a:t>3/31/2020</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2390F096-F3E9-436C-9027-62AB68A326C6}" type="slidenum">
              <a:rPr lang="en-US" smtClean="0"/>
              <a:t>‹#›</a:t>
            </a:fld>
            <a:endParaRPr lang="en-US"/>
          </a:p>
        </p:txBody>
      </p:sp>
    </p:spTree>
    <p:extLst>
      <p:ext uri="{BB962C8B-B14F-4D97-AF65-F5344CB8AC3E}">
        <p14:creationId xmlns:p14="http://schemas.microsoft.com/office/powerpoint/2010/main" val="635168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28366EA-4E24-4EB0-B359-11D085B22F20}" type="datetimeFigureOut">
              <a:rPr lang="en-US" smtClean="0"/>
              <a:t>3/31/2020</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2390F096-F3E9-436C-9027-62AB68A326C6}" type="slidenum">
              <a:rPr lang="en-US" smtClean="0"/>
              <a:t>‹#›</a:t>
            </a:fld>
            <a:endParaRPr lang="en-US"/>
          </a:p>
        </p:txBody>
      </p:sp>
    </p:spTree>
    <p:extLst>
      <p:ext uri="{BB962C8B-B14F-4D97-AF65-F5344CB8AC3E}">
        <p14:creationId xmlns:p14="http://schemas.microsoft.com/office/powerpoint/2010/main" val="2700724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366EA-4E24-4EB0-B359-11D085B22F20}" type="datetimeFigureOut">
              <a:rPr lang="en-US" smtClean="0"/>
              <a:t>3/31/2020</a:t>
            </a:fld>
            <a:endParaRPr lang="en-US"/>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0F096-F3E9-436C-9027-62AB68A326C6}" type="slidenum">
              <a:rPr lang="en-US" smtClean="0"/>
              <a:t>‹#›</a:t>
            </a:fld>
            <a:endParaRPr lang="en-US"/>
          </a:p>
        </p:txBody>
      </p:sp>
    </p:spTree>
    <p:extLst>
      <p:ext uri="{BB962C8B-B14F-4D97-AF65-F5344CB8AC3E}">
        <p14:creationId xmlns:p14="http://schemas.microsoft.com/office/powerpoint/2010/main" val="270202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a:bodyPr>
          <a:lstStyle/>
          <a:p>
            <a:r>
              <a:rPr lang="ar-SA" b="1" dirty="0"/>
              <a:t>الجوانب السلبية</a:t>
            </a:r>
            <a:r>
              <a:rPr lang="en-US" dirty="0"/>
              <a:t/>
            </a:r>
            <a:br>
              <a:rPr lang="en-US" dirty="0"/>
            </a:br>
            <a:r>
              <a:rPr lang="ar-SA" b="1" dirty="0" smtClean="0"/>
              <a:t>للحشرات</a:t>
            </a:r>
            <a:endParaRPr lang="en-US" b="1" dirty="0"/>
          </a:p>
        </p:txBody>
      </p:sp>
    </p:spTree>
    <p:extLst>
      <p:ext uri="{BB962C8B-B14F-4D97-AF65-F5344CB8AC3E}">
        <p14:creationId xmlns:p14="http://schemas.microsoft.com/office/powerpoint/2010/main" val="3020384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1026" name="Picture 2" descr="Daktulosphaira vitifolia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537254"/>
            <a:ext cx="5390499" cy="2998465"/>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p:cNvPicPr>
            <a:picLocks noChangeAspect="1"/>
          </p:cNvPicPr>
          <p:nvPr/>
        </p:nvPicPr>
        <p:blipFill>
          <a:blip r:embed="rId3"/>
          <a:stretch>
            <a:fillRect/>
          </a:stretch>
        </p:blipFill>
        <p:spPr>
          <a:xfrm>
            <a:off x="6498902" y="2442056"/>
            <a:ext cx="4375044" cy="3217340"/>
          </a:xfrm>
          <a:prstGeom prst="rect">
            <a:avLst/>
          </a:prstGeom>
        </p:spPr>
      </p:pic>
    </p:spTree>
    <p:extLst>
      <p:ext uri="{BB962C8B-B14F-4D97-AF65-F5344CB8AC3E}">
        <p14:creationId xmlns:p14="http://schemas.microsoft.com/office/powerpoint/2010/main" val="3314412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99503" y="1690688"/>
            <a:ext cx="8633033" cy="4351338"/>
          </a:xfrm>
          <a:solidFill>
            <a:schemeClr val="accent1">
              <a:lumMod val="20000"/>
              <a:lumOff val="80000"/>
            </a:schemeClr>
          </a:solidFill>
        </p:spPr>
        <p:txBody>
          <a:bodyPr>
            <a:normAutofit lnSpcReduction="10000"/>
          </a:bodyPr>
          <a:lstStyle/>
          <a:p>
            <a:pPr marL="0" indent="0" algn="just" rtl="1">
              <a:lnSpc>
                <a:spcPct val="150000"/>
              </a:lnSpc>
              <a:buNone/>
            </a:pPr>
            <a:r>
              <a:rPr lang="ar-SA" sz="2400" dirty="0"/>
              <a:t>مثال آخر على الآفات عالية التخصص هي سوسة البازلاء الحقلية </a:t>
            </a:r>
            <a:r>
              <a:rPr lang="ar-SA" sz="2400" dirty="0" smtClean="0"/>
              <a:t>هذه </a:t>
            </a:r>
            <a:r>
              <a:rPr lang="ar-SA" sz="2400" dirty="0"/>
              <a:t>الخنفساء منتشرة في أوروبا وآسيا وشمال إفريقيا. وأمريكا الشمالية والوسطى والجنوبية وجنوب غرب أستراليا </a:t>
            </a:r>
            <a:endParaRPr lang="ar-SA" sz="2400" dirty="0" smtClean="0"/>
          </a:p>
          <a:p>
            <a:pPr marL="0" indent="0" algn="just" rtl="1">
              <a:lnSpc>
                <a:spcPct val="150000"/>
              </a:lnSpc>
              <a:buNone/>
            </a:pPr>
            <a:r>
              <a:rPr lang="ar-SA" sz="2400" dirty="0" smtClean="0"/>
              <a:t>تهاجم </a:t>
            </a:r>
            <a:r>
              <a:rPr lang="ar-SA" sz="2400" dirty="0"/>
              <a:t>هذه السوسة في البداية الحواف وتحتل المنطقة بالكامل تدريجياً. وتضع بيضها على قرون البازلاء الخضراء الصغيرة. وتتغذى اليرقات على لب الحبوب الصغيرة وتعيش داخلها، حتى تتحول إلى عذراء. الأضرار التي تلحق بالحبوب تؤدي إلى الحد من كتلتها وجودتها. ونظرًا لأن براز اليرقات يحتوي على </a:t>
            </a:r>
            <a:r>
              <a:rPr lang="ar-SA" sz="2400" dirty="0" err="1"/>
              <a:t>الكارثيدين</a:t>
            </a:r>
            <a:r>
              <a:rPr lang="ar-SA" sz="2400" dirty="0"/>
              <a:t>  </a:t>
            </a:r>
            <a:r>
              <a:rPr lang="en-US" sz="2400" dirty="0" err="1"/>
              <a:t>cantharidine</a:t>
            </a:r>
            <a:r>
              <a:rPr lang="en-US" sz="2400" dirty="0"/>
              <a:t> </a:t>
            </a:r>
            <a:r>
              <a:rPr lang="ar-SA" sz="2400" dirty="0"/>
              <a:t>القلوي فلا يمكن استخدام الحبوب التالفة كعلف للماشية التي تستخدم لإنتاج اللحوم </a:t>
            </a:r>
            <a:endParaRPr lang="en-US" sz="2400" dirty="0"/>
          </a:p>
        </p:txBody>
      </p:sp>
    </p:spTree>
    <p:extLst>
      <p:ext uri="{BB962C8B-B14F-4D97-AF65-F5344CB8AC3E}">
        <p14:creationId xmlns:p14="http://schemas.microsoft.com/office/powerpoint/2010/main" val="3442198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stretch>
            <a:fillRect/>
          </a:stretch>
        </p:blipFill>
        <p:spPr>
          <a:xfrm>
            <a:off x="3616412" y="606425"/>
            <a:ext cx="4177394" cy="6642318"/>
          </a:xfrm>
          <a:prstGeom prst="rect">
            <a:avLst/>
          </a:prstGeom>
        </p:spPr>
      </p:pic>
    </p:spTree>
    <p:extLst>
      <p:ext uri="{BB962C8B-B14F-4D97-AF65-F5344CB8AC3E}">
        <p14:creationId xmlns:p14="http://schemas.microsoft.com/office/powerpoint/2010/main" val="4127816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0" y="365125"/>
            <a:ext cx="6781800" cy="845489"/>
          </a:xfrm>
        </p:spPr>
        <p:txBody>
          <a:bodyPr>
            <a:normAutofit/>
          </a:bodyPr>
          <a:lstStyle/>
          <a:p>
            <a:pPr algn="r"/>
            <a:r>
              <a:rPr lang="ar-SA" sz="3200" b="1" dirty="0"/>
              <a:t>الحشرات كآفات للمواد الغذائية المخزنة</a:t>
            </a:r>
            <a:endParaRPr lang="en-US" sz="3200" dirty="0"/>
          </a:p>
        </p:txBody>
      </p:sp>
      <p:sp>
        <p:nvSpPr>
          <p:cNvPr id="3" name="عنصر نائب للمحتوى 2"/>
          <p:cNvSpPr>
            <a:spLocks noGrp="1"/>
          </p:cNvSpPr>
          <p:nvPr>
            <p:ph idx="1"/>
          </p:nvPr>
        </p:nvSpPr>
        <p:spPr>
          <a:xfrm>
            <a:off x="2021983" y="1593804"/>
            <a:ext cx="7902262" cy="4832753"/>
          </a:xfrm>
          <a:solidFill>
            <a:schemeClr val="accent1">
              <a:lumMod val="20000"/>
              <a:lumOff val="80000"/>
            </a:schemeClr>
          </a:solidFill>
        </p:spPr>
        <p:txBody>
          <a:bodyPr>
            <a:normAutofit lnSpcReduction="10000"/>
          </a:bodyPr>
          <a:lstStyle/>
          <a:p>
            <a:pPr marL="0" indent="0" algn="just" rtl="1">
              <a:lnSpc>
                <a:spcPct val="150000"/>
              </a:lnSpc>
              <a:buNone/>
            </a:pPr>
            <a:r>
              <a:rPr lang="ar-SA" sz="2400" dirty="0" smtClean="0"/>
              <a:t>- تعيش </a:t>
            </a:r>
            <a:r>
              <a:rPr lang="ar-SA" sz="2400" dirty="0"/>
              <a:t>بعض الحشرات في أماكن تخزين المواد الغذائية أو معاملتها وتتغذى بالفعل على الأغذية المخزنة. </a:t>
            </a:r>
            <a:endParaRPr lang="ar-SA" sz="2400" dirty="0" smtClean="0"/>
          </a:p>
          <a:p>
            <a:pPr marL="0" indent="0" algn="just" rtl="1">
              <a:lnSpc>
                <a:spcPct val="150000"/>
              </a:lnSpc>
              <a:buNone/>
            </a:pPr>
            <a:r>
              <a:rPr lang="ar-SA" sz="2400" dirty="0" smtClean="0"/>
              <a:t>- وتعتبر </a:t>
            </a:r>
            <a:r>
              <a:rPr lang="ar-SA" sz="2400" dirty="0"/>
              <a:t>المنتجات المخزنة غذاءً رئيسياً لبعض الحشرات وموطن للحشرات الأخرى التي تتغذى على الأطعمة الأخرى مثل فطريات العفن والحشرات الأخرى والعناكب وغيرها. </a:t>
            </a:r>
            <a:endParaRPr lang="ar-SA" sz="2400" dirty="0" smtClean="0"/>
          </a:p>
          <a:p>
            <a:pPr marL="0" indent="0" algn="just" rtl="1">
              <a:lnSpc>
                <a:spcPct val="150000"/>
              </a:lnSpc>
              <a:buNone/>
            </a:pPr>
            <a:r>
              <a:rPr lang="ar-SA" sz="2400" dirty="0" smtClean="0"/>
              <a:t>- كانت </a:t>
            </a:r>
            <a:r>
              <a:rPr lang="ar-SA" sz="2400" dirty="0"/>
              <a:t>بعض أنواع الحشرات طوال تاريخ البشرية منافسة ثابتة للموارد الغذائية</a:t>
            </a:r>
            <a:r>
              <a:rPr lang="ar-SA" sz="2400" dirty="0" smtClean="0"/>
              <a:t>.</a:t>
            </a:r>
          </a:p>
          <a:p>
            <a:pPr marL="0" indent="0" algn="just" rtl="1">
              <a:lnSpc>
                <a:spcPct val="150000"/>
              </a:lnSpc>
              <a:buNone/>
            </a:pPr>
            <a:r>
              <a:rPr lang="ar-SA" sz="2400" dirty="0" smtClean="0"/>
              <a:t>- عندما </a:t>
            </a:r>
            <a:r>
              <a:rPr lang="ar-SA" sz="2400" dirty="0"/>
              <a:t>بدأ البشر في النمو وتخزين الحبوب، أصبحت الحشرات تنجذب إلى هذه الإمدادات الوفيرة، ودمرت الكثير من الطعام المخصص للناس</a:t>
            </a:r>
            <a:r>
              <a:rPr lang="ar-SA" sz="2400" dirty="0" smtClean="0"/>
              <a:t>.</a:t>
            </a:r>
          </a:p>
          <a:p>
            <a:pPr marL="0" indent="0" algn="just" rtl="1">
              <a:lnSpc>
                <a:spcPct val="150000"/>
              </a:lnSpc>
              <a:buNone/>
            </a:pPr>
            <a:endParaRPr lang="en-US" sz="2400" dirty="0"/>
          </a:p>
        </p:txBody>
      </p:sp>
    </p:spTree>
    <p:extLst>
      <p:ext uri="{BB962C8B-B14F-4D97-AF65-F5344CB8AC3E}">
        <p14:creationId xmlns:p14="http://schemas.microsoft.com/office/powerpoint/2010/main" val="1223428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33351" y="1580926"/>
            <a:ext cx="6331039" cy="3184257"/>
          </a:xfrm>
          <a:solidFill>
            <a:schemeClr val="accent1">
              <a:lumMod val="20000"/>
              <a:lumOff val="80000"/>
            </a:schemeClr>
          </a:solidFill>
        </p:spPr>
        <p:txBody>
          <a:bodyPr>
            <a:normAutofit/>
          </a:bodyPr>
          <a:lstStyle/>
          <a:p>
            <a:pPr algn="r" rtl="1"/>
            <a:r>
              <a:rPr lang="ar-SA" sz="2400" dirty="0" smtClean="0"/>
              <a:t> </a:t>
            </a:r>
            <a:r>
              <a:rPr lang="ar-SA" sz="2400" dirty="0" smtClean="0"/>
              <a:t>الأضرار </a:t>
            </a:r>
            <a:r>
              <a:rPr lang="ar-SA" sz="2400" dirty="0"/>
              <a:t>التي تسببها الآفات الحشرية للأغذية المخزنة هائلة وتسبب في الاضرار </a:t>
            </a:r>
            <a:r>
              <a:rPr lang="ar-SA" sz="2400" dirty="0" smtClean="0"/>
              <a:t>التالية :</a:t>
            </a:r>
          </a:p>
          <a:p>
            <a:pPr marL="0" indent="0" algn="r">
              <a:buNone/>
            </a:pPr>
            <a:r>
              <a:rPr lang="ar-SA" sz="2400" dirty="0" smtClean="0"/>
              <a:t>1- </a:t>
            </a:r>
            <a:r>
              <a:rPr lang="ar-SA" sz="2400" dirty="0" smtClean="0"/>
              <a:t>تدمير </a:t>
            </a:r>
            <a:r>
              <a:rPr lang="ar-SA" sz="2400" dirty="0"/>
              <a:t>جزء من المخزون </a:t>
            </a:r>
            <a:endParaRPr lang="ar-SA" sz="2400" dirty="0" smtClean="0"/>
          </a:p>
          <a:p>
            <a:pPr marL="0" indent="0" algn="r">
              <a:buNone/>
            </a:pPr>
            <a:r>
              <a:rPr lang="ar-SA" sz="2400" dirty="0" smtClean="0"/>
              <a:t>2- تدهور </a:t>
            </a:r>
            <a:r>
              <a:rPr lang="ar-SA" sz="2400" dirty="0"/>
              <a:t>صفات الأغذية الصالحة </a:t>
            </a:r>
            <a:r>
              <a:rPr lang="ar-SA" sz="2400" dirty="0" smtClean="0"/>
              <a:t>للأكل </a:t>
            </a:r>
          </a:p>
          <a:p>
            <a:pPr marL="0" indent="0" algn="r">
              <a:buNone/>
            </a:pPr>
            <a:r>
              <a:rPr lang="ar-SA" sz="2400" dirty="0" smtClean="0"/>
              <a:t>3- تلوث </a:t>
            </a:r>
            <a:r>
              <a:rPr lang="ar-SA" sz="2400" dirty="0"/>
              <a:t>الاحتياطيات الغذائية بأجسام ومنتجات </a:t>
            </a:r>
            <a:r>
              <a:rPr lang="ar-SA" sz="2400" dirty="0" smtClean="0"/>
              <a:t>الحشرات </a:t>
            </a:r>
          </a:p>
          <a:p>
            <a:pPr marL="0" indent="0" algn="r">
              <a:buNone/>
            </a:pPr>
            <a:r>
              <a:rPr lang="ar-SA" sz="2400" dirty="0" smtClean="0"/>
              <a:t>4- تهيئة </a:t>
            </a:r>
            <a:r>
              <a:rPr lang="ar-SA" sz="2400" dirty="0"/>
              <a:t>الظروف (ارتفاع في درجة الحرارة والرطوبة) </a:t>
            </a:r>
            <a:endParaRPr lang="ar-SA" sz="2400" dirty="0" smtClean="0"/>
          </a:p>
          <a:p>
            <a:pPr marL="0" indent="0" algn="r">
              <a:buNone/>
            </a:pPr>
            <a:r>
              <a:rPr lang="ar-SA" sz="2400" dirty="0" smtClean="0"/>
              <a:t>5- وقف </a:t>
            </a:r>
            <a:r>
              <a:rPr lang="ar-SA" sz="2400" dirty="0"/>
              <a:t>معدات الإنتاج </a:t>
            </a:r>
            <a:endParaRPr lang="en-US" sz="2400" dirty="0"/>
          </a:p>
        </p:txBody>
      </p:sp>
    </p:spTree>
    <p:extLst>
      <p:ext uri="{BB962C8B-B14F-4D97-AF65-F5344CB8AC3E}">
        <p14:creationId xmlns:p14="http://schemas.microsoft.com/office/powerpoint/2010/main" val="4123656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395470" y="1542288"/>
            <a:ext cx="6807557" cy="4510781"/>
          </a:xfrm>
          <a:solidFill>
            <a:schemeClr val="accent1">
              <a:lumMod val="20000"/>
              <a:lumOff val="80000"/>
            </a:schemeClr>
          </a:solidFill>
        </p:spPr>
        <p:txBody>
          <a:bodyPr>
            <a:normAutofit/>
          </a:bodyPr>
          <a:lstStyle/>
          <a:p>
            <a:pPr algn="just" rtl="1">
              <a:lnSpc>
                <a:spcPct val="150000"/>
              </a:lnSpc>
            </a:pPr>
            <a:r>
              <a:rPr lang="ar-SA" sz="2400" dirty="0" smtClean="0"/>
              <a:t>تسبب </a:t>
            </a:r>
            <a:r>
              <a:rPr lang="ar-SA" sz="2400" dirty="0"/>
              <a:t>هذه المجموعات من الحشرات إلى جانب الخسائر </a:t>
            </a:r>
            <a:r>
              <a:rPr lang="ar-SA" sz="2400" dirty="0" smtClean="0"/>
              <a:t>الاقتصادية، وهي </a:t>
            </a:r>
            <a:r>
              <a:rPr lang="ar-SA" sz="2400" dirty="0"/>
              <a:t>مشاكل صحية  بما في </a:t>
            </a:r>
            <a:r>
              <a:rPr lang="ar-SA" sz="2400" dirty="0" smtClean="0"/>
              <a:t>ذلك:</a:t>
            </a:r>
          </a:p>
          <a:p>
            <a:pPr marL="0" indent="0" algn="just" rtl="1">
              <a:lnSpc>
                <a:spcPct val="150000"/>
              </a:lnSpc>
              <a:buNone/>
            </a:pPr>
            <a:r>
              <a:rPr lang="ar-SA" sz="2400" dirty="0" smtClean="0"/>
              <a:t>1- القدرة </a:t>
            </a:r>
            <a:r>
              <a:rPr lang="ar-SA" sz="2400" dirty="0"/>
              <a:t>على نشر الكائنات الحية الدقيقة المسببة </a:t>
            </a:r>
            <a:r>
              <a:rPr lang="ar-SA" sz="2400" dirty="0" smtClean="0"/>
              <a:t>للأمراض</a:t>
            </a:r>
          </a:p>
          <a:p>
            <a:pPr marL="0" indent="0" algn="just" rtl="1">
              <a:lnSpc>
                <a:spcPct val="150000"/>
              </a:lnSpc>
              <a:buNone/>
            </a:pPr>
            <a:r>
              <a:rPr lang="ar-SA" sz="2400" dirty="0" smtClean="0"/>
              <a:t>2- استجابات </a:t>
            </a:r>
            <a:r>
              <a:rPr lang="ar-SA" sz="2400" dirty="0"/>
              <a:t>الحساسية </a:t>
            </a:r>
            <a:endParaRPr lang="ar-SA" sz="2400" dirty="0" smtClean="0"/>
          </a:p>
          <a:p>
            <a:pPr marL="0" indent="0" algn="just" rtl="1">
              <a:lnSpc>
                <a:spcPct val="150000"/>
              </a:lnSpc>
              <a:buNone/>
            </a:pPr>
            <a:r>
              <a:rPr lang="ar-SA" sz="2400" dirty="0" smtClean="0"/>
              <a:t>3- ظهور </a:t>
            </a:r>
            <a:r>
              <a:rPr lang="ar-SA" sz="2400" dirty="0"/>
              <a:t>مشاكل طبية </a:t>
            </a:r>
            <a:r>
              <a:rPr lang="ar-SA" sz="2400" dirty="0" smtClean="0"/>
              <a:t>أخرى</a:t>
            </a:r>
          </a:p>
          <a:p>
            <a:pPr marL="0" indent="0" algn="just" rtl="1">
              <a:lnSpc>
                <a:spcPct val="150000"/>
              </a:lnSpc>
              <a:buNone/>
            </a:pPr>
            <a:r>
              <a:rPr lang="ar-SA" sz="2400" dirty="0"/>
              <a:t> </a:t>
            </a:r>
            <a:r>
              <a:rPr lang="ar-SA" sz="2400" dirty="0" smtClean="0"/>
              <a:t> </a:t>
            </a:r>
            <a:r>
              <a:rPr lang="ar-SA" sz="2400" dirty="0" smtClean="0"/>
              <a:t>سوسة </a:t>
            </a:r>
            <a:r>
              <a:rPr lang="ar-SA" sz="2400" dirty="0"/>
              <a:t>الحبوب </a:t>
            </a:r>
            <a:r>
              <a:rPr lang="ar-SA" sz="2400" dirty="0" smtClean="0"/>
              <a:t>توجد </a:t>
            </a:r>
            <a:r>
              <a:rPr lang="ar-SA" sz="2400" dirty="0"/>
              <a:t>في جميع أنحاء العالم وهي آفة شائعة في العديد من </a:t>
            </a:r>
            <a:r>
              <a:rPr lang="ar-SA" sz="2400" dirty="0" smtClean="0"/>
              <a:t>الأماكن، ويمكن </a:t>
            </a:r>
            <a:r>
              <a:rPr lang="ar-SA" sz="2400" dirty="0"/>
              <a:t>أن </a:t>
            </a:r>
            <a:r>
              <a:rPr lang="ar-SA" sz="2400" dirty="0" smtClean="0"/>
              <a:t>سبب </a:t>
            </a:r>
            <a:r>
              <a:rPr lang="ar-SA" sz="2400" dirty="0"/>
              <a:t>أضرارا كبيرة للحبوب المخزونة.</a:t>
            </a:r>
            <a:r>
              <a:rPr lang="ar-SA" sz="2400" dirty="0" smtClean="0"/>
              <a:t> </a:t>
            </a:r>
            <a:endParaRPr lang="en-US" sz="2400" dirty="0"/>
          </a:p>
        </p:txBody>
      </p:sp>
    </p:spTree>
    <p:extLst>
      <p:ext uri="{BB962C8B-B14F-4D97-AF65-F5344CB8AC3E}">
        <p14:creationId xmlns:p14="http://schemas.microsoft.com/office/powerpoint/2010/main" val="3983652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228822" y="365126"/>
            <a:ext cx="6124977" cy="626548"/>
          </a:xfrm>
        </p:spPr>
        <p:txBody>
          <a:bodyPr>
            <a:normAutofit/>
          </a:bodyPr>
          <a:lstStyle/>
          <a:p>
            <a:pPr algn="r"/>
            <a:r>
              <a:rPr lang="ar-SA" sz="3200" b="1" dirty="0"/>
              <a:t>الحشرات كآفات للأقمشة والفراء والجلود </a:t>
            </a:r>
            <a:endParaRPr lang="en-US" sz="3200" dirty="0"/>
          </a:p>
        </p:txBody>
      </p:sp>
      <p:sp>
        <p:nvSpPr>
          <p:cNvPr id="3" name="عنصر نائب للمحتوى 2"/>
          <p:cNvSpPr>
            <a:spLocks noGrp="1"/>
          </p:cNvSpPr>
          <p:nvPr>
            <p:ph idx="1"/>
          </p:nvPr>
        </p:nvSpPr>
        <p:spPr>
          <a:xfrm>
            <a:off x="1854557" y="1709715"/>
            <a:ext cx="7181045" cy="4351338"/>
          </a:xfrm>
          <a:solidFill>
            <a:schemeClr val="accent1">
              <a:lumMod val="20000"/>
              <a:lumOff val="80000"/>
            </a:schemeClr>
          </a:solidFill>
        </p:spPr>
        <p:txBody>
          <a:bodyPr>
            <a:normAutofit/>
          </a:bodyPr>
          <a:lstStyle/>
          <a:p>
            <a:pPr algn="r" rtl="1"/>
            <a:r>
              <a:rPr lang="ar-SA" sz="2400" dirty="0" smtClean="0"/>
              <a:t> </a:t>
            </a:r>
            <a:r>
              <a:rPr lang="ar-SA" sz="2400" dirty="0" smtClean="0"/>
              <a:t>يمكن </a:t>
            </a:r>
            <a:r>
              <a:rPr lang="ar-SA" sz="2400" dirty="0"/>
              <a:t>تقسيم الحشرات التي تتلف الأقمشة والفراء والجلد إلى ثلاث مجموعات</a:t>
            </a:r>
            <a:r>
              <a:rPr lang="ar-SA" sz="2400" dirty="0" smtClean="0"/>
              <a:t>:</a:t>
            </a:r>
          </a:p>
          <a:p>
            <a:pPr marL="0" indent="0" algn="r">
              <a:buNone/>
            </a:pPr>
            <a:r>
              <a:rPr lang="en-US" sz="2400" dirty="0" smtClean="0"/>
              <a:t>(</a:t>
            </a:r>
            <a:r>
              <a:rPr lang="en-US" sz="2400" dirty="0" err="1" smtClean="0"/>
              <a:t>Dermestidae</a:t>
            </a:r>
            <a:r>
              <a:rPr lang="en-US" sz="2400" dirty="0" smtClean="0"/>
              <a:t>)</a:t>
            </a:r>
            <a:r>
              <a:rPr lang="ar-SA" sz="2400" dirty="0" smtClean="0"/>
              <a:t> </a:t>
            </a:r>
            <a:r>
              <a:rPr lang="ar-SA" sz="2400" dirty="0"/>
              <a:t>-</a:t>
            </a:r>
            <a:r>
              <a:rPr lang="ar-SA" sz="2400" dirty="0" smtClean="0"/>
              <a:t>خنافس السجاد</a:t>
            </a:r>
          </a:p>
          <a:p>
            <a:pPr marL="0" indent="0" algn="r">
              <a:buNone/>
            </a:pPr>
            <a:r>
              <a:rPr lang="en-US" sz="2400" dirty="0" smtClean="0"/>
              <a:t>(</a:t>
            </a:r>
            <a:r>
              <a:rPr lang="en-US" sz="2400" dirty="0" err="1" smtClean="0"/>
              <a:t>Trogidae</a:t>
            </a:r>
            <a:r>
              <a:rPr lang="en-US" sz="2400" dirty="0" smtClean="0"/>
              <a:t>)</a:t>
            </a:r>
            <a:r>
              <a:rPr lang="ar-SA" sz="2400" dirty="0" smtClean="0"/>
              <a:t> -الخنافس المخفية</a:t>
            </a:r>
            <a:r>
              <a:rPr lang="en-US" sz="2400" dirty="0" smtClean="0"/>
              <a:t> </a:t>
            </a:r>
            <a:endParaRPr lang="ar-SA" sz="2400" dirty="0" smtClean="0"/>
          </a:p>
          <a:p>
            <a:pPr marL="0" indent="0" algn="r">
              <a:buNone/>
            </a:pPr>
            <a:r>
              <a:rPr lang="en-US" sz="2400" dirty="0" smtClean="0"/>
              <a:t>(</a:t>
            </a:r>
            <a:r>
              <a:rPr lang="en-US" sz="2400" dirty="0" err="1" smtClean="0"/>
              <a:t>Tineidae</a:t>
            </a:r>
            <a:r>
              <a:rPr lang="en-US" sz="2400" dirty="0" smtClean="0"/>
              <a:t>)</a:t>
            </a:r>
            <a:r>
              <a:rPr lang="ar-SA" sz="2400" dirty="0" smtClean="0"/>
              <a:t> عث الملابس</a:t>
            </a:r>
            <a:r>
              <a:rPr lang="en-US" sz="2400" dirty="0" smtClean="0"/>
              <a:t>-</a:t>
            </a:r>
          </a:p>
          <a:p>
            <a:pPr marL="0" indent="0" algn="r">
              <a:buNone/>
            </a:pPr>
            <a:r>
              <a:rPr lang="ar-SA" sz="2400" dirty="0" smtClean="0"/>
              <a:t>- تسبب </a:t>
            </a:r>
            <a:r>
              <a:rPr lang="ar-SA" sz="2400" dirty="0"/>
              <a:t>عث الملابس ضررًا عندما تتغذى على الفراء والصوف </a:t>
            </a:r>
            <a:r>
              <a:rPr lang="ar-SA" sz="2400" dirty="0" smtClean="0"/>
              <a:t>والأجزاء </a:t>
            </a:r>
            <a:r>
              <a:rPr lang="ar-SA" sz="2400" dirty="0"/>
              <a:t>الجلدية من الكتب </a:t>
            </a:r>
            <a:r>
              <a:rPr lang="ar-SA" sz="2400" dirty="0" smtClean="0"/>
              <a:t>القديمة</a:t>
            </a:r>
            <a:endParaRPr lang="ar-SA" sz="2400" dirty="0" smtClean="0"/>
          </a:p>
        </p:txBody>
      </p:sp>
    </p:spTree>
    <p:extLst>
      <p:ext uri="{BB962C8B-B14F-4D97-AF65-F5344CB8AC3E}">
        <p14:creationId xmlns:p14="http://schemas.microsoft.com/office/powerpoint/2010/main" val="853933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b="1" dirty="0"/>
              <a:t>الحشرات المدمرة للخشب</a:t>
            </a:r>
            <a:endParaRPr lang="en-US" dirty="0"/>
          </a:p>
        </p:txBody>
      </p:sp>
      <p:sp>
        <p:nvSpPr>
          <p:cNvPr id="3" name="عنصر نائب للمحتوى 2"/>
          <p:cNvSpPr>
            <a:spLocks noGrp="1"/>
          </p:cNvSpPr>
          <p:nvPr>
            <p:ph idx="1"/>
          </p:nvPr>
        </p:nvSpPr>
        <p:spPr>
          <a:xfrm>
            <a:off x="2756079" y="1825625"/>
            <a:ext cx="7786352" cy="2617586"/>
          </a:xfrm>
          <a:solidFill>
            <a:schemeClr val="accent1">
              <a:lumMod val="20000"/>
              <a:lumOff val="80000"/>
            </a:schemeClr>
          </a:solidFill>
        </p:spPr>
        <p:txBody>
          <a:bodyPr>
            <a:normAutofit lnSpcReduction="10000"/>
          </a:bodyPr>
          <a:lstStyle/>
          <a:p>
            <a:pPr marL="0" indent="0" algn="r">
              <a:buNone/>
            </a:pPr>
            <a:r>
              <a:rPr lang="ar-SA" sz="2400" dirty="0" smtClean="0"/>
              <a:t>- و يمكن تقسيمها إلى ثلاث مجموعات:</a:t>
            </a:r>
          </a:p>
          <a:p>
            <a:pPr marL="0" indent="0" algn="r">
              <a:buNone/>
            </a:pPr>
            <a:r>
              <a:rPr lang="ar-SA" sz="2400" dirty="0" smtClean="0"/>
              <a:t>1- النمل الأبيض (متشابهة الاجنحة) </a:t>
            </a:r>
          </a:p>
          <a:p>
            <a:pPr marL="0" indent="0" algn="r">
              <a:buNone/>
            </a:pPr>
            <a:r>
              <a:rPr lang="ar-SA" sz="2400" dirty="0" smtClean="0"/>
              <a:t>2- </a:t>
            </a:r>
            <a:r>
              <a:rPr lang="ar-SA" sz="2400" dirty="0"/>
              <a:t>النمل </a:t>
            </a:r>
            <a:r>
              <a:rPr lang="ar-SA" sz="2400" dirty="0" smtClean="0"/>
              <a:t>النجار</a:t>
            </a:r>
          </a:p>
          <a:p>
            <a:pPr marL="0" indent="0" algn="r">
              <a:buNone/>
            </a:pPr>
            <a:r>
              <a:rPr lang="ar-SA" sz="2400" dirty="0" smtClean="0"/>
              <a:t>3- </a:t>
            </a:r>
            <a:r>
              <a:rPr lang="ar-SA" sz="2400" dirty="0"/>
              <a:t>الخنافس (</a:t>
            </a:r>
            <a:r>
              <a:rPr lang="ar-SA" sz="2400" dirty="0" err="1"/>
              <a:t>غمدية</a:t>
            </a:r>
            <a:r>
              <a:rPr lang="ar-SA" sz="2400" dirty="0"/>
              <a:t> الأجنحة</a:t>
            </a:r>
            <a:r>
              <a:rPr lang="ar-SA" sz="2400" dirty="0" smtClean="0"/>
              <a:t>)</a:t>
            </a:r>
          </a:p>
          <a:p>
            <a:pPr marL="0" indent="0" algn="r">
              <a:buNone/>
            </a:pPr>
            <a:r>
              <a:rPr lang="ar-SA" sz="2400" dirty="0" smtClean="0"/>
              <a:t>- النمل الأبيض هي الحشرات الأكثر تدميرا للمباني والخشب.</a:t>
            </a:r>
          </a:p>
          <a:p>
            <a:pPr marL="0" indent="0" algn="r">
              <a:buNone/>
            </a:pPr>
            <a:r>
              <a:rPr lang="ar-SA" sz="2400" dirty="0" smtClean="0"/>
              <a:t> </a:t>
            </a:r>
            <a:endParaRPr lang="en-US" sz="2400" dirty="0"/>
          </a:p>
        </p:txBody>
      </p:sp>
    </p:spTree>
    <p:extLst>
      <p:ext uri="{BB962C8B-B14F-4D97-AF65-F5344CB8AC3E}">
        <p14:creationId xmlns:p14="http://schemas.microsoft.com/office/powerpoint/2010/main" val="545445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b="1" dirty="0"/>
              <a:t>الحشرات كآفات لمجموعات المتاحف</a:t>
            </a:r>
            <a:endParaRPr lang="en-US" dirty="0"/>
          </a:p>
        </p:txBody>
      </p:sp>
      <p:sp>
        <p:nvSpPr>
          <p:cNvPr id="3" name="عنصر نائب للمحتوى 2"/>
          <p:cNvSpPr>
            <a:spLocks noGrp="1"/>
          </p:cNvSpPr>
          <p:nvPr>
            <p:ph idx="1"/>
          </p:nvPr>
        </p:nvSpPr>
        <p:spPr>
          <a:xfrm>
            <a:off x="3374265" y="1616970"/>
            <a:ext cx="7078014" cy="4351338"/>
          </a:xfrm>
          <a:solidFill>
            <a:schemeClr val="accent1">
              <a:lumMod val="20000"/>
              <a:lumOff val="80000"/>
            </a:schemeClr>
          </a:solidFill>
        </p:spPr>
        <p:txBody>
          <a:bodyPr>
            <a:normAutofit fontScale="92500" lnSpcReduction="10000"/>
          </a:bodyPr>
          <a:lstStyle/>
          <a:p>
            <a:pPr algn="just" rtl="1">
              <a:lnSpc>
                <a:spcPct val="150000"/>
              </a:lnSpc>
            </a:pPr>
            <a:r>
              <a:rPr lang="ar-SA" sz="2400" dirty="0" smtClean="0"/>
              <a:t> </a:t>
            </a:r>
            <a:r>
              <a:rPr lang="ar-SA" sz="2400" dirty="0" smtClean="0"/>
              <a:t>يمكن </a:t>
            </a:r>
            <a:r>
              <a:rPr lang="ar-SA" sz="2400" dirty="0"/>
              <a:t>أن تكون آفات الحشرات مدمرة للغاية لمجموعات </a:t>
            </a:r>
            <a:r>
              <a:rPr lang="ar-SA" sz="2400" dirty="0" smtClean="0"/>
              <a:t>المتاحف، </a:t>
            </a:r>
            <a:r>
              <a:rPr lang="ar-SA" sz="2400" dirty="0"/>
              <a:t>لا يمكن لأي متحف (أو جامع فردي) التهرب تمامًا من الأضرار المتعلقة الأضرار المتعلقة بالحشرات. </a:t>
            </a:r>
            <a:endParaRPr lang="ar-SA" sz="2400" dirty="0" smtClean="0"/>
          </a:p>
          <a:p>
            <a:pPr algn="just" rtl="1">
              <a:lnSpc>
                <a:spcPct val="150000"/>
              </a:lnSpc>
            </a:pPr>
            <a:r>
              <a:rPr lang="ar-SA" sz="2400" dirty="0" smtClean="0"/>
              <a:t>هناك </a:t>
            </a:r>
            <a:r>
              <a:rPr lang="ar-SA" sz="2400" dirty="0"/>
              <a:t>أنواع قليلة من خنافس </a:t>
            </a:r>
            <a:r>
              <a:rPr lang="ar-SA" sz="2400" dirty="0" err="1"/>
              <a:t>الدرميستيد</a:t>
            </a:r>
            <a:r>
              <a:rPr lang="ar-SA" sz="2400" dirty="0"/>
              <a:t> </a:t>
            </a:r>
            <a:r>
              <a:rPr lang="ar-SA" sz="2400" dirty="0" smtClean="0"/>
              <a:t>التي </a:t>
            </a:r>
            <a:r>
              <a:rPr lang="ar-SA" sz="2400" dirty="0"/>
              <a:t>تهاجم عادة مجموعات </a:t>
            </a:r>
            <a:r>
              <a:rPr lang="ar-SA" sz="2400" dirty="0" smtClean="0"/>
              <a:t>الحشرات.</a:t>
            </a:r>
          </a:p>
          <a:p>
            <a:pPr algn="just" rtl="1">
              <a:lnSpc>
                <a:spcPct val="150000"/>
              </a:lnSpc>
            </a:pPr>
            <a:r>
              <a:rPr lang="ar-SA" sz="2400" dirty="0" smtClean="0"/>
              <a:t>تشمل </a:t>
            </a:r>
            <a:r>
              <a:rPr lang="ar-SA" sz="2400" dirty="0"/>
              <a:t>علامات التلف بواسطة هذه الخنافس فتحات في عينة مثبتة و "غبار" أسود تحت العينة ( مسحوق ناعم للخنافس)  وجلود انسلاخ فارغة على أو حول </a:t>
            </a:r>
            <a:r>
              <a:rPr lang="ar-SA" sz="2400" dirty="0" smtClean="0"/>
              <a:t>العينة .</a:t>
            </a:r>
            <a:endParaRPr lang="en-US" sz="2400" dirty="0"/>
          </a:p>
        </p:txBody>
      </p:sp>
    </p:spTree>
    <p:extLst>
      <p:ext uri="{BB962C8B-B14F-4D97-AF65-F5344CB8AC3E}">
        <p14:creationId xmlns:p14="http://schemas.microsoft.com/office/powerpoint/2010/main" val="2633290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b="1" dirty="0"/>
              <a:t>الآفات الحشرية الأخرى</a:t>
            </a:r>
            <a:endParaRPr lang="en-US" dirty="0"/>
          </a:p>
        </p:txBody>
      </p:sp>
      <p:sp>
        <p:nvSpPr>
          <p:cNvPr id="3" name="عنصر نائب للمحتوى 2"/>
          <p:cNvSpPr>
            <a:spLocks noGrp="1"/>
          </p:cNvSpPr>
          <p:nvPr>
            <p:ph idx="1"/>
          </p:nvPr>
        </p:nvSpPr>
        <p:spPr>
          <a:xfrm>
            <a:off x="1313645" y="1948265"/>
            <a:ext cx="9074241" cy="4465413"/>
          </a:xfrm>
          <a:solidFill>
            <a:schemeClr val="accent1">
              <a:lumMod val="20000"/>
              <a:lumOff val="80000"/>
            </a:schemeClr>
          </a:solidFill>
        </p:spPr>
        <p:txBody>
          <a:bodyPr>
            <a:normAutofit/>
          </a:bodyPr>
          <a:lstStyle/>
          <a:p>
            <a:pPr algn="just" rtl="1">
              <a:lnSpc>
                <a:spcPct val="160000"/>
              </a:lnSpc>
            </a:pPr>
            <a:r>
              <a:rPr lang="ar-SA" sz="2400" dirty="0" smtClean="0"/>
              <a:t>الأضرار </a:t>
            </a:r>
            <a:r>
              <a:rPr lang="ar-SA" sz="2400" dirty="0"/>
              <a:t>التي تلحق بالمواد الغذائية المخزونة والأقمشة والخشب ومجموعات المتاحف هي الأكثر أهمية من وجهة نظر مدى الخسائر </a:t>
            </a:r>
            <a:r>
              <a:rPr lang="ar-SA" sz="2400" dirty="0" smtClean="0"/>
              <a:t>الناجمة، </a:t>
            </a:r>
            <a:r>
              <a:rPr lang="ar-SA" sz="2400" dirty="0"/>
              <a:t>ومع ذلك فإن الحشرات تتلف أيضًا العديد من المواد </a:t>
            </a:r>
            <a:r>
              <a:rPr lang="ar-SA" sz="2400" dirty="0" smtClean="0"/>
              <a:t>الأخرى </a:t>
            </a:r>
            <a:r>
              <a:rPr lang="ar-SA" sz="2400" dirty="0"/>
              <a:t>مثل اللوحات والورق وشرانق الحرير</a:t>
            </a:r>
            <a:r>
              <a:rPr lang="ar-SA" sz="2400" dirty="0" smtClean="0"/>
              <a:t>.</a:t>
            </a:r>
          </a:p>
          <a:p>
            <a:pPr algn="just" rtl="1">
              <a:lnSpc>
                <a:spcPct val="160000"/>
              </a:lnSpc>
            </a:pPr>
            <a:r>
              <a:rPr lang="ar-SA" sz="2400" dirty="0" smtClean="0"/>
              <a:t>يرتبط </a:t>
            </a:r>
            <a:r>
              <a:rPr lang="ar-SA" sz="2400" dirty="0"/>
              <a:t>أعلى خطر على اللوحات بالذبابة المنزلية </a:t>
            </a:r>
            <a:r>
              <a:rPr lang="ar-SA" sz="2400" dirty="0" smtClean="0"/>
              <a:t>الشائعة، </a:t>
            </a:r>
            <a:r>
              <a:rPr lang="ar-SA" sz="2400" dirty="0"/>
              <a:t>فهي تضع برازها على أي سطح بما في ذلك اللوحات الفنية، وهو يحتوي على الأحماض المسببة </a:t>
            </a:r>
            <a:r>
              <a:rPr lang="ar-SA" sz="2400" dirty="0" smtClean="0"/>
              <a:t>للتآكل، </a:t>
            </a:r>
            <a:r>
              <a:rPr lang="ar-SA" sz="2400" dirty="0"/>
              <a:t>ومن المستحيل غسل هذه البقع دون ان تترك آثار</a:t>
            </a:r>
            <a:r>
              <a:rPr lang="ar-SA" sz="2400" dirty="0" smtClean="0"/>
              <a:t>.</a:t>
            </a:r>
          </a:p>
          <a:p>
            <a:pPr marL="0" indent="0" algn="r">
              <a:buNone/>
            </a:pPr>
            <a:r>
              <a:rPr lang="ar-SA" sz="2400" dirty="0" smtClean="0"/>
              <a:t>-</a:t>
            </a:r>
            <a:endParaRPr lang="en-US" sz="2400" dirty="0"/>
          </a:p>
        </p:txBody>
      </p:sp>
    </p:spTree>
    <p:extLst>
      <p:ext uri="{BB962C8B-B14F-4D97-AF65-F5344CB8AC3E}">
        <p14:creationId xmlns:p14="http://schemas.microsoft.com/office/powerpoint/2010/main" val="2243925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b="1" dirty="0"/>
              <a:t>الحشرات كآفات</a:t>
            </a:r>
            <a:r>
              <a:rPr lang="en-US" dirty="0"/>
              <a:t/>
            </a:r>
            <a:br>
              <a:rPr lang="en-US" dirty="0"/>
            </a:br>
            <a:endParaRPr lang="en-US" dirty="0"/>
          </a:p>
        </p:txBody>
      </p:sp>
      <p:sp>
        <p:nvSpPr>
          <p:cNvPr id="3" name="عنصر نائب للمحتوى 2"/>
          <p:cNvSpPr>
            <a:spLocks noGrp="1"/>
          </p:cNvSpPr>
          <p:nvPr>
            <p:ph idx="1"/>
          </p:nvPr>
        </p:nvSpPr>
        <p:spPr>
          <a:xfrm>
            <a:off x="2125014" y="1690687"/>
            <a:ext cx="7336128" cy="3744197"/>
          </a:xfrm>
          <a:solidFill>
            <a:schemeClr val="accent1">
              <a:lumMod val="20000"/>
              <a:lumOff val="80000"/>
            </a:schemeClr>
          </a:solidFill>
        </p:spPr>
        <p:txBody>
          <a:bodyPr>
            <a:normAutofit fontScale="85000" lnSpcReduction="10000"/>
          </a:bodyPr>
          <a:lstStyle/>
          <a:p>
            <a:pPr algn="just" rtl="1">
              <a:lnSpc>
                <a:spcPct val="170000"/>
              </a:lnSpc>
            </a:pPr>
            <a:r>
              <a:rPr lang="ar-SA" dirty="0" smtClean="0">
                <a:cs typeface="+mj-cs"/>
              </a:rPr>
              <a:t>تهدف جميع </a:t>
            </a:r>
            <a:r>
              <a:rPr lang="ar-SA" dirty="0">
                <a:cs typeface="+mj-cs"/>
              </a:rPr>
              <a:t>الكائنات على الأرض </a:t>
            </a:r>
            <a:r>
              <a:rPr lang="ar-SA" dirty="0" smtClean="0">
                <a:cs typeface="+mj-cs"/>
              </a:rPr>
              <a:t>إلى </a:t>
            </a:r>
            <a:r>
              <a:rPr lang="ar-SA" dirty="0">
                <a:cs typeface="+mj-cs"/>
              </a:rPr>
              <a:t>تحقيق غرض معين او لإنجاز مهمة </a:t>
            </a:r>
            <a:r>
              <a:rPr lang="ar-SA" dirty="0" smtClean="0">
                <a:cs typeface="+mj-cs"/>
              </a:rPr>
              <a:t>معينة, </a:t>
            </a:r>
            <a:r>
              <a:rPr lang="ar-SA" dirty="0">
                <a:cs typeface="+mj-cs"/>
              </a:rPr>
              <a:t>من وجهة النظر هذه لا توجد حشرات ضارة </a:t>
            </a:r>
            <a:r>
              <a:rPr lang="ar-SA" dirty="0" smtClean="0">
                <a:cs typeface="+mj-cs"/>
              </a:rPr>
              <a:t>ومفيدة.</a:t>
            </a:r>
          </a:p>
          <a:p>
            <a:pPr algn="just" rtl="1">
              <a:lnSpc>
                <a:spcPct val="170000"/>
              </a:lnSpc>
            </a:pPr>
            <a:r>
              <a:rPr lang="ar-SA" dirty="0" smtClean="0">
                <a:cs typeface="+mj-cs"/>
              </a:rPr>
              <a:t>ومع </a:t>
            </a:r>
            <a:r>
              <a:rPr lang="ar-SA" dirty="0">
                <a:cs typeface="+mj-cs"/>
              </a:rPr>
              <a:t>ذلك من وجهة نظر الإنسان فغالبا ما تكون الحشرات سبب للخسارة الاقتصادية. ومن المعروف أن </a:t>
            </a:r>
            <a:r>
              <a:rPr lang="ar-SA" dirty="0" smtClean="0">
                <a:cs typeface="+mj-cs"/>
              </a:rPr>
              <a:t> حوالي </a:t>
            </a:r>
            <a:r>
              <a:rPr lang="ar-SA" dirty="0">
                <a:cs typeface="+mj-cs"/>
              </a:rPr>
              <a:t>10٪ من أنواع الحشرات تندرج في هذه </a:t>
            </a:r>
            <a:r>
              <a:rPr lang="ar-SA" dirty="0" smtClean="0">
                <a:cs typeface="+mj-cs"/>
              </a:rPr>
              <a:t>الفئة, و هناك </a:t>
            </a:r>
            <a:r>
              <a:rPr lang="ar-SA" dirty="0">
                <a:cs typeface="+mj-cs"/>
              </a:rPr>
              <a:t>أنواع مختلفة من نشاطات الحشرات </a:t>
            </a:r>
            <a:r>
              <a:rPr lang="ar-SA" dirty="0" smtClean="0">
                <a:cs typeface="+mj-cs"/>
              </a:rPr>
              <a:t>الضارة</a:t>
            </a:r>
          </a:p>
          <a:p>
            <a:pPr marL="0" indent="0" algn="r">
              <a:buNone/>
            </a:pPr>
            <a:r>
              <a:rPr lang="ar-SA" sz="2400" b="1" dirty="0" smtClean="0"/>
              <a:t>.</a:t>
            </a:r>
            <a:endParaRPr lang="en-US" sz="2400" dirty="0"/>
          </a:p>
        </p:txBody>
      </p:sp>
    </p:spTree>
    <p:extLst>
      <p:ext uri="{BB962C8B-B14F-4D97-AF65-F5344CB8AC3E}">
        <p14:creationId xmlns:p14="http://schemas.microsoft.com/office/powerpoint/2010/main" val="701012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b="1" dirty="0"/>
              <a:t>الآفات الحشرية الأخرى</a:t>
            </a:r>
            <a:endParaRPr lang="en-US" dirty="0"/>
          </a:p>
        </p:txBody>
      </p:sp>
      <p:sp>
        <p:nvSpPr>
          <p:cNvPr id="3" name="عنصر نائب للمحتوى 2"/>
          <p:cNvSpPr>
            <a:spLocks noGrp="1"/>
          </p:cNvSpPr>
          <p:nvPr>
            <p:ph idx="1"/>
          </p:nvPr>
        </p:nvSpPr>
        <p:spPr>
          <a:xfrm>
            <a:off x="2408349" y="1690688"/>
            <a:ext cx="8082567" cy="4478292"/>
          </a:xfrm>
          <a:solidFill>
            <a:schemeClr val="accent1">
              <a:lumMod val="20000"/>
              <a:lumOff val="80000"/>
            </a:schemeClr>
          </a:solidFill>
        </p:spPr>
        <p:txBody>
          <a:bodyPr>
            <a:normAutofit/>
          </a:bodyPr>
          <a:lstStyle/>
          <a:p>
            <a:pPr algn="just" rtl="1">
              <a:lnSpc>
                <a:spcPct val="150000"/>
              </a:lnSpc>
            </a:pPr>
            <a:r>
              <a:rPr lang="ar-SA" sz="2400" dirty="0" smtClean="0"/>
              <a:t>السمك </a:t>
            </a:r>
            <a:r>
              <a:rPr lang="ar-SA" sz="2400" dirty="0"/>
              <a:t>الفضي يتلف الأوراق وأي شيء مصنوع منها (الكتب وورق الحائط والملصقات والطوابع البريدية والعملة الورقية). </a:t>
            </a:r>
            <a:endParaRPr lang="ar-SA" sz="2400" dirty="0"/>
          </a:p>
          <a:p>
            <a:pPr algn="just" rtl="1">
              <a:lnSpc>
                <a:spcPct val="150000"/>
              </a:lnSpc>
            </a:pPr>
            <a:r>
              <a:rPr lang="ar-SA" sz="2400" dirty="0" smtClean="0"/>
              <a:t>النمل </a:t>
            </a:r>
            <a:r>
              <a:rPr lang="ar-SA" sz="2400" dirty="0"/>
              <a:t>الأبيض هي الآفات الخبيثة على الورق والمنتجات </a:t>
            </a:r>
            <a:r>
              <a:rPr lang="ar-SA" sz="2400" dirty="0" smtClean="0"/>
              <a:t>الورقية.</a:t>
            </a:r>
          </a:p>
          <a:p>
            <a:pPr algn="just" rtl="1">
              <a:lnSpc>
                <a:spcPct val="150000"/>
              </a:lnSpc>
            </a:pPr>
            <a:r>
              <a:rPr lang="ar-SA" sz="2400" dirty="0" smtClean="0"/>
              <a:t>خنفساء </a:t>
            </a:r>
            <a:r>
              <a:rPr lang="ar-SA" sz="2400" dirty="0"/>
              <a:t>التبغ تتوزع في جميع أنحاء </a:t>
            </a:r>
            <a:r>
              <a:rPr lang="ar-SA" sz="2400" dirty="0" smtClean="0"/>
              <a:t>العالم وتؤدي </a:t>
            </a:r>
            <a:r>
              <a:rPr lang="ar-SA" sz="2400" dirty="0"/>
              <a:t>إلى تلف التبغ المخزن (مثل أوراق التبغ والسيجار وتبغ المضغ والسجائر</a:t>
            </a:r>
            <a:r>
              <a:rPr lang="ar-SA" sz="2400" dirty="0" smtClean="0"/>
              <a:t>)، </a:t>
            </a:r>
            <a:r>
              <a:rPr lang="ar-SA" sz="2400" dirty="0"/>
              <a:t>يمكن العثور على خنافس التبغ أيضًا في مناطق تخزين المواد الغذائية ومن المعروف أنها تقرض الكتب والمخطوطات وأقمشة الأثاث والمواد العضوية الأخرى.</a:t>
            </a:r>
            <a:endParaRPr lang="en-US" sz="2400" dirty="0"/>
          </a:p>
        </p:txBody>
      </p:sp>
    </p:spTree>
    <p:extLst>
      <p:ext uri="{BB962C8B-B14F-4D97-AF65-F5344CB8AC3E}">
        <p14:creationId xmlns:p14="http://schemas.microsoft.com/office/powerpoint/2010/main" val="2307072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b="1" dirty="0" smtClean="0"/>
              <a:t>الحشرات كآفات زراعية</a:t>
            </a:r>
            <a:endParaRPr lang="en-US" dirty="0"/>
          </a:p>
        </p:txBody>
      </p:sp>
      <p:sp>
        <p:nvSpPr>
          <p:cNvPr id="3" name="عنصر نائب للمحتوى 2"/>
          <p:cNvSpPr>
            <a:spLocks noGrp="1"/>
          </p:cNvSpPr>
          <p:nvPr>
            <p:ph idx="1"/>
          </p:nvPr>
        </p:nvSpPr>
        <p:spPr>
          <a:xfrm>
            <a:off x="1841679" y="1690688"/>
            <a:ext cx="8109052" cy="4351338"/>
          </a:xfrm>
          <a:solidFill>
            <a:schemeClr val="accent1">
              <a:lumMod val="20000"/>
              <a:lumOff val="80000"/>
            </a:schemeClr>
          </a:solidFill>
        </p:spPr>
        <p:txBody>
          <a:bodyPr>
            <a:normAutofit fontScale="92500" lnSpcReduction="20000"/>
          </a:bodyPr>
          <a:lstStyle/>
          <a:p>
            <a:pPr algn="r" rtl="1">
              <a:lnSpc>
                <a:spcPct val="150000"/>
              </a:lnSpc>
            </a:pPr>
            <a:r>
              <a:rPr lang="ar-SA" sz="2400" dirty="0" smtClean="0">
                <a:cs typeface="+mj-cs"/>
              </a:rPr>
              <a:t>في </a:t>
            </a:r>
            <a:r>
              <a:rPr lang="ar-SA" sz="2400" dirty="0">
                <a:cs typeface="+mj-cs"/>
              </a:rPr>
              <a:t>جميع أنحاء العالم هناك ما يقدر بنحو 67000 نوع من أنواع الآفات المختلفة تهاجم </a:t>
            </a:r>
            <a:r>
              <a:rPr lang="ar-SA" sz="2400" dirty="0" smtClean="0">
                <a:cs typeface="+mj-cs"/>
              </a:rPr>
              <a:t>المحاصيل الزراعية</a:t>
            </a:r>
            <a:r>
              <a:rPr lang="ar-SA" sz="2400" dirty="0">
                <a:cs typeface="+mj-cs"/>
              </a:rPr>
              <a:t>: </a:t>
            </a:r>
            <a:endParaRPr lang="ar-SA" sz="2400" dirty="0" smtClean="0">
              <a:cs typeface="+mj-cs"/>
            </a:endParaRPr>
          </a:p>
          <a:p>
            <a:pPr marL="0" indent="0" algn="r" rtl="1">
              <a:lnSpc>
                <a:spcPct val="150000"/>
              </a:lnSpc>
              <a:buNone/>
            </a:pPr>
            <a:r>
              <a:rPr lang="ar-SA" sz="2400" dirty="0">
                <a:cs typeface="+mj-cs"/>
              </a:rPr>
              <a:t> </a:t>
            </a:r>
            <a:r>
              <a:rPr lang="ar-SA" sz="2400" dirty="0" smtClean="0">
                <a:cs typeface="+mj-cs"/>
              </a:rPr>
              <a:t>          </a:t>
            </a:r>
            <a:r>
              <a:rPr lang="ar-SA" sz="2400" dirty="0" smtClean="0">
                <a:cs typeface="+mj-cs"/>
              </a:rPr>
              <a:t>50000 </a:t>
            </a:r>
            <a:r>
              <a:rPr lang="ar-SA" sz="2400" dirty="0">
                <a:cs typeface="+mj-cs"/>
              </a:rPr>
              <a:t>نوع من مسببات الأمراض </a:t>
            </a:r>
            <a:r>
              <a:rPr lang="ar-SA" sz="2400" dirty="0" smtClean="0">
                <a:cs typeface="+mj-cs"/>
              </a:rPr>
              <a:t>النباتية</a:t>
            </a:r>
          </a:p>
          <a:p>
            <a:pPr marL="0" indent="0" algn="r">
              <a:lnSpc>
                <a:spcPct val="150000"/>
              </a:lnSpc>
              <a:buNone/>
            </a:pPr>
            <a:r>
              <a:rPr lang="ar-SA" sz="2400" dirty="0">
                <a:cs typeface="+mj-cs"/>
              </a:rPr>
              <a:t> </a:t>
            </a:r>
            <a:r>
              <a:rPr lang="ar-SA" sz="2400" dirty="0" smtClean="0">
                <a:cs typeface="+mj-cs"/>
              </a:rPr>
              <a:t>             </a:t>
            </a:r>
            <a:r>
              <a:rPr lang="ar-SA" sz="2400" dirty="0" smtClean="0">
                <a:cs typeface="+mj-cs"/>
              </a:rPr>
              <a:t>9000 </a:t>
            </a:r>
            <a:r>
              <a:rPr lang="ar-SA" sz="2400" dirty="0">
                <a:cs typeface="+mj-cs"/>
              </a:rPr>
              <a:t>نوع من الحشرات </a:t>
            </a:r>
            <a:r>
              <a:rPr lang="ar-SA" sz="2400" dirty="0" smtClean="0">
                <a:cs typeface="+mj-cs"/>
              </a:rPr>
              <a:t>والعث</a:t>
            </a:r>
          </a:p>
          <a:p>
            <a:pPr marL="0" indent="0" algn="r">
              <a:lnSpc>
                <a:spcPct val="150000"/>
              </a:lnSpc>
              <a:buNone/>
            </a:pPr>
            <a:r>
              <a:rPr lang="ar-SA" sz="2400" dirty="0">
                <a:cs typeface="+mj-cs"/>
              </a:rPr>
              <a:t> </a:t>
            </a:r>
            <a:r>
              <a:rPr lang="ar-SA" sz="2400" dirty="0" smtClean="0">
                <a:cs typeface="+mj-cs"/>
              </a:rPr>
              <a:t>             </a:t>
            </a:r>
            <a:r>
              <a:rPr lang="ar-SA" sz="2400" dirty="0" smtClean="0">
                <a:cs typeface="+mj-cs"/>
              </a:rPr>
              <a:t>8000 </a:t>
            </a:r>
            <a:r>
              <a:rPr lang="ar-SA" sz="2400" dirty="0">
                <a:cs typeface="+mj-cs"/>
              </a:rPr>
              <a:t>نوع من </a:t>
            </a:r>
            <a:r>
              <a:rPr lang="ar-SA" sz="2400" dirty="0" smtClean="0">
                <a:cs typeface="+mj-cs"/>
              </a:rPr>
              <a:t>الحشائش</a:t>
            </a:r>
          </a:p>
          <a:p>
            <a:pPr marL="0" indent="0" algn="just" rtl="1">
              <a:lnSpc>
                <a:spcPct val="150000"/>
              </a:lnSpc>
              <a:buNone/>
            </a:pPr>
            <a:r>
              <a:rPr lang="ar-SA" sz="2400" dirty="0" smtClean="0">
                <a:cs typeface="+mj-cs"/>
              </a:rPr>
              <a:t>- </a:t>
            </a:r>
            <a:r>
              <a:rPr lang="ar-SA" sz="2400" dirty="0">
                <a:cs typeface="+mj-cs"/>
              </a:rPr>
              <a:t>يختلف عدد أنواع الحشرات التي تدمر المحاصيل الزراعية المختلفة على نطاق </a:t>
            </a:r>
            <a:r>
              <a:rPr lang="ar-SA" sz="2400" dirty="0" smtClean="0">
                <a:cs typeface="+mj-cs"/>
              </a:rPr>
              <a:t>واسع</a:t>
            </a:r>
            <a:r>
              <a:rPr lang="ar-SA" sz="2400" dirty="0">
                <a:cs typeface="+mj-cs"/>
              </a:rPr>
              <a:t>,</a:t>
            </a:r>
            <a:r>
              <a:rPr lang="ar-SA" sz="2400" dirty="0" smtClean="0">
                <a:cs typeface="+mj-cs"/>
              </a:rPr>
              <a:t> </a:t>
            </a:r>
            <a:r>
              <a:rPr lang="ar-SA" sz="2400" dirty="0">
                <a:cs typeface="+mj-cs"/>
              </a:rPr>
              <a:t>على سبيل </a:t>
            </a:r>
            <a:r>
              <a:rPr lang="ar-SA" sz="2400" dirty="0" smtClean="0">
                <a:cs typeface="+mj-cs"/>
              </a:rPr>
              <a:t>المثال تم </a:t>
            </a:r>
            <a:r>
              <a:rPr lang="ar-SA" sz="2400" dirty="0">
                <a:cs typeface="+mj-cs"/>
              </a:rPr>
              <a:t>إتلاف الدخن بسبب 24 نوعًا من الحشرات، في حين أن نبات العنب قد أصيب بـ 459 نوعًا من الحشرات التي تنتمي إلى تسعة </a:t>
            </a:r>
            <a:r>
              <a:rPr lang="ar-SA" sz="2400" dirty="0" smtClean="0">
                <a:cs typeface="+mj-cs"/>
              </a:rPr>
              <a:t>رتب</a:t>
            </a:r>
            <a:r>
              <a:rPr lang="ar-SA" sz="2400" dirty="0" smtClean="0">
                <a:cs typeface="+mj-cs"/>
              </a:rPr>
              <a:t>.</a:t>
            </a:r>
            <a:endParaRPr lang="ar-SA" sz="2400" dirty="0" smtClean="0">
              <a:cs typeface="+mj-cs"/>
            </a:endParaRPr>
          </a:p>
        </p:txBody>
      </p:sp>
    </p:spTree>
    <p:extLst>
      <p:ext uri="{BB962C8B-B14F-4D97-AF65-F5344CB8AC3E}">
        <p14:creationId xmlns:p14="http://schemas.microsoft.com/office/powerpoint/2010/main" val="335391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b="1" dirty="0"/>
              <a:t>مميزات </a:t>
            </a:r>
            <a:r>
              <a:rPr lang="ar-SA" b="1" dirty="0" smtClean="0"/>
              <a:t>ضرر </a:t>
            </a:r>
            <a:r>
              <a:rPr lang="ar-SA" b="1" dirty="0"/>
              <a:t>كآفات زراعية</a:t>
            </a:r>
            <a:endParaRPr lang="en-US" dirty="0"/>
          </a:p>
        </p:txBody>
      </p:sp>
      <p:sp>
        <p:nvSpPr>
          <p:cNvPr id="3" name="عنصر نائب للمحتوى 2"/>
          <p:cNvSpPr>
            <a:spLocks noGrp="1"/>
          </p:cNvSpPr>
          <p:nvPr>
            <p:ph idx="1"/>
          </p:nvPr>
        </p:nvSpPr>
        <p:spPr>
          <a:xfrm>
            <a:off x="1713471" y="1578489"/>
            <a:ext cx="8594124" cy="4385705"/>
          </a:xfrm>
          <a:solidFill>
            <a:schemeClr val="accent1">
              <a:lumMod val="20000"/>
              <a:lumOff val="80000"/>
            </a:schemeClr>
          </a:solidFill>
        </p:spPr>
        <p:txBody>
          <a:bodyPr>
            <a:normAutofit fontScale="92500"/>
          </a:bodyPr>
          <a:lstStyle/>
          <a:p>
            <a:pPr marL="0" indent="0" algn="just" rtl="1">
              <a:lnSpc>
                <a:spcPct val="150000"/>
              </a:lnSpc>
              <a:buNone/>
            </a:pPr>
            <a:r>
              <a:rPr lang="ar-SA" sz="2400" dirty="0" smtClean="0"/>
              <a:t>يمكن </a:t>
            </a:r>
            <a:r>
              <a:rPr lang="ar-SA" sz="2400" dirty="0">
                <a:cs typeface="+mj-cs"/>
              </a:rPr>
              <a:t>أن تكون نفس الحشرة مفيدة وضارة من الناحية </a:t>
            </a:r>
            <a:r>
              <a:rPr lang="ar-SA" sz="2400" dirty="0" smtClean="0">
                <a:cs typeface="+mj-cs"/>
              </a:rPr>
              <a:t>الاقتصادية.</a:t>
            </a:r>
            <a:r>
              <a:rPr lang="ar-SA" sz="2400" dirty="0">
                <a:cs typeface="+mj-cs"/>
              </a:rPr>
              <a:t> على سبيل </a:t>
            </a:r>
            <a:r>
              <a:rPr lang="ar-SA" sz="2400" dirty="0" smtClean="0">
                <a:cs typeface="+mj-cs"/>
              </a:rPr>
              <a:t>المثال:</a:t>
            </a:r>
          </a:p>
          <a:p>
            <a:pPr algn="just" rtl="1">
              <a:lnSpc>
                <a:spcPct val="150000"/>
              </a:lnSpc>
              <a:buFontTx/>
              <a:buChar char="-"/>
            </a:pPr>
            <a:r>
              <a:rPr lang="ar-SA" sz="2400" dirty="0" smtClean="0">
                <a:cs typeface="+mj-cs"/>
              </a:rPr>
              <a:t>آفات </a:t>
            </a:r>
            <a:r>
              <a:rPr lang="ar-SA" sz="2400" dirty="0">
                <a:cs typeface="+mj-cs"/>
              </a:rPr>
              <a:t>الفصيلة </a:t>
            </a:r>
            <a:r>
              <a:rPr lang="ar-SA" sz="2400" dirty="0" smtClean="0">
                <a:cs typeface="+mj-cs"/>
              </a:rPr>
              <a:t>النباتية </a:t>
            </a:r>
            <a:r>
              <a:rPr lang="ar-SA" sz="2400" dirty="0">
                <a:cs typeface="+mj-cs"/>
              </a:rPr>
              <a:t>ضارة عند تدمير الملفوف ولكنها مفيدة عند إتلاف الأعشاب </a:t>
            </a:r>
            <a:r>
              <a:rPr lang="ar-SA" sz="2400" dirty="0" smtClean="0">
                <a:cs typeface="+mj-cs"/>
              </a:rPr>
              <a:t>الضارة.</a:t>
            </a:r>
            <a:endParaRPr lang="en-US" sz="2400" dirty="0" smtClean="0">
              <a:cs typeface="+mj-cs"/>
            </a:endParaRPr>
          </a:p>
          <a:p>
            <a:pPr algn="just" rtl="1">
              <a:lnSpc>
                <a:spcPct val="150000"/>
              </a:lnSpc>
              <a:buFontTx/>
              <a:buChar char="-"/>
            </a:pPr>
            <a:r>
              <a:rPr lang="ar-SA" sz="2400" dirty="0">
                <a:solidFill>
                  <a:srgbClr val="FF0000"/>
                </a:solidFill>
                <a:cs typeface="+mj-cs"/>
              </a:rPr>
              <a:t>في حالة النمو الكثيف </a:t>
            </a:r>
            <a:r>
              <a:rPr lang="ar-SA" sz="2400" dirty="0">
                <a:cs typeface="+mj-cs"/>
              </a:rPr>
              <a:t>فأن تدمير بعض النباتات يكون عاملاً ملائمًا </a:t>
            </a:r>
            <a:r>
              <a:rPr lang="ar-SA" sz="2400" dirty="0" smtClean="0">
                <a:cs typeface="+mj-cs"/>
              </a:rPr>
              <a:t>للمحصول </a:t>
            </a:r>
            <a:r>
              <a:rPr lang="ar-SA" sz="2400" dirty="0">
                <a:cs typeface="+mj-cs"/>
              </a:rPr>
              <a:t>ككل لأنه يحسن الحالة الفسيولوجية ويزيد من إنتاجية النباتات المتبقية. ويحدث تعويض جزئي للخسائر نتيجة لكثافة البذر المثلى. على سبيل المثال عندما دمرت يرقات ذبابة القمح </a:t>
            </a:r>
            <a:r>
              <a:rPr lang="ar-SA" sz="2400" dirty="0" smtClean="0">
                <a:cs typeface="+mj-cs"/>
              </a:rPr>
              <a:t>50</a:t>
            </a:r>
            <a:r>
              <a:rPr lang="ar-SA" sz="2400" dirty="0">
                <a:cs typeface="+mj-cs"/>
              </a:rPr>
              <a:t>٪ من القمح المزروع انخفض إنتاج المحصول بنسبة 20٪ فقط لأن النباتات غير التالفة زادت في </a:t>
            </a:r>
            <a:r>
              <a:rPr lang="ar-SA" sz="2400" dirty="0" smtClean="0">
                <a:cs typeface="+mj-cs"/>
              </a:rPr>
              <a:t>الإنتاجية.</a:t>
            </a:r>
          </a:p>
        </p:txBody>
      </p:sp>
    </p:spTree>
    <p:extLst>
      <p:ext uri="{BB962C8B-B14F-4D97-AF65-F5344CB8AC3E}">
        <p14:creationId xmlns:p14="http://schemas.microsoft.com/office/powerpoint/2010/main" val="3819507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b="1" dirty="0"/>
              <a:t>مميزات </a:t>
            </a:r>
            <a:r>
              <a:rPr lang="ar-SA" b="1" dirty="0" smtClean="0"/>
              <a:t>ضرر </a:t>
            </a:r>
            <a:r>
              <a:rPr lang="ar-SA" b="1" dirty="0"/>
              <a:t>كآفات زراعية</a:t>
            </a:r>
            <a:endParaRPr lang="en-US" dirty="0"/>
          </a:p>
        </p:txBody>
      </p:sp>
      <p:sp>
        <p:nvSpPr>
          <p:cNvPr id="3" name="عنصر نائب للمحتوى 2"/>
          <p:cNvSpPr>
            <a:spLocks noGrp="1"/>
          </p:cNvSpPr>
          <p:nvPr>
            <p:ph idx="1"/>
          </p:nvPr>
        </p:nvSpPr>
        <p:spPr>
          <a:xfrm>
            <a:off x="1713471" y="1578489"/>
            <a:ext cx="8594124" cy="4385705"/>
          </a:xfrm>
          <a:solidFill>
            <a:schemeClr val="accent1">
              <a:lumMod val="20000"/>
              <a:lumOff val="80000"/>
            </a:schemeClr>
          </a:solidFill>
        </p:spPr>
        <p:txBody>
          <a:bodyPr>
            <a:normAutofit lnSpcReduction="10000"/>
          </a:bodyPr>
          <a:lstStyle/>
          <a:p>
            <a:pPr marL="0" indent="0" algn="just" rtl="1">
              <a:lnSpc>
                <a:spcPct val="150000"/>
              </a:lnSpc>
              <a:buNone/>
            </a:pPr>
            <a:r>
              <a:rPr lang="ar-SA" sz="2400" dirty="0"/>
              <a:t>السبب الرئيسي وراء تأثير الحشرات الضارة على النباتات الزراعية بسيط: </a:t>
            </a:r>
            <a:r>
              <a:rPr lang="ar-SA" sz="2400" dirty="0" smtClean="0"/>
              <a:t>إنها </a:t>
            </a:r>
            <a:r>
              <a:rPr lang="ar-SA" sz="2400" dirty="0"/>
              <a:t>تتغذى على النباتات </a:t>
            </a:r>
            <a:r>
              <a:rPr lang="ar-SA" sz="2400" dirty="0" smtClean="0"/>
              <a:t>أو من خلال </a:t>
            </a:r>
            <a:r>
              <a:rPr lang="ar-SA" sz="2400" dirty="0"/>
              <a:t>التعشيش فوق الحقول المزروعة أو وضع البيض في أنسجة النبات. </a:t>
            </a:r>
            <a:endParaRPr lang="ar-SA" sz="2400" dirty="0" smtClean="0"/>
          </a:p>
          <a:p>
            <a:pPr marL="0" indent="0" algn="just" rtl="1">
              <a:lnSpc>
                <a:spcPct val="150000"/>
              </a:lnSpc>
              <a:buNone/>
            </a:pPr>
            <a:r>
              <a:rPr lang="ar-SA" sz="2400" dirty="0" smtClean="0"/>
              <a:t>والأكثر </a:t>
            </a:r>
            <a:r>
              <a:rPr lang="ar-SA" sz="2400" dirty="0"/>
              <a:t>شيوعًا هو تلف الأنسجة النباتية أو إتلافها عن طريق تغذية آفات </a:t>
            </a:r>
            <a:r>
              <a:rPr lang="ar-SA" sz="2400" dirty="0" smtClean="0"/>
              <a:t>النخر فيؤدي </a:t>
            </a:r>
            <a:r>
              <a:rPr lang="ar-SA" sz="2400" dirty="0">
                <a:solidFill>
                  <a:srgbClr val="FF0000"/>
                </a:solidFill>
              </a:rPr>
              <a:t>تلف أوراق </a:t>
            </a:r>
            <a:r>
              <a:rPr lang="ar-SA" sz="2400" dirty="0"/>
              <a:t>النبات إلى انكماش مساحة سطح التمثيل الضوئي، بينما يؤدي </a:t>
            </a:r>
            <a:r>
              <a:rPr lang="ar-SA" sz="2400" dirty="0">
                <a:solidFill>
                  <a:srgbClr val="FF0000"/>
                </a:solidFill>
              </a:rPr>
              <a:t>تلف السيقان </a:t>
            </a:r>
            <a:r>
              <a:rPr lang="ar-SA" sz="2400" dirty="0"/>
              <a:t>إلى إبطاء التغذية وإيصال المياه إلى أجزاء أخرى من النبات. </a:t>
            </a:r>
            <a:r>
              <a:rPr lang="ar-SA" sz="2400" dirty="0">
                <a:solidFill>
                  <a:srgbClr val="FF0000"/>
                </a:solidFill>
              </a:rPr>
              <a:t>وتلف الجذور </a:t>
            </a:r>
            <a:r>
              <a:rPr lang="ar-SA" sz="2400" dirty="0"/>
              <a:t>يؤدي الى نقص امتصاص المعادن والماء من التربة. هذه الآثار السلبية تضعف النباتات الزراعية وتبطئ نموها وتتسبب في تعفن أجزاء من الأنسجة النباتية.</a:t>
            </a:r>
            <a:endParaRPr lang="ar-SA" sz="2400" dirty="0" smtClean="0"/>
          </a:p>
        </p:txBody>
      </p:sp>
    </p:spTree>
    <p:extLst>
      <p:ext uri="{BB962C8B-B14F-4D97-AF65-F5344CB8AC3E}">
        <p14:creationId xmlns:p14="http://schemas.microsoft.com/office/powerpoint/2010/main" val="2571155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13471" y="1578489"/>
            <a:ext cx="8594124" cy="4385705"/>
          </a:xfrm>
          <a:solidFill>
            <a:schemeClr val="accent1">
              <a:lumMod val="20000"/>
              <a:lumOff val="80000"/>
            </a:schemeClr>
          </a:solidFill>
        </p:spPr>
        <p:txBody>
          <a:bodyPr>
            <a:normAutofit/>
          </a:bodyPr>
          <a:lstStyle/>
          <a:p>
            <a:pPr marL="0" indent="0" algn="just" rtl="1">
              <a:lnSpc>
                <a:spcPct val="150000"/>
              </a:lnSpc>
              <a:buNone/>
            </a:pPr>
            <a:r>
              <a:rPr lang="ar-SA" sz="2400" dirty="0"/>
              <a:t>بشكل عام تكون الحشرات أقل ضررًا إذا تسببت في تلف </a:t>
            </a:r>
            <a:r>
              <a:rPr lang="ar-SA" sz="2400" dirty="0" smtClean="0"/>
              <a:t>الأوراق </a:t>
            </a:r>
            <a:r>
              <a:rPr lang="ar-SA" sz="2400" dirty="0"/>
              <a:t>والبراعم الطازجة والجذور الرقيقة، لأن هذه الأجزاء تتعافى بسهولة. لكن الأضرار التي تصيب السيقان والجذع أو الجذور السميكة تسبب المزيد من الضرر. في هذه الحالة قد يؤدي التلف إلى انسداد تام لتوصيل المواد إلى النبات بالكامل أو جزء منه. وإن أسوأ العواقب الاقتصادية هي الأضرار التي تصيب الأعضاء التكاثرية بما في ذلك الأضرار التي تصيب النمو والبذور والدرنات والمحاصيل الجذرية. فهذه تفقد المحاصيل الجذرية جودتها التجارية حتى لو كانت العيوب بسيطة </a:t>
            </a:r>
            <a:endParaRPr lang="ar-SA" sz="2400" dirty="0" smtClean="0"/>
          </a:p>
        </p:txBody>
      </p:sp>
    </p:spTree>
    <p:extLst>
      <p:ext uri="{BB962C8B-B14F-4D97-AF65-F5344CB8AC3E}">
        <p14:creationId xmlns:p14="http://schemas.microsoft.com/office/powerpoint/2010/main" val="764985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35638" y="274973"/>
            <a:ext cx="6538961" cy="394729"/>
          </a:xfrm>
        </p:spPr>
        <p:txBody>
          <a:bodyPr>
            <a:normAutofit fontScale="90000"/>
          </a:bodyPr>
          <a:lstStyle/>
          <a:p>
            <a:pPr algn="r"/>
            <a:r>
              <a:rPr lang="ar-SA" sz="3200" b="1" dirty="0"/>
              <a:t>الآفات الحشرية عديدة العوائل</a:t>
            </a:r>
            <a:endParaRPr lang="en-US" sz="3200" dirty="0"/>
          </a:p>
        </p:txBody>
      </p:sp>
      <p:sp>
        <p:nvSpPr>
          <p:cNvPr id="3" name="عنصر نائب للمحتوى 2"/>
          <p:cNvSpPr>
            <a:spLocks noGrp="1"/>
          </p:cNvSpPr>
          <p:nvPr>
            <p:ph idx="1"/>
          </p:nvPr>
        </p:nvSpPr>
        <p:spPr>
          <a:xfrm>
            <a:off x="386366" y="975619"/>
            <a:ext cx="11423561" cy="5708516"/>
          </a:xfrm>
          <a:solidFill>
            <a:schemeClr val="accent1">
              <a:lumMod val="20000"/>
              <a:lumOff val="80000"/>
            </a:schemeClr>
          </a:solidFill>
        </p:spPr>
        <p:txBody>
          <a:bodyPr>
            <a:normAutofit fontScale="62500" lnSpcReduction="20000"/>
          </a:bodyPr>
          <a:lstStyle/>
          <a:p>
            <a:pPr algn="r" rtl="1">
              <a:lnSpc>
                <a:spcPct val="170000"/>
              </a:lnSpc>
            </a:pPr>
            <a:r>
              <a:rPr lang="ar-SA" sz="3200" dirty="0" smtClean="0"/>
              <a:t>تختلف </a:t>
            </a:r>
            <a:r>
              <a:rPr lang="ar-SA" sz="3200" dirty="0"/>
              <a:t>أعداد الأنواع النباتية التي تتضرر من حشرة معينة</a:t>
            </a:r>
            <a:r>
              <a:rPr lang="ar-SA" sz="3200" dirty="0" smtClean="0"/>
              <a:t>.</a:t>
            </a:r>
          </a:p>
          <a:p>
            <a:pPr algn="r" rtl="1">
              <a:lnSpc>
                <a:spcPct val="170000"/>
              </a:lnSpc>
            </a:pPr>
            <a:r>
              <a:rPr lang="ar-SA" sz="3200" dirty="0" smtClean="0"/>
              <a:t>تتخصص </a:t>
            </a:r>
            <a:r>
              <a:rPr lang="ar-SA" sz="3200" dirty="0"/>
              <a:t>معظم الحشرات في مجموعات معينة من النباتات مثل الحبوب ومحاصيل الخضروات وأشجار </a:t>
            </a:r>
            <a:r>
              <a:rPr lang="ar-SA" sz="3200" dirty="0" smtClean="0"/>
              <a:t>الفاكهة.</a:t>
            </a:r>
            <a:endParaRPr lang="ar-SA" sz="3200" dirty="0" smtClean="0"/>
          </a:p>
          <a:p>
            <a:pPr algn="r" rtl="1">
              <a:lnSpc>
                <a:spcPct val="170000"/>
              </a:lnSpc>
            </a:pPr>
            <a:r>
              <a:rPr lang="ar-SA" sz="3200" dirty="0"/>
              <a:t>تتغذى الحشرات متعددة العوائل على </a:t>
            </a:r>
            <a:r>
              <a:rPr lang="ar-SA" sz="3200" dirty="0" smtClean="0"/>
              <a:t>نباتات تنتمي </a:t>
            </a:r>
            <a:r>
              <a:rPr lang="ar-SA" sz="3200" dirty="0"/>
              <a:t>إلى عوائل نباتية مختلفة. معظمها ذات اجزاء فم </a:t>
            </a:r>
            <a:r>
              <a:rPr lang="ar-SA" sz="3200" dirty="0" smtClean="0"/>
              <a:t>قارضة. </a:t>
            </a:r>
            <a:r>
              <a:rPr lang="ar-SA" sz="3200" dirty="0"/>
              <a:t>تتمثل هذه المجموعة بالآفات التالي: </a:t>
            </a:r>
            <a:endParaRPr lang="ar-SA" sz="3200" dirty="0" smtClean="0"/>
          </a:p>
          <a:p>
            <a:pPr marL="0" indent="0" algn="r" rtl="1">
              <a:lnSpc>
                <a:spcPct val="170000"/>
              </a:lnSpc>
              <a:buNone/>
            </a:pPr>
            <a:r>
              <a:rPr lang="ar-SA" sz="3200" dirty="0"/>
              <a:t> </a:t>
            </a:r>
            <a:r>
              <a:rPr lang="ar-SA" sz="3200" dirty="0" smtClean="0"/>
              <a:t>        </a:t>
            </a:r>
            <a:r>
              <a:rPr lang="ar-SA" sz="3200" dirty="0" smtClean="0"/>
              <a:t>رتبة </a:t>
            </a:r>
            <a:r>
              <a:rPr lang="ar-SA" sz="3200" dirty="0"/>
              <a:t>مستقيمة الاجنحة </a:t>
            </a:r>
            <a:r>
              <a:rPr lang="ar-SA" sz="3200" dirty="0" smtClean="0"/>
              <a:t>(الجنادب </a:t>
            </a:r>
            <a:r>
              <a:rPr lang="ar-SA" sz="3200" dirty="0"/>
              <a:t>والجراد </a:t>
            </a:r>
            <a:r>
              <a:rPr lang="ar-SA" sz="3200" dirty="0" smtClean="0"/>
              <a:t>والنطاطات </a:t>
            </a:r>
            <a:r>
              <a:rPr lang="ar-SA" sz="3200" dirty="0"/>
              <a:t>طويلة </a:t>
            </a:r>
            <a:r>
              <a:rPr lang="ar-SA" sz="3200" dirty="0" smtClean="0"/>
              <a:t>القرون)</a:t>
            </a:r>
          </a:p>
          <a:p>
            <a:pPr marL="0" indent="0" algn="r" rtl="1">
              <a:lnSpc>
                <a:spcPct val="170000"/>
              </a:lnSpc>
              <a:buNone/>
            </a:pPr>
            <a:r>
              <a:rPr lang="ar-SA" sz="3200" dirty="0" smtClean="0"/>
              <a:t>        رتبة </a:t>
            </a:r>
            <a:r>
              <a:rPr lang="ar-SA" sz="3200" dirty="0" err="1"/>
              <a:t>غمدية</a:t>
            </a:r>
            <a:r>
              <a:rPr lang="ar-SA" sz="3200" dirty="0"/>
              <a:t> الاجنحة </a:t>
            </a:r>
            <a:r>
              <a:rPr lang="ar-SA" sz="3200" dirty="0" smtClean="0"/>
              <a:t>(السوس </a:t>
            </a:r>
            <a:r>
              <a:rPr lang="ar-SA" sz="3200" dirty="0" smtClean="0"/>
              <a:t>والخنافس </a:t>
            </a:r>
            <a:r>
              <a:rPr lang="ar-SA" sz="3200" dirty="0" err="1"/>
              <a:t>الفرقعية</a:t>
            </a:r>
            <a:r>
              <a:rPr lang="ar-SA" sz="3200" dirty="0"/>
              <a:t> و </a:t>
            </a:r>
            <a:r>
              <a:rPr lang="ar-SA" sz="3200" dirty="0" smtClean="0"/>
              <a:t>الخنافس </a:t>
            </a:r>
            <a:r>
              <a:rPr lang="ar-SA" sz="3200" dirty="0"/>
              <a:t>ذات الاشرطة </a:t>
            </a:r>
            <a:r>
              <a:rPr lang="ar-SA" sz="3200" dirty="0" smtClean="0"/>
              <a:t>السوداء)</a:t>
            </a:r>
          </a:p>
          <a:p>
            <a:pPr marL="0" indent="0" algn="r" rtl="1">
              <a:lnSpc>
                <a:spcPct val="170000"/>
              </a:lnSpc>
              <a:buNone/>
            </a:pPr>
            <a:r>
              <a:rPr lang="ar-SA" sz="3200" dirty="0"/>
              <a:t> </a:t>
            </a:r>
            <a:r>
              <a:rPr lang="ar-SA" sz="3200" dirty="0" smtClean="0"/>
              <a:t>     </a:t>
            </a:r>
            <a:r>
              <a:rPr lang="ar-SA" sz="3200" dirty="0" smtClean="0"/>
              <a:t> رتبة </a:t>
            </a:r>
            <a:r>
              <a:rPr lang="ar-SA" sz="3200" dirty="0"/>
              <a:t>حرشفية الاجنحة (الفراشات / العث، غالبا </a:t>
            </a:r>
            <a:r>
              <a:rPr lang="ar-SA" sz="3200" dirty="0" smtClean="0"/>
              <a:t>يرقاتها). </a:t>
            </a:r>
            <a:r>
              <a:rPr lang="ar-SA" sz="3200" dirty="0"/>
              <a:t>وتتكاثر بكميات ضخمة، </a:t>
            </a:r>
            <a:endParaRPr lang="ar-SA" sz="3200" dirty="0" smtClean="0"/>
          </a:p>
          <a:p>
            <a:pPr algn="r" rtl="1">
              <a:lnSpc>
                <a:spcPct val="170000"/>
              </a:lnSpc>
            </a:pPr>
            <a:r>
              <a:rPr lang="ar-SA" sz="3200" dirty="0" smtClean="0"/>
              <a:t>بعض </a:t>
            </a:r>
            <a:r>
              <a:rPr lang="ar-SA" sz="3200" dirty="0"/>
              <a:t>الحشرات عديدة العوائل شديدة الضرر تصيب بل وتدمير المحاصيل الزراعية </a:t>
            </a:r>
            <a:r>
              <a:rPr lang="ar-SA" sz="3200" dirty="0" smtClean="0"/>
              <a:t>بالكامل</a:t>
            </a:r>
            <a:r>
              <a:rPr lang="en-US" sz="3200" dirty="0" smtClean="0"/>
              <a:t>.</a:t>
            </a:r>
            <a:endParaRPr lang="ar-SA" sz="3200" dirty="0" smtClean="0"/>
          </a:p>
          <a:p>
            <a:pPr marL="0" indent="0" algn="r">
              <a:lnSpc>
                <a:spcPct val="170000"/>
              </a:lnSpc>
              <a:buNone/>
            </a:pPr>
            <a:r>
              <a:rPr lang="ar-SA" sz="3200" dirty="0"/>
              <a:t> </a:t>
            </a:r>
            <a:r>
              <a:rPr lang="ar-SA" sz="3200" dirty="0" smtClean="0"/>
              <a:t>    </a:t>
            </a:r>
            <a:r>
              <a:rPr lang="ar-SA" sz="3200" dirty="0" smtClean="0"/>
              <a:t> </a:t>
            </a:r>
            <a:r>
              <a:rPr lang="ar-SA" sz="3200" dirty="0" smtClean="0"/>
              <a:t>من بين أخطر الحشرات متعددة العوائل بعض أنواع الجراد, ونوع ضررها هو الرعي الجائر الذي يصيب النباتات والذي تتميز به, مثل الجراد الصحراوي</a:t>
            </a:r>
            <a:r>
              <a:rPr lang="ar-SA" sz="2400" dirty="0" smtClean="0"/>
              <a:t>.</a:t>
            </a:r>
            <a:r>
              <a:rPr lang="en-US" sz="2400" dirty="0" smtClean="0"/>
              <a:t> </a:t>
            </a:r>
            <a:endParaRPr lang="en-US" sz="2400" dirty="0"/>
          </a:p>
        </p:txBody>
      </p:sp>
    </p:spTree>
    <p:extLst>
      <p:ext uri="{BB962C8B-B14F-4D97-AF65-F5344CB8AC3E}">
        <p14:creationId xmlns:p14="http://schemas.microsoft.com/office/powerpoint/2010/main" val="2673230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b="1" dirty="0"/>
              <a:t>الآفات الحشرية عالية التخصص</a:t>
            </a:r>
            <a:endParaRPr lang="en-US" dirty="0"/>
          </a:p>
        </p:txBody>
      </p:sp>
      <p:sp>
        <p:nvSpPr>
          <p:cNvPr id="3" name="عنصر نائب للمحتوى 2"/>
          <p:cNvSpPr>
            <a:spLocks noGrp="1"/>
          </p:cNvSpPr>
          <p:nvPr>
            <p:ph idx="1"/>
          </p:nvPr>
        </p:nvSpPr>
        <p:spPr>
          <a:xfrm>
            <a:off x="2199503" y="1690688"/>
            <a:ext cx="8633033" cy="4351338"/>
          </a:xfrm>
          <a:solidFill>
            <a:schemeClr val="accent1">
              <a:lumMod val="20000"/>
              <a:lumOff val="80000"/>
            </a:schemeClr>
          </a:solidFill>
        </p:spPr>
        <p:txBody>
          <a:bodyPr>
            <a:normAutofit/>
          </a:bodyPr>
          <a:lstStyle/>
          <a:p>
            <a:pPr algn="just" rtl="1">
              <a:lnSpc>
                <a:spcPct val="150000"/>
              </a:lnSpc>
            </a:pPr>
            <a:r>
              <a:rPr lang="ar-SA" sz="2400" dirty="0" smtClean="0"/>
              <a:t>غالبًا </a:t>
            </a:r>
            <a:r>
              <a:rPr lang="ar-SA" sz="2400" dirty="0"/>
              <a:t>ما تكون الأضرار التي تلحقها الآفات شديدة التخصص متقاربة مع الأضرار الناجمة عن الآفات متعددة </a:t>
            </a:r>
            <a:r>
              <a:rPr lang="ar-SA" sz="2400" dirty="0" smtClean="0"/>
              <a:t>العوائل.</a:t>
            </a:r>
          </a:p>
          <a:p>
            <a:pPr algn="just" rtl="1">
              <a:lnSpc>
                <a:spcPct val="150000"/>
              </a:lnSpc>
            </a:pPr>
            <a:r>
              <a:rPr lang="ar-SA" sz="2400" dirty="0" smtClean="0"/>
              <a:t>واحدة </a:t>
            </a:r>
            <a:r>
              <a:rPr lang="ar-SA" sz="2400" dirty="0"/>
              <a:t>من هذه الآفات هي </a:t>
            </a:r>
            <a:r>
              <a:rPr lang="ar-SA" sz="2400" dirty="0" err="1" smtClean="0"/>
              <a:t>فيلوكسيرا</a:t>
            </a:r>
            <a:r>
              <a:rPr lang="ar-SA" sz="2400" dirty="0" smtClean="0"/>
              <a:t> العنب، </a:t>
            </a:r>
            <a:r>
              <a:rPr lang="ar-SA" sz="2400" dirty="0"/>
              <a:t>هذه الحشرة تقريبا مجهرية صفراء وهي من الحشرات الماصة للعصارة النباتية وتنتمي إلى عائلة </a:t>
            </a:r>
            <a:r>
              <a:rPr lang="ar-SA" sz="2400" dirty="0" smtClean="0"/>
              <a:t>المن، </a:t>
            </a:r>
            <a:r>
              <a:rPr lang="ar-SA" sz="2400" dirty="0"/>
              <a:t>والموطن الاصلي لها هي أمريكا الشمالية حيث تتطور على الأنواع البرية </a:t>
            </a:r>
            <a:r>
              <a:rPr lang="ar-SA" sz="2400" dirty="0" smtClean="0"/>
              <a:t>للعنب،</a:t>
            </a:r>
            <a:r>
              <a:rPr lang="ar-SA" sz="2400" dirty="0"/>
              <a:t> عندما دخلت هذه الآفة إلى أوروبا تسببت في أضرار جسيمة لزراعة العنب لأن أصناف العنب المحلية كانت أقل مقاومة بكثير من تلك الموجودة في أمريكا الشمالية</a:t>
            </a:r>
            <a:r>
              <a:rPr lang="ar-SA" sz="2400" dirty="0" smtClean="0"/>
              <a:t>.</a:t>
            </a:r>
          </a:p>
          <a:p>
            <a:pPr marL="0" indent="0" algn="r">
              <a:lnSpc>
                <a:spcPct val="150000"/>
              </a:lnSpc>
              <a:buNone/>
            </a:pPr>
            <a:endParaRPr lang="en-US" sz="2400" dirty="0"/>
          </a:p>
        </p:txBody>
      </p:sp>
    </p:spTree>
    <p:extLst>
      <p:ext uri="{BB962C8B-B14F-4D97-AF65-F5344CB8AC3E}">
        <p14:creationId xmlns:p14="http://schemas.microsoft.com/office/powerpoint/2010/main" val="1775593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99503" y="1690688"/>
            <a:ext cx="8633033" cy="4351338"/>
          </a:xfrm>
          <a:solidFill>
            <a:schemeClr val="accent1">
              <a:lumMod val="20000"/>
              <a:lumOff val="80000"/>
            </a:schemeClr>
          </a:solidFill>
        </p:spPr>
        <p:txBody>
          <a:bodyPr>
            <a:normAutofit lnSpcReduction="10000"/>
          </a:bodyPr>
          <a:lstStyle/>
          <a:p>
            <a:pPr marL="0" indent="0" algn="just" rtl="1">
              <a:lnSpc>
                <a:spcPct val="150000"/>
              </a:lnSpc>
              <a:buNone/>
            </a:pPr>
            <a:r>
              <a:rPr lang="ar-SA" sz="2400" dirty="0" smtClean="0"/>
              <a:t>لحشرة </a:t>
            </a:r>
            <a:r>
              <a:rPr lang="ar-SA" sz="2400" dirty="0" err="1"/>
              <a:t>فيلوكسيرا</a:t>
            </a:r>
            <a:r>
              <a:rPr lang="ar-SA" sz="2400" dirty="0"/>
              <a:t> العنب شكلان على الجذر والأوراق ويختلفان في الشكل والحجم. والطريقة التي يؤثر بها على نبات العنب واضحة للغاية. فحسب الشكل (الورقة أو الجذر)، فإنها تتغذى على امتصاص العصارة النباتية لأوراق أو جذور العنب. بعد أن تمتص كمية كبيرة تخترق الطبقة الواقية العليا من الورقة أو الجذر مما يؤدي إلى الإصابة ثم التعفن. علاوة على ذلك تحتوي لعابها على عوامل تسبب الأورام للعنب. فتتوقف الأجزاء المصابة من الجذور والأوراق عن امتصاص المواد الغذائية. وتتشكل العقد والتورمات على جذور العنب. وكلما زاد عدد الأجزاء المتأثرة زاد الضيق في نبات العنب. وفي النهاية بعد الضيق المزمن يموت العنب </a:t>
            </a:r>
            <a:endParaRPr lang="en-US" sz="2400" dirty="0"/>
          </a:p>
        </p:txBody>
      </p:sp>
    </p:spTree>
    <p:extLst>
      <p:ext uri="{BB962C8B-B14F-4D97-AF65-F5344CB8AC3E}">
        <p14:creationId xmlns:p14="http://schemas.microsoft.com/office/powerpoint/2010/main" val="2806685738"/>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552</TotalTime>
  <Words>1348</Words>
  <Application>Microsoft Office PowerPoint</Application>
  <PresentationFormat>شاشة عريضة</PresentationFormat>
  <Paragraphs>75</Paragraphs>
  <Slides>20</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20</vt:i4>
      </vt:variant>
    </vt:vector>
  </HeadingPairs>
  <TitlesOfParts>
    <vt:vector size="25" baseType="lpstr">
      <vt:lpstr>Arial</vt:lpstr>
      <vt:lpstr>Calibri</vt:lpstr>
      <vt:lpstr>Calibri Light</vt:lpstr>
      <vt:lpstr>Times New Roman</vt:lpstr>
      <vt:lpstr>نسق Office</vt:lpstr>
      <vt:lpstr>الجوانب السلبية للحشرات</vt:lpstr>
      <vt:lpstr>الحشرات كآفات </vt:lpstr>
      <vt:lpstr>الحشرات كآفات زراعية</vt:lpstr>
      <vt:lpstr>مميزات ضرر كآفات زراعية</vt:lpstr>
      <vt:lpstr>مميزات ضرر كآفات زراعية</vt:lpstr>
      <vt:lpstr>عرض تقديمي في PowerPoint</vt:lpstr>
      <vt:lpstr>الآفات الحشرية عديدة العوائل</vt:lpstr>
      <vt:lpstr>الآفات الحشرية عالية التخصص</vt:lpstr>
      <vt:lpstr>عرض تقديمي في PowerPoint</vt:lpstr>
      <vt:lpstr>عرض تقديمي في PowerPoint</vt:lpstr>
      <vt:lpstr>عرض تقديمي في PowerPoint</vt:lpstr>
      <vt:lpstr>عرض تقديمي في PowerPoint</vt:lpstr>
      <vt:lpstr>الحشرات كآفات للمواد الغذائية المخزنة</vt:lpstr>
      <vt:lpstr>عرض تقديمي في PowerPoint</vt:lpstr>
      <vt:lpstr>عرض تقديمي في PowerPoint</vt:lpstr>
      <vt:lpstr>الحشرات كآفات للأقمشة والفراء والجلود </vt:lpstr>
      <vt:lpstr>الحشرات المدمرة للخشب</vt:lpstr>
      <vt:lpstr>الحشرات كآفات لمجموعات المتاحف</vt:lpstr>
      <vt:lpstr>الآفات الحشرية الأخرى</vt:lpstr>
      <vt:lpstr>الآفات الحشرية الأخرى</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الجوانب السلبية للحشرات</dc:title>
  <dc:creator>Windows User</dc:creator>
  <cp:lastModifiedBy>user</cp:lastModifiedBy>
  <cp:revision>28</cp:revision>
  <dcterms:created xsi:type="dcterms:W3CDTF">2019-10-30T04:30:20Z</dcterms:created>
  <dcterms:modified xsi:type="dcterms:W3CDTF">2020-03-31T13:35:42Z</dcterms:modified>
</cp:coreProperties>
</file>