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5807" r:id="rId3"/>
  </p:sldMasterIdLst>
  <p:notesMasterIdLst>
    <p:notesMasterId r:id="rId16"/>
  </p:notesMasterIdLst>
  <p:handoutMasterIdLst>
    <p:handoutMasterId r:id="rId17"/>
  </p:handoutMasterIdLst>
  <p:sldIdLst>
    <p:sldId id="328" r:id="rId4"/>
    <p:sldId id="374" r:id="rId5"/>
    <p:sldId id="357" r:id="rId6"/>
    <p:sldId id="358" r:id="rId7"/>
    <p:sldId id="359" r:id="rId8"/>
    <p:sldId id="371" r:id="rId9"/>
    <p:sldId id="362" r:id="rId10"/>
    <p:sldId id="363" r:id="rId11"/>
    <p:sldId id="372" r:id="rId12"/>
    <p:sldId id="365" r:id="rId13"/>
    <p:sldId id="366" r:id="rId14"/>
    <p:sldId id="376" r:id="rId15"/>
  </p:sldIdLst>
  <p:sldSz cx="9144000" cy="6858000" type="screen4x3"/>
  <p:notesSz cx="6834188" cy="9979025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CCECFF"/>
    <a:srgbClr val="99FF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3143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86138C-8458-4D42-B0E4-C0DCA1A8BC85}" type="datetimeFigureOut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68AABA-D3AB-4433-8EE9-503B940D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F209B4-2659-4F1F-B3F5-788B0245DA64}" type="datetimeFigureOut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B4288-8F0C-486A-BA4A-15C44EA05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4B1CE1-7C65-4DA9-AFFB-7BBB3B897C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B4E520-EDDA-43B9-956D-7934CCEEC3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4E77A5-2A5D-4613-A9C3-A3AD9F02FF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BF10E-3638-4EEB-A35F-A731C375DD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4B80C-0621-4D91-A5B3-39F638B845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1C9175-07FE-43F4-9EA1-C0AD312DD4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/>
              <a:t>* Note how we just moved only </a:t>
            </a:r>
            <a:r>
              <a:rPr lang="en-US" altLang="en-US" b="1" i="1" smtClean="0"/>
              <a:t>one step</a:t>
            </a:r>
            <a:r>
              <a:rPr lang="en-US" altLang="en-US" b="1" smtClean="0"/>
              <a:t> in the FM table: i.e. from 2 hours to 1 hour, and up from 6 sec to the nearest reading @ 10 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33203-B5EA-417F-9069-03A6149988A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0" dirty="0" smtClean="0"/>
              <a:t>* Note assuming only redesigning F (i.e. no change in AM), the min. FM such that W </a:t>
            </a:r>
            <a:r>
              <a:rPr lang="en-US" altLang="en-US" b="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b="0" dirty="0" smtClean="0"/>
              <a:t>RWL </a:t>
            </a:r>
            <a:r>
              <a:rPr lang="en-US" altLang="en-US" b="0" dirty="0" smtClean="0">
                <a:sym typeface="Symbol" pitchFamily="18" charset="2"/>
              </a:rPr>
              <a:t> FM ≥ W / (LC * AM) ≥ 10 / (23 * 0.71) ≥ 0.612; and 0.75 is both close and greater than 0.612</a:t>
            </a:r>
          </a:p>
          <a:p>
            <a:r>
              <a:rPr lang="en-US" altLang="en-US" b="0" dirty="0" smtClean="0">
                <a:sym typeface="Symbol" pitchFamily="18" charset="2"/>
              </a:rPr>
              <a:t>* Also note assuming redesigning A (i.e. no change in FM), the min AM such that </a:t>
            </a:r>
            <a:r>
              <a:rPr lang="en-US" altLang="en-US" b="0" dirty="0" smtClean="0"/>
              <a:t>W </a:t>
            </a:r>
            <a:r>
              <a:rPr lang="en-US" altLang="en-US" b="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b="0" dirty="0" smtClean="0"/>
              <a:t>RWL </a:t>
            </a:r>
            <a:r>
              <a:rPr lang="en-US" altLang="en-US" b="0" dirty="0" smtClean="0">
                <a:sym typeface="Symbol" pitchFamily="18" charset="2"/>
              </a:rPr>
              <a:t> AM ≥ W / (LC * FM) ≥ 10 / (23 * 0.26) ≥ 1.67, which is not possible since all multipliers must be </a:t>
            </a:r>
            <a:r>
              <a:rPr lang="en-US" altLang="en-US" b="0" dirty="0" smtClean="0">
                <a:latin typeface="Times New Roman" pitchFamily="18" charset="0"/>
                <a:cs typeface="Times New Roman" pitchFamily="18" charset="0"/>
              </a:rPr>
              <a:t>≤ 1</a:t>
            </a:r>
            <a:endParaRPr lang="en-US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BEAB47-26D3-4D39-914D-D59AC22C62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Class exercise or Solve for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400626-79A0-46C1-BAED-194932B65D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Class exercise or Solve for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579605-ACAE-409A-9ABF-6E4D07F8F2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1CB6-EFBD-486A-A991-AEE6B522458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49C-7736-4FAF-860A-CA1C0B914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6459-0F3C-4887-9FFE-E0A14DB0A01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416D-AC83-4677-AAC6-D9EA61099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1202-24D1-428A-A1FE-6A88C3D27824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80BC-7DEC-4B9C-B3CD-B8E58D21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8C0B6CD9-9C73-4E78-AB50-7DD72EA057A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D107D5-6E95-45FE-A6D8-863F6BFA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49C3F-8F29-4B5A-854F-98B28C079EF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30DFF-0C40-4DB3-8286-70235257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281B-E4F5-4738-A846-FC36C2BD234E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9822-F0BD-4A13-965B-71A7439A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3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5D8A2-A1B2-4D99-B2F5-AFF6C12E61D1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DF00A-F0DA-473F-B7FE-0FD310B9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750718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CD6FE-B46F-4EE9-843C-4274C872ED1F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06EA4-3DE1-4789-8899-25FBEDC1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D7E37-D24E-4517-8365-04187272CBD6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0291F-DAAB-41DE-A896-08D3CC97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02176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55885B-42C1-4AB1-BD42-A9DF41AF9FA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8CEFFB-C974-45B4-A616-87220CBFE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2B5F-3E0F-498A-A64A-D188AC2AB2FB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2087-8418-422A-9814-BDF85D0F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208E-377E-4D0E-BE0B-F5E37DBBB1D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D3A-7ECB-491C-BE9D-4A078F6DF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4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A92A-5FAA-4DCB-927B-BCE4509F32F7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4961-0CA2-4DED-9EF1-9581010A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9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AD5D-019B-40AF-8B2F-0F692AEA59B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D07D-5CBF-4A6B-BA12-06124894E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6B6-8329-443A-93EC-232F297129D3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71BA-5738-414B-BD6C-316D8A89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3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4540-F904-48A6-A587-0D8D38707F3B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5071-3D91-42B9-9EB9-AEC8CF3B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4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DDB-85B5-48DF-BDA5-AE7DB366951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B643-6F02-4C0E-9BAB-E9A71FB1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5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E043-FEF6-4DF6-BC11-2019DAADF85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8008-77BC-40D4-87B3-8059BCB4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B02F-F58E-4D8F-8F43-B16D7C0DBB7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4FBC-603E-404E-B5A6-CEB77986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8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006-3D4B-46BB-9754-8CEF07C0C3B3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43B3-581D-49B9-BC2F-9FA0F271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75B9-117C-4435-AFC3-7D863181F00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711-3A8D-4AEA-9534-2708137C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6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5498-A781-4B49-96EA-FCC5934A415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3F1-E81E-4765-B884-407C0328F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2E6D-571E-42AE-BAD0-4AA7A18CD5F1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D42-1EB8-49E6-A3E2-3713E5AB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0431-E8C3-4AD6-87BA-C0EB715378D9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422A-A670-44B6-8913-3D5382FD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EE51-B567-47B1-9A7B-179B255B007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983F-084D-4D41-B3AD-2086589B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3CE1-9D5F-41A8-93A7-906F1662147E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6476-BF69-4443-AFBD-42C8601B6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5C02-7CF0-4ED8-977B-0ED22417D71E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CA5D-6DD7-4A49-B5E6-0B52E6827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0BCC-6520-43E8-8E6E-620C56B4F9AD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0A0-9BDB-4800-8795-977EF733D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7311-DD38-4177-A528-39D226751C5C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4B05-6364-46FD-A543-E9C615B5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4143BF5-A9CD-4E9E-9B77-E508700256BB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B4CAF75-4991-47B9-8354-FAC4F39B7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469E13-47C8-4E37-A9B7-0BC769AB2C5F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1C31BB-E5BF-4950-93C0-11CD8577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48" r:id="rId1"/>
    <p:sldLayoutId id="2147485849" r:id="rId2"/>
    <p:sldLayoutId id="2147485850" r:id="rId3"/>
    <p:sldLayoutId id="2147485851" r:id="rId4"/>
    <p:sldLayoutId id="2147485852" r:id="rId5"/>
    <p:sldLayoutId id="2147485853" r:id="rId6"/>
    <p:sldLayoutId id="2147485854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35A42A2-424F-43BB-8FFB-701CEC20C1C7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F284DAB-5F9B-4F9B-A27F-62C02A79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55" r:id="rId3"/>
    <p:sldLayoutId id="2147485840" r:id="rId4"/>
    <p:sldLayoutId id="2147485841" r:id="rId5"/>
    <p:sldLayoutId id="2147485842" r:id="rId6"/>
    <p:sldLayoutId id="2147485843" r:id="rId7"/>
    <p:sldLayoutId id="2147485844" r:id="rId8"/>
    <p:sldLayoutId id="2147485845" r:id="rId9"/>
    <p:sldLayoutId id="2147485846" r:id="rId10"/>
    <p:sldLayoutId id="2147485847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su.edu.sa/alsaleh/default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://www.osha.gov/dts/osta/otm/otm_vii/otm_vii_1.html" TargetMode="External"/><Relationship Id="rId4" Type="http://schemas.openxmlformats.org/officeDocument/2006/relationships/hyperlink" Target="http://faculty.ksu.edu.sa/mramadan/default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1534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 Engineering”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Fall – 2016 (1</a:t>
            </a:r>
            <a:r>
              <a:rPr lang="en-US" sz="3700" baseline="30000" dirty="0">
                <a:solidFill>
                  <a:schemeClr val="tx1"/>
                </a:solidFill>
              </a:rPr>
              <a:t>st</a:t>
            </a:r>
            <a:r>
              <a:rPr lang="en-US" sz="3700" dirty="0">
                <a:solidFill>
                  <a:schemeClr val="tx1"/>
                </a:solidFill>
              </a:rPr>
              <a:t> Sem. 1437-8H)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077200" cy="20574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Manual Materials Handling 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(Chapter 8)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i="1" dirty="0">
                <a:solidFill>
                  <a:schemeClr val="tx1"/>
                </a:solidFill>
              </a:rPr>
              <a:t>part </a:t>
            </a:r>
            <a:r>
              <a:rPr lang="en-US" altLang="en-US" b="1" i="1" dirty="0" smtClean="0">
                <a:solidFill>
                  <a:schemeClr val="tx1"/>
                </a:solidFill>
              </a:rPr>
              <a:t>2 </a:t>
            </a:r>
            <a:r>
              <a:rPr lang="en-US" altLang="en-US" b="1" i="1" dirty="0">
                <a:solidFill>
                  <a:schemeClr val="tx1"/>
                </a:solidFill>
              </a:rPr>
              <a:t>– Case Studies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sz="1900" b="1" dirty="0">
                <a:solidFill>
                  <a:schemeClr val="tx1"/>
                </a:solidFill>
              </a:rPr>
              <a:t>Prepared by: Ahmed M. El-</a:t>
            </a:r>
            <a:r>
              <a:rPr lang="en-US" altLang="en-US" sz="1900" b="1" dirty="0" err="1">
                <a:solidFill>
                  <a:schemeClr val="tx1"/>
                </a:solidFill>
              </a:rPr>
              <a:t>Sherbeeny</a:t>
            </a:r>
            <a:r>
              <a:rPr lang="en-US" altLang="en-US" sz="1900" b="1" dirty="0">
                <a:solidFill>
                  <a:schemeClr val="tx1"/>
                </a:solidFill>
              </a:rPr>
              <a:t>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F704-2C95-4857-BBC6-FDC6BE1FE14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2: Effect of Horizontal Dist. on RWL</a:t>
            </a:r>
          </a:p>
        </p:txBody>
      </p:sp>
      <p:sp>
        <p:nvSpPr>
          <p:cNvPr id="5018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472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Problem Statement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Analyze</a:t>
            </a:r>
            <a:r>
              <a:rPr lang="en-US" altLang="en-US" dirty="0" smtClean="0">
                <a:solidFill>
                  <a:schemeClr val="tx1"/>
                </a:solidFill>
              </a:rPr>
              <a:t> the following work task.</a:t>
            </a:r>
          </a:p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A worker lifts 15 kg boxes from the table to the shelf, five times an hour.</a:t>
            </a:r>
          </a:p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Notice that there is a barrier between the worker and the box.</a:t>
            </a:r>
          </a:p>
          <a:p>
            <a:pPr>
              <a:buFont typeface="Wingdings 3" pitchFamily="18" charset="2"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F0C96-B93C-4C09-A586-30236325E93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0182" name="Picture 3" descr="MMH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1295400"/>
            <a:ext cx="406558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3: Effect of Vertical Distance on RWL</a:t>
            </a:r>
          </a:p>
        </p:txBody>
      </p:sp>
      <p:sp>
        <p:nvSpPr>
          <p:cNvPr id="512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472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Problem Statement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Analyze</a:t>
            </a:r>
            <a:r>
              <a:rPr lang="en-US" altLang="en-US" dirty="0" smtClean="0">
                <a:solidFill>
                  <a:schemeClr val="tx1"/>
                </a:solidFill>
              </a:rPr>
              <a:t> the following work task.</a:t>
            </a:r>
          </a:p>
          <a:p>
            <a:pPr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A worker lifts a 15 kg load of loosely-piled pieces of metal from the floor to the table, five times an hour. </a:t>
            </a:r>
          </a:p>
          <a:p>
            <a:pPr>
              <a:buFont typeface="Wingdings 3" pitchFamily="18" charset="2"/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55284-BFBA-4514-A783-D65C0714BE1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3" descr="mmh0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1066800"/>
            <a:ext cx="39274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References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2228" name="Rectangle 4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dirty="0" smtClean="0">
                <a:solidFill>
                  <a:schemeClr val="tx1"/>
                </a:solidFill>
              </a:rPr>
              <a:t>Slides by: </a:t>
            </a:r>
            <a:r>
              <a:rPr lang="en-US" altLang="en-US" sz="2400" b="1" i="1" dirty="0" smtClean="0">
                <a:solidFill>
                  <a:schemeClr val="tx1"/>
                </a:solidFill>
              </a:rPr>
              <a:t>Dr. Khaled Al-Saleh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; online at: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dirty="0" smtClean="0">
                <a:solidFill>
                  <a:schemeClr val="tx1"/>
                </a:solidFill>
                <a:hlinkClick r:id="rId3"/>
              </a:rPr>
              <a:t>http://faculty.ksu.edu.sa/alsaleh/default.aspx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dirty="0" smtClean="0">
                <a:solidFill>
                  <a:schemeClr val="tx1"/>
                </a:solidFill>
              </a:rPr>
              <a:t>Slides by: </a:t>
            </a:r>
            <a:r>
              <a:rPr lang="en-US" altLang="en-US" sz="2400" b="1" i="1" dirty="0" smtClean="0">
                <a:solidFill>
                  <a:schemeClr val="tx1"/>
                </a:solidFill>
              </a:rPr>
              <a:t>Dr. Mohammed Z. Ramadan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; online at: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dirty="0" smtClean="0">
                <a:solidFill>
                  <a:schemeClr val="tx1"/>
                </a:solidFill>
                <a:hlinkClick r:id="rId4"/>
              </a:rPr>
              <a:t>http://faculty.ksu.edu.sa/mramadan/default.aspx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Revised NIOSH Equation for the Design and Evaluation of Manual Lifting Tasks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. </a:t>
            </a:r>
            <a:r>
              <a:rPr lang="en-US" altLang="en-US" sz="2400" dirty="0" smtClean="0">
                <a:solidFill>
                  <a:schemeClr val="tx1"/>
                </a:solidFill>
              </a:rPr>
              <a:t>Thomas R. Walters et al.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Ergonomics</a:t>
            </a:r>
            <a:r>
              <a:rPr lang="en-US" altLang="en-US" sz="2400" dirty="0" smtClean="0">
                <a:solidFill>
                  <a:schemeClr val="tx1"/>
                </a:solidFill>
              </a:rPr>
              <a:t> 36(7): 749-776,1993.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Applications Manual for the Revised NIOSH Lifting Equation</a:t>
            </a:r>
            <a:r>
              <a:rPr lang="en-US" altLang="en-US" sz="2400" dirty="0" smtClean="0">
                <a:solidFill>
                  <a:schemeClr val="tx1"/>
                </a:solidFill>
              </a:rPr>
              <a:t>. Thomas R. Walters, Vern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Putz</a:t>
            </a:r>
            <a:r>
              <a:rPr lang="en-US" altLang="en-US" sz="2400" dirty="0" smtClean="0">
                <a:solidFill>
                  <a:schemeClr val="tx1"/>
                </a:solidFill>
              </a:rPr>
              <a:t>-Anderson,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Arun</a:t>
            </a:r>
            <a:r>
              <a:rPr lang="en-US" altLang="en-US" sz="2400" dirty="0" smtClean="0">
                <a:solidFill>
                  <a:schemeClr val="tx1"/>
                </a:solidFill>
              </a:rPr>
              <a:t> Garg. US Department of Health and Human Services: Public Health Services. Cincinnati, OH, 1994.</a:t>
            </a: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400" b="1" i="1" dirty="0" smtClean="0">
                <a:solidFill>
                  <a:schemeClr val="tx1"/>
                </a:solidFill>
              </a:rPr>
              <a:t>OSHA Technical Manual. Section VII: Chapter 1: Back Disorders and Injuries</a:t>
            </a:r>
            <a:r>
              <a:rPr lang="en-US" altLang="en-US" sz="2400" dirty="0" smtClean="0">
                <a:solidFill>
                  <a:schemeClr val="tx1"/>
                </a:solidFill>
              </a:rPr>
              <a:t>. Online at:</a:t>
            </a:r>
          </a:p>
          <a:p>
            <a:pPr marL="1114425" lvl="4" indent="0">
              <a:buClr>
                <a:srgbClr val="2DA2BF"/>
              </a:buClr>
              <a:buFont typeface="Wingdings 2" pitchFamily="18" charset="2"/>
              <a:buNone/>
            </a:pPr>
            <a:r>
              <a:rPr lang="en-US" altLang="en-US" sz="2100" dirty="0" smtClean="0">
                <a:solidFill>
                  <a:schemeClr val="tx1"/>
                </a:solidFill>
                <a:hlinkClick r:id="rId5"/>
              </a:rPr>
              <a:t>www.osha.gov/dts/osta/otm/otm_vii/otm_vii_1.html</a:t>
            </a:r>
            <a:r>
              <a:rPr lang="en-US" altLang="en-US" sz="21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2884F-90B2-41AE-BAA9-31F4BC1E799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Lesson Overview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Part 1: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What is MMH?</a:t>
            </a:r>
          </a:p>
          <a:p>
            <a:r>
              <a:rPr lang="en-GB" altLang="en-US" dirty="0" smtClean="0">
                <a:solidFill>
                  <a:schemeClr val="tx1"/>
                </a:solidFill>
              </a:rPr>
              <a:t>MMH Activities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GB" altLang="en-US" dirty="0" smtClean="0">
                <a:solidFill>
                  <a:schemeClr val="tx1"/>
                </a:solidFill>
              </a:rPr>
              <a:t>MMH Effect on Health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NIOSH Lifting Equation</a:t>
            </a:r>
          </a:p>
          <a:p>
            <a:pPr marL="0" indent="0"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Part 2: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Case Studies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1: Effect of Frequency Factor on RWL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2: Effect of Horizontal Distance on RWL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3: Effect of Vertical Distance on RWL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E10F5-5EEB-4563-8644-8856C174A3D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19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Problem Statement</a:t>
            </a:r>
            <a:r>
              <a:rPr lang="en-US" altLang="en-US" dirty="0" smtClean="0">
                <a:solidFill>
                  <a:schemeClr val="tx1"/>
                </a:solidFill>
              </a:rPr>
              <a:t>: Analyze the following work task. A worker lifts 10 kg boxes from the conveyor to the cart, ten times every minute for two-hours.</a:t>
            </a:r>
          </a:p>
          <a:p>
            <a:pPr>
              <a:buFont typeface="Wingdings 3" pitchFamily="18" charset="2"/>
              <a:buNone/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6351B-307B-4C34-9AA4-D060A2591A5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1990" name="Picture 3" descr="MMH0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11450"/>
            <a:ext cx="47752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3048000" y="3486150"/>
            <a:ext cx="838200" cy="400050"/>
          </a:xfrm>
          <a:prstGeom prst="rect">
            <a:avLst/>
          </a:prstGeom>
          <a:solidFill>
            <a:schemeClr val="bg2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Calibri" pitchFamily="34" charset="0"/>
              </a:rPr>
              <a:t>6 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Solution</a:t>
            </a:r>
            <a:r>
              <a:rPr lang="en-US" dirty="0" smtClean="0">
                <a:solidFill>
                  <a:schemeClr val="tx1"/>
                </a:solidFill>
              </a:rPr>
              <a:t>: First, calculate the recommended weight limit (RWL) for the task</a:t>
            </a:r>
          </a:p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Determine the weight of the load.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Weight = 10 kg</a:t>
            </a:r>
          </a:p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Assess the six components of lifting task.</a:t>
            </a:r>
          </a:p>
          <a:p>
            <a:pPr marL="623887" indent="-514350" fontAlgn="auto">
              <a:spcAft>
                <a:spcPts val="0"/>
              </a:spcAft>
              <a:buSzPct val="80000"/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CC521-EEF7-4F60-BCE0-ACBE1088B83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76057"/>
              </p:ext>
            </p:extLst>
          </p:nvPr>
        </p:nvGraphicFramePr>
        <p:xfrm>
          <a:off x="2270125" y="3368675"/>
          <a:ext cx="5037138" cy="2727324"/>
        </p:xfrm>
        <a:graphic>
          <a:graphicData uri="http://schemas.openxmlformats.org/drawingml/2006/table">
            <a:tbl>
              <a:tblPr/>
              <a:tblGrid>
                <a:gridCol w="3269035"/>
                <a:gridCol w="1768103"/>
              </a:tblGrid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(Horizontal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(Vertical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(Lifting/ carrying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(Angle)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 (Frequency)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(Coupling/quality of grip)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40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3"/>
            </a:pPr>
            <a:r>
              <a:rPr lang="en-US" altLang="en-US" dirty="0" smtClean="0">
                <a:solidFill>
                  <a:schemeClr val="tx1"/>
                </a:solidFill>
              </a:rPr>
              <a:t>Select appropriate multiplier factors for each lifting component from the appropriate tables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E2780-F28B-4743-A369-7185805C3BB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210862"/>
              </p:ext>
            </p:extLst>
          </p:nvPr>
        </p:nvGraphicFramePr>
        <p:xfrm>
          <a:off x="1447800" y="2362200"/>
          <a:ext cx="6553200" cy="3809998"/>
        </p:xfrm>
        <a:graphic>
          <a:graphicData uri="http://schemas.openxmlformats.org/drawingml/2006/table">
            <a:tbl>
              <a:tblPr/>
              <a:tblGrid>
                <a:gridCol w="3035505"/>
                <a:gridCol w="1298758"/>
                <a:gridCol w="983585"/>
                <a:gridCol w="1235352"/>
              </a:tblGrid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(Horizontal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(Vertical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(Lifting/ carrying Distance)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 cm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163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(Angle)</a:t>
                      </a:r>
                      <a:endParaRPr lang="en-US" sz="1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 (Frequency)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(Coupling/quality of grip)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50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4"/>
            </a:pPr>
            <a:r>
              <a:rPr lang="en-US" altLang="en-US" dirty="0" smtClean="0">
                <a:solidFill>
                  <a:schemeClr val="tx1"/>
                </a:solidFill>
              </a:rPr>
              <a:t>Determine the Recommended Weight Limit for the task: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	</a:t>
            </a:r>
            <a:r>
              <a:rPr lang="en-US" alt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</a:t>
            </a:r>
            <a:r>
              <a:rPr lang="en-US" alt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	= 23 kg * 1 * .99 * 1 * 0.71 * 0.26 * 1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	= </a:t>
            </a:r>
            <a:r>
              <a:rPr lang="en-US" alt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4 .2 kg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622300" indent="-514350">
              <a:buSzPct val="90000"/>
              <a:buFont typeface="Lucida Sans Unicode" pitchFamily="34" charset="0"/>
              <a:buAutoNum type="arabicPeriod" startAt="5"/>
            </a:pPr>
            <a:r>
              <a:rPr lang="en-US" altLang="en-US" dirty="0" smtClean="0">
                <a:solidFill>
                  <a:schemeClr val="tx1"/>
                </a:solidFill>
              </a:rPr>
              <a:t>Compare weight of the load against determined weight limit for the task: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	weight of load (10 kg) &gt; RWL (4.2 kg)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 </a:t>
            </a:r>
          </a:p>
          <a:p>
            <a:pPr marL="622300" indent="-514350">
              <a:buSzPct val="90000"/>
              <a:buFont typeface="Lucida Sans Unicode" pitchFamily="34" charset="0"/>
              <a:buAutoNum type="arabicPeriod" startAt="6"/>
            </a:pPr>
            <a:r>
              <a:rPr lang="en-US" altLang="en-US" dirty="0" smtClean="0">
                <a:solidFill>
                  <a:schemeClr val="tx1"/>
                </a:solidFill>
              </a:rPr>
              <a:t>Conclusion: </a:t>
            </a:r>
            <a:r>
              <a:rPr lang="en-US" altLang="en-US" b="1" dirty="0" smtClean="0">
                <a:solidFill>
                  <a:schemeClr val="tx1"/>
                </a:solidFill>
              </a:rPr>
              <a:t>Task is Dangerous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ADA3A-79AD-4E67-8D88-A91AA190626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60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7"/>
            </a:pPr>
            <a:r>
              <a:rPr lang="en-US" altLang="en-US" dirty="0" smtClean="0">
                <a:solidFill>
                  <a:schemeClr val="tx1"/>
                </a:solidFill>
              </a:rPr>
              <a:t>Recommendations: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Assess which component(s) contribute(s) most to the risk</a:t>
            </a:r>
          </a:p>
          <a:p>
            <a:pPr marL="879475" lvl="1" indent="-514350"/>
            <a:r>
              <a:rPr lang="en-US" altLang="en-US" dirty="0" smtClean="0">
                <a:solidFill>
                  <a:schemeClr val="tx1"/>
                </a:solidFill>
              </a:rPr>
              <a:t>the critical factor is FM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it is required to reconsider </a:t>
            </a:r>
            <a:r>
              <a:rPr lang="en-US" altLang="en-US" dirty="0" smtClean="0">
                <a:solidFill>
                  <a:schemeClr val="tx1"/>
                </a:solidFill>
              </a:rPr>
              <a:t>the frequency of lifting and/or duration of task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Shorten the frequency of lifting by: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dirty="0" smtClean="0">
                <a:solidFill>
                  <a:schemeClr val="tx1"/>
                </a:solidFill>
              </a:rPr>
              <a:t>reducing the frequency of incoming boxes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(i.e. increasing F) and/or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dirty="0" smtClean="0">
                <a:solidFill>
                  <a:schemeClr val="tx1"/>
                </a:solidFill>
              </a:rPr>
              <a:t>assigning additional workers to task, and/or </a:t>
            </a:r>
          </a:p>
          <a:p>
            <a:pPr marL="879475" lvl="1" indent="-514350">
              <a:buSzPct val="80000"/>
              <a:buFont typeface="Lucida Sans Unicode" pitchFamily="34" charset="0"/>
              <a:buAutoNum type="alphaLcPeriod"/>
            </a:pPr>
            <a:r>
              <a:rPr lang="en-US" altLang="en-US" dirty="0" smtClean="0">
                <a:solidFill>
                  <a:schemeClr val="tx1"/>
                </a:solidFill>
              </a:rPr>
              <a:t>shortening the time of the task to 1 hour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2B95-B6CA-4069-8D1C-B634D06CE51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 startAt="7"/>
              <a:defRPr/>
            </a:pPr>
            <a:r>
              <a:rPr lang="en-US" dirty="0" smtClean="0">
                <a:solidFill>
                  <a:schemeClr val="tx1"/>
                </a:solidFill>
              </a:rPr>
              <a:t>Recommendations (Cont.):</a:t>
            </a: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AB130-F3C9-4B30-B69A-6A09F735C8D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7110" name="Picture 2" descr="MMH0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89063"/>
            <a:ext cx="5494338" cy="54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763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Case 1: Effect of Frequency Factor on RWL</a:t>
            </a:r>
          </a:p>
        </p:txBody>
      </p:sp>
      <p:sp>
        <p:nvSpPr>
          <p:cNvPr id="481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8"/>
            </a:pPr>
            <a:r>
              <a:rPr lang="en-US" altLang="en-US" dirty="0" smtClean="0">
                <a:solidFill>
                  <a:schemeClr val="tx1"/>
                </a:solidFill>
              </a:rPr>
              <a:t>Redesign the Task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Assess the six components in the redesigned task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Determine new RWL: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	 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 =23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kg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.99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0.71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0.75 </a:t>
            </a:r>
            <a:r>
              <a:rPr lang="en-US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1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        = 12.1 kg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Compare weight of the box against determined weight limit for redesigned task:</a:t>
            </a:r>
          </a:p>
          <a:p>
            <a:pPr marL="622300" indent="-514350">
              <a:buSzPct val="80000"/>
              <a:buFont typeface="Wingdings 3" pitchFamily="18" charset="2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	weight of load (10 kg): now </a:t>
            </a:r>
            <a:r>
              <a:rPr lang="en-US" altLang="en-US" b="1" dirty="0" smtClean="0">
                <a:solidFill>
                  <a:schemeClr val="tx1"/>
                </a:solidFill>
              </a:rPr>
              <a:t>&lt;</a:t>
            </a:r>
            <a:r>
              <a:rPr lang="en-US" altLang="en-US" dirty="0" smtClean="0">
                <a:solidFill>
                  <a:schemeClr val="tx1"/>
                </a:solidFill>
              </a:rPr>
              <a:t> RWL (12.1 kg)</a:t>
            </a:r>
          </a:p>
          <a:p>
            <a:pPr marL="622300" indent="-514350">
              <a:buSzPct val="80000"/>
            </a:pPr>
            <a:r>
              <a:rPr lang="en-US" altLang="en-US" dirty="0" smtClean="0">
                <a:solidFill>
                  <a:schemeClr val="tx1"/>
                </a:solidFill>
              </a:rPr>
              <a:t>Conclusion: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b="1" i="1" dirty="0" smtClean="0">
                <a:solidFill>
                  <a:schemeClr val="tx1"/>
                </a:solidFill>
                <a:hlinkClick r:id="rId3" action="ppaction://hlinksldjump"/>
              </a:rPr>
              <a:t>most </a:t>
            </a:r>
            <a:r>
              <a:rPr lang="en-US" altLang="en-US" b="1" dirty="0" smtClean="0">
                <a:solidFill>
                  <a:schemeClr val="tx1"/>
                </a:solidFill>
              </a:rPr>
              <a:t> workers can perform the task safely </a:t>
            </a:r>
            <a:r>
              <a:rPr lang="en-US" altLang="en-US" dirty="0" smtClean="0">
                <a:solidFill>
                  <a:schemeClr val="tx1"/>
                </a:solidFill>
              </a:rPr>
              <a:t>(why </a:t>
            </a:r>
            <a:r>
              <a:rPr lang="en-US" altLang="en-US" i="1" dirty="0" smtClean="0">
                <a:solidFill>
                  <a:schemeClr val="tx1"/>
                </a:solidFill>
              </a:rPr>
              <a:t>most</a:t>
            </a:r>
            <a:r>
              <a:rPr lang="en-US" altLang="en-US" dirty="0" smtClean="0">
                <a:solidFill>
                  <a:schemeClr val="tx1"/>
                </a:solidFill>
              </a:rPr>
              <a:t>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3EAB6-1CAD-4040-A176-E8A1A5317B6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12105</TotalTime>
  <Words>652</Words>
  <Application>Microsoft Office PowerPoint</Application>
  <PresentationFormat>On-screen Show (4:3)</PresentationFormat>
  <Paragraphs>134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2_Concourse</vt:lpstr>
      <vt:lpstr>9_Concourse</vt:lpstr>
      <vt:lpstr>Executive</vt:lpstr>
      <vt:lpstr>King Saud University   College of Engineering  IE – 341: “Human Factors Engineering”  Fall – 2016 (1st Sem. 1437-8H)</vt:lpstr>
      <vt:lpstr>Lesson Overview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1: Effect of Frequency Factor on RWL</vt:lpstr>
      <vt:lpstr>Case 2: Effect of Horizontal Dist. on RWL</vt:lpstr>
      <vt:lpstr>Case 3: Effect of Vertical Distance on RWL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1081</cp:revision>
  <dcterms:created xsi:type="dcterms:W3CDTF">2008-11-10T19:40:45Z</dcterms:created>
  <dcterms:modified xsi:type="dcterms:W3CDTF">2017-01-02T17:57:06Z</dcterms:modified>
</cp:coreProperties>
</file>