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5807" r:id="rId3"/>
  </p:sldMasterIdLst>
  <p:notesMasterIdLst>
    <p:notesMasterId r:id="rId38"/>
  </p:notesMasterIdLst>
  <p:handoutMasterIdLst>
    <p:handoutMasterId r:id="rId39"/>
  </p:handoutMasterIdLst>
  <p:sldIdLst>
    <p:sldId id="328" r:id="rId4"/>
    <p:sldId id="330" r:id="rId5"/>
    <p:sldId id="329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69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72" r:id="rId32"/>
    <p:sldId id="370" r:id="rId33"/>
    <p:sldId id="374" r:id="rId34"/>
    <p:sldId id="375" r:id="rId35"/>
    <p:sldId id="371" r:id="rId36"/>
    <p:sldId id="373" r:id="rId37"/>
  </p:sldIdLst>
  <p:sldSz cx="9144000" cy="6858000" type="screen4x3"/>
  <p:notesSz cx="6834188" cy="9979025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3">
          <p15:clr>
            <a:srgbClr val="A4A3A4"/>
          </p15:clr>
        </p15:guide>
        <p15:guide id="2" pos="215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CCECFF"/>
    <a:srgbClr val="99FF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266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3143"/>
        <p:guide pos="215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886138C-8458-4D42-B0E4-C0DCA1A8BC85}" type="datetimeFigureOut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68AABA-D3AB-4433-8EE9-503B940D7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7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F209B4-2659-4F1F-B3F5-788B0245DA64}" type="datetimeFigureOut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5B4288-8F0C-486A-BA4A-15C44EA05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7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Q: how come 75% females + 99% males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≈ 90% of</a:t>
            </a:r>
            <a:r>
              <a:rPr lang="en-US" altLang="en-US" baseline="0" dirty="0" smtClean="0">
                <a:latin typeface="Times New Roman" pitchFamily="18" charset="0"/>
                <a:cs typeface="Times New Roman" pitchFamily="18" charset="0"/>
              </a:rPr>
              <a:t> population (A: there are much more males performing MMH than females)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771AAC-F2F8-4EB9-8809-337165D6C62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7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8C2512-7923-44BA-8149-B51F9574E78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47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479A7F-6431-4F3B-A6E8-F172BC3F02A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40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Note, the values above assume sufficient recovery (i.e. rest) allowances.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272899-C6ED-4087-8036-7D480BC64CE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72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Fair: make/shift cut outs in cardboard boxes;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Good coupling also involves the presence of handles for inserting fingers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1BCA4D-558C-41E6-8DF0-1D2347B6A8B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68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Note, the equations to be used to get RWL using </a:t>
            </a:r>
            <a:r>
              <a:rPr lang="en-US" altLang="en-US" b="1" dirty="0" smtClean="0"/>
              <a:t>US customary units</a:t>
            </a:r>
            <a:r>
              <a:rPr lang="en-US" altLang="en-US" dirty="0" smtClean="0"/>
              <a:t>, as follows: </a:t>
            </a:r>
            <a:r>
              <a:rPr lang="en-US" altLang="en-US" b="1" dirty="0" smtClean="0"/>
              <a:t>LC = 51 lb.</a:t>
            </a:r>
            <a:r>
              <a:rPr lang="en-US" altLang="en-US" dirty="0" smtClean="0"/>
              <a:t>; </a:t>
            </a:r>
            <a:r>
              <a:rPr lang="en-US" altLang="en-US" b="1" dirty="0" smtClean="0"/>
              <a:t>HM = 10/H</a:t>
            </a:r>
            <a:r>
              <a:rPr lang="en-US" altLang="en-US" dirty="0" smtClean="0"/>
              <a:t>; </a:t>
            </a:r>
            <a:r>
              <a:rPr lang="en-US" altLang="en-US" b="1" dirty="0" smtClean="0"/>
              <a:t>VM = 1 – (0.0075|V – 30|)</a:t>
            </a:r>
            <a:r>
              <a:rPr lang="en-US" altLang="en-US" dirty="0" smtClean="0"/>
              <a:t>; </a:t>
            </a:r>
            <a:r>
              <a:rPr lang="en-US" altLang="en-US" b="1" dirty="0" smtClean="0"/>
              <a:t>DM = 0.82 + (1.8/D)</a:t>
            </a:r>
            <a:r>
              <a:rPr lang="en-US" altLang="en-US" dirty="0" smtClean="0"/>
              <a:t>; </a:t>
            </a:r>
            <a:r>
              <a:rPr lang="en-US" altLang="en-US" b="1" dirty="0" smtClean="0"/>
              <a:t>AM = 1 – (0.0032A)</a:t>
            </a:r>
            <a:r>
              <a:rPr lang="en-US" altLang="en-US" dirty="0" smtClean="0"/>
              <a:t>; and same tables for CM, FM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22634D-7B3F-4A45-867D-5425EAD62B2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A06779-9811-47A2-AD79-10F35706832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8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A06779-9811-47A2-AD79-10F35706832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8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A06779-9811-47A2-AD79-10F35706832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8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B4E520-EDDA-43B9-956D-7934CCEEC33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935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B4E520-EDDA-43B9-956D-7934CCEEC33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93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*Note 75 cm is same as median US male knuckle height (see chapter on anthropometry), since this height is between knee and waist heights (closer to waist)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7BBD6-45F4-412B-AB26-EEC04A59DC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97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5674CE-E112-4A4B-9812-3903D823279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4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D0DDD0-33EA-4BDC-93C3-B0BA4567CE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78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58191D-0857-452D-8B07-910B4D24F05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09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CB4CA5-9B1E-4006-853A-ACD8ECE6EA1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3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e.g. in original equation LC was 40 kg, then was reduced down to 23 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2BA43-16B5-49CE-8163-E14F5F1942E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78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A: either interpolate, or use multiplier formulae shown at the end of the slides for HM, VM, DM, 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D76E14-A80D-4110-96C4-752AD359FE2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11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51A5BD-8E53-42D6-A996-90C48426396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41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1CB6-EFBD-486A-A991-AEE6B5224588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7849C-7736-4FAF-860A-CA1C0B914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6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B6459-0F3C-4887-9FFE-E0A14DB0A018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416D-AC83-4677-AAC6-D9EA61099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6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41202-24D1-428A-A1FE-6A88C3D27824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80BC-7DEC-4B9C-B3CD-B8E58D21E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9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8C0B6CD9-9C73-4E78-AB50-7DD72EA057A2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D107D5-6E95-45FE-A6D8-863F6BFA0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5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D49C3F-8F29-4B5A-854F-98B28C079EF5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530DFF-0C40-4DB3-8286-702352579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96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9281B-E4F5-4738-A846-FC36C2BD234E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A49822-F0BD-4A13-965B-71A7439A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3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65D8A2-A1B2-4D99-B2F5-AFF6C12E61D1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CDF00A-F0DA-473F-B7FE-0FD310B9E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750718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5CD6FE-B46F-4EE9-843C-4274C872ED1F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206EA4-3DE1-4789-8899-25FBEDC1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35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FD7E37-D24E-4517-8365-04187272CBD6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0291F-DAAB-41DE-A896-08D3CC977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2021763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55885B-42C1-4AB1-BD42-A9DF41AF9FA2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8CEFFB-C974-45B4-A616-87220CBFE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59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92B5F-3E0F-498A-A64A-D188AC2AB2FB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2087-8418-422A-9814-BDF85D0FA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7208E-377E-4D0E-BE0B-F5E37DBBB1D5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0D3A-7ECB-491C-BE9D-4A078F6DF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44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AA92A-5FAA-4DCB-927B-BCE4509F32F7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4961-0CA2-4DED-9EF1-9581010AD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19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AD5D-019B-40AF-8B2F-0F692AEA59B2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D07D-5CBF-4A6B-BA12-06124894E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54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36B6-8329-443A-93EC-232F297129D3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71BA-5738-414B-BD6C-316D8A897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33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84540-F904-48A6-A587-0D8D38707F3B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25071-3D91-42B9-9EB9-AEC8CF3BB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64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6DDB-85B5-48DF-BDA5-AE7DB3669518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B643-6F02-4C0E-9BAB-E9A71FB16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35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EE043-FEF6-4DF6-BC11-2019DAADF852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38008-77BC-40D4-87B3-8059BCB4A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0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4B02F-F58E-4D8F-8F43-B16D7C0DBB78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44FBC-603E-404E-B5A6-CEB779862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38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7006-3D4B-46BB-9754-8CEF07C0C3B3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43B3-581D-49B9-BC2F-9FA0F2718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18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275B9-117C-4435-AFC3-7D863181F005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A711-3A8D-4AEA-9534-2708137C0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06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5498-A781-4B49-96EA-FCC5934A4155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23F1-E81E-4765-B884-407C0328F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6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2E6D-571E-42AE-BAD0-4AA7A18CD5F1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50D42-1EB8-49E6-A3E2-3713E5AB2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4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90431-E8C3-4AD6-87BA-C0EB715378D9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7422A-A670-44B6-8913-3D5382FD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2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8EE51-B567-47B1-9A7B-179B255B0072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F983F-084D-4D41-B3AD-2086589BE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03CE1-9D5F-41A8-93A7-906F1662147E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96476-BF69-4443-AFBD-42C8601B6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9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45C02-7CF0-4ED8-977B-0ED22417D71E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CA5D-6DD7-4A49-B5E6-0B52E6827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0BCC-6520-43E8-8E6E-620C56B4F9AD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60A0-9BDB-4800-8795-977EF733D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7311-DD38-4177-A528-39D226751C5C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D4B05-6364-46FD-A543-E9C615B57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3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4143BF5-A9CD-4E9E-9B77-E508700256BB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B4CAF75-4991-47B9-8354-FAC4F39B7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7" r:id="rId1"/>
    <p:sldLayoutId id="2147485828" r:id="rId2"/>
    <p:sldLayoutId id="2147485829" r:id="rId3"/>
    <p:sldLayoutId id="2147485830" r:id="rId4"/>
    <p:sldLayoutId id="2147485831" r:id="rId5"/>
    <p:sldLayoutId id="2147485832" r:id="rId6"/>
    <p:sldLayoutId id="2147485833" r:id="rId7"/>
    <p:sldLayoutId id="2147485834" r:id="rId8"/>
    <p:sldLayoutId id="2147485835" r:id="rId9"/>
    <p:sldLayoutId id="2147485836" r:id="rId10"/>
    <p:sldLayoutId id="214748583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469E13-47C8-4E37-A9B7-0BC769AB2C5F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1C31BB-E5BF-4950-93C0-11CD85775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48" r:id="rId1"/>
    <p:sldLayoutId id="2147485849" r:id="rId2"/>
    <p:sldLayoutId id="2147485850" r:id="rId3"/>
    <p:sldLayoutId id="2147485851" r:id="rId4"/>
    <p:sldLayoutId id="2147485852" r:id="rId5"/>
    <p:sldLayoutId id="2147485853" r:id="rId6"/>
    <p:sldLayoutId id="2147485854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35A42A2-424F-43BB-8FFB-701CEC20C1C7}" type="datetime1">
              <a:rPr lang="en-US"/>
              <a:pPr>
                <a:defRPr/>
              </a:pPr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F284DAB-5F9B-4F9B-A27F-62C02A79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8" r:id="rId1"/>
    <p:sldLayoutId id="2147485839" r:id="rId2"/>
    <p:sldLayoutId id="2147485855" r:id="rId3"/>
    <p:sldLayoutId id="2147485840" r:id="rId4"/>
    <p:sldLayoutId id="2147485841" r:id="rId5"/>
    <p:sldLayoutId id="2147485842" r:id="rId6"/>
    <p:sldLayoutId id="2147485843" r:id="rId7"/>
    <p:sldLayoutId id="2147485844" r:id="rId8"/>
    <p:sldLayoutId id="2147485845" r:id="rId9"/>
    <p:sldLayoutId id="2147485846" r:id="rId10"/>
    <p:sldLayoutId id="2147485847" r:id="rId11"/>
  </p:sldLayoutIdLst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rI2n8qehrY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s://youtu.be/LlhAUQCzITY" TargetMode="External"/><Relationship Id="rId4" Type="http://schemas.openxmlformats.org/officeDocument/2006/relationships/hyperlink" Target="https://youtu.be/L0Px8k5zcwI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ha.gov/dts/osta/otm/otm_vii/otm_vii_1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s://wonder.cdc.gov/wonder/prevguid/p0000427/p0000427.asp#head00500100200000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8153400" cy="38862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IE – 341: “Human Factors Engineering”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Fall – 2016 (1</a:t>
            </a:r>
            <a:r>
              <a:rPr lang="en-US" sz="3700" baseline="30000" dirty="0" smtClean="0">
                <a:solidFill>
                  <a:schemeClr val="tx1"/>
                </a:solidFill>
              </a:rPr>
              <a:t>st</a:t>
            </a:r>
            <a:r>
              <a:rPr lang="en-US" sz="3700" dirty="0" smtClean="0">
                <a:solidFill>
                  <a:schemeClr val="tx1"/>
                </a:solidFill>
              </a:rPr>
              <a:t> Sem. 1437-8H)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077200" cy="2057400"/>
          </a:xfrm>
        </p:spPr>
        <p:txBody>
          <a:bodyPr rtlCol="0"/>
          <a:lstStyle/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Manual Materials Handling </a:t>
            </a:r>
          </a:p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(Chapter 8)</a:t>
            </a:r>
          </a:p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i="1" dirty="0" smtClean="0">
                <a:solidFill>
                  <a:schemeClr val="tx1"/>
                </a:solidFill>
              </a:rPr>
              <a:t>part 1 – Basics Concepts</a:t>
            </a:r>
          </a:p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1900" b="1" dirty="0" smtClean="0">
                <a:solidFill>
                  <a:schemeClr val="tx1"/>
                </a:solidFill>
              </a:rPr>
              <a:t>Prepared by: Ahmed M. El-Sherbeeny, PhD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F704-2C95-4857-BBC6-FDC6BE1FE14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Establishing if a Lift is too Heavy</a:t>
            </a:r>
          </a:p>
        </p:txBody>
      </p:sp>
      <p:sp>
        <p:nvSpPr>
          <p:cNvPr id="2150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NIOSH</a:t>
            </a:r>
            <a:r>
              <a:rPr lang="en-US" altLang="en-US" dirty="0" smtClean="0">
                <a:solidFill>
                  <a:schemeClr val="tx1"/>
                </a:solidFill>
              </a:rPr>
              <a:t>: National Institute for Occupational Safety and Health (United States) 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Following recommendations are based on "</a:t>
            </a:r>
            <a:r>
              <a:rPr lang="en-US" altLang="en-US" b="1" dirty="0" smtClean="0">
                <a:solidFill>
                  <a:schemeClr val="tx1"/>
                </a:solidFill>
              </a:rPr>
              <a:t>Revised NIOSH equation</a:t>
            </a:r>
            <a:r>
              <a:rPr lang="en-US" altLang="en-US" dirty="0" smtClean="0">
                <a:solidFill>
                  <a:schemeClr val="tx1"/>
                </a:solidFill>
              </a:rPr>
              <a:t> for the design and evaluation of </a:t>
            </a:r>
            <a:r>
              <a:rPr lang="en-US" altLang="en-US" b="1" dirty="0" smtClean="0">
                <a:solidFill>
                  <a:schemeClr val="tx1"/>
                </a:solidFill>
              </a:rPr>
              <a:t>manual lifting tasks</a:t>
            </a:r>
            <a:r>
              <a:rPr lang="en-US" altLang="en-US" dirty="0" smtClean="0">
                <a:solidFill>
                  <a:schemeClr val="tx1"/>
                </a:solidFill>
              </a:rPr>
              <a:t>”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NIOSH lifting equation takes into account weight, other variables in lifting tasks that contribute to the risk of injury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E8082-0D41-4A42-8835-D45FCC8EEC8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Establishing if a Lift is too Heavy (cont)</a:t>
            </a:r>
          </a:p>
        </p:txBody>
      </p:sp>
      <p:sp>
        <p:nvSpPr>
          <p:cNvPr id="2253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3058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e.g. situation requires frequent lifts or lifting loads far away from the body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dirty="0" smtClean="0">
                <a:solidFill>
                  <a:schemeClr val="tx1"/>
                </a:solidFill>
              </a:rPr>
              <a:t>there is an increased risk of injury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Under these conditions, reduce weight limit: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from a baseline weight or "</a:t>
            </a:r>
            <a:r>
              <a:rPr lang="en-US" altLang="en-US" b="1" dirty="0" smtClean="0">
                <a:solidFill>
                  <a:schemeClr val="tx1"/>
                </a:solidFill>
              </a:rPr>
              <a:t>load constant</a:t>
            </a:r>
            <a:r>
              <a:rPr lang="en-US" altLang="en-US" dirty="0" smtClean="0">
                <a:solidFill>
                  <a:schemeClr val="tx1"/>
                </a:solidFill>
              </a:rPr>
              <a:t>" (</a:t>
            </a:r>
            <a:r>
              <a:rPr lang="en-US" altLang="en-US" b="1" dirty="0" smtClean="0">
                <a:solidFill>
                  <a:schemeClr val="tx1"/>
                </a:solidFill>
              </a:rPr>
              <a:t>LC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to a </a:t>
            </a:r>
            <a:r>
              <a:rPr lang="en-US" altLang="en-US" b="1" dirty="0" smtClean="0">
                <a:solidFill>
                  <a:schemeClr val="tx1"/>
                </a:solidFill>
              </a:rPr>
              <a:t>recommended weight limit</a:t>
            </a:r>
            <a:r>
              <a:rPr lang="en-US" altLang="en-US" dirty="0" smtClean="0">
                <a:solidFill>
                  <a:schemeClr val="tx1"/>
                </a:solidFill>
              </a:rPr>
              <a:t> (</a:t>
            </a:r>
            <a:r>
              <a:rPr lang="en-US" altLang="en-US" b="1" dirty="0" smtClean="0">
                <a:solidFill>
                  <a:schemeClr val="tx1"/>
                </a:solidFill>
              </a:rPr>
              <a:t>RWL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A "load constant" (</a:t>
            </a:r>
            <a:r>
              <a:rPr lang="en-US" altLang="en-US" b="1" dirty="0" smtClean="0">
                <a:solidFill>
                  <a:schemeClr val="tx1"/>
                </a:solidFill>
              </a:rPr>
              <a:t>LC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23 kg (about 51 lb.)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established by NIOSH: load that, under ideal conditions (e.g. shifts </a:t>
            </a:r>
            <a:r>
              <a:rPr lang="en-US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en-US" dirty="0" smtClean="0">
                <a:solidFill>
                  <a:schemeClr val="tx1"/>
                </a:solidFill>
              </a:rPr>
              <a:t>8 hr.), is safe for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75% of females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99% of males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i.e. 90% of adult employee population*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The recommended weight limit (RWL)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Calculated using the NIOSH lifting equation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Discussed in detail in upcoming section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9E287-4533-4CD7-B3AC-B7642418D811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Calculating the RWL: Overview</a:t>
            </a:r>
          </a:p>
        </p:txBody>
      </p:sp>
      <p:sp>
        <p:nvSpPr>
          <p:cNvPr id="2355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STEP 1</a:t>
            </a:r>
            <a:r>
              <a:rPr lang="en-US" altLang="en-US" dirty="0" smtClean="0">
                <a:solidFill>
                  <a:schemeClr val="tx1"/>
                </a:solidFill>
              </a:rPr>
              <a:t>: measure/assess variables related to the lifting task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Six variables considered in determining RWL:</a:t>
            </a:r>
          </a:p>
          <a:p>
            <a:pPr marL="849313" lvl="1" indent="-457200">
              <a:buSzPct val="80000"/>
              <a:buFont typeface="Lucida Sans Unicode" pitchFamily="34" charset="0"/>
              <a:buAutoNum type="arabicPeriod"/>
            </a:pPr>
            <a:r>
              <a:rPr lang="en-US" altLang="en-US" b="1" dirty="0" smtClean="0">
                <a:solidFill>
                  <a:schemeClr val="tx1"/>
                </a:solidFill>
              </a:rPr>
              <a:t>horizontal distance </a:t>
            </a:r>
            <a:r>
              <a:rPr lang="en-US" altLang="en-US" dirty="0" smtClean="0">
                <a:solidFill>
                  <a:schemeClr val="tx1"/>
                </a:solidFill>
              </a:rPr>
              <a:t>(</a:t>
            </a:r>
            <a:r>
              <a:rPr lang="en-US" altLang="en-US" b="1" dirty="0" smtClean="0">
                <a:solidFill>
                  <a:schemeClr val="tx1"/>
                </a:solidFill>
              </a:rPr>
              <a:t>H</a:t>
            </a:r>
            <a:r>
              <a:rPr lang="en-US" altLang="en-US" dirty="0" smtClean="0">
                <a:solidFill>
                  <a:schemeClr val="tx1"/>
                </a:solidFill>
              </a:rPr>
              <a:t>) the load is lifted, i.e. = distance of hands from midpoint between ankles</a:t>
            </a:r>
          </a:p>
          <a:p>
            <a:pPr marL="849313" lvl="1" indent="-457200">
              <a:buSzPct val="80000"/>
              <a:buFont typeface="Lucida Sans Unicode" pitchFamily="34" charset="0"/>
              <a:buAutoNum type="arabicPeriod"/>
            </a:pPr>
            <a:r>
              <a:rPr lang="en-US" altLang="en-US" b="1" dirty="0" smtClean="0">
                <a:solidFill>
                  <a:schemeClr val="tx1"/>
                </a:solidFill>
              </a:rPr>
              <a:t>starting height</a:t>
            </a:r>
            <a:r>
              <a:rPr lang="en-US" altLang="en-US" dirty="0" smtClean="0">
                <a:solidFill>
                  <a:schemeClr val="tx1"/>
                </a:solidFill>
              </a:rPr>
              <a:t> of the hands from the ground, (vertical location, </a:t>
            </a:r>
            <a:r>
              <a:rPr lang="en-US" altLang="en-US" b="1" dirty="0" smtClean="0">
                <a:solidFill>
                  <a:schemeClr val="tx1"/>
                </a:solidFill>
              </a:rPr>
              <a:t>V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marL="849313" lvl="1" indent="-457200">
              <a:buSzPct val="80000"/>
              <a:buFont typeface="Lucida Sans Unicode" pitchFamily="34" charset="0"/>
              <a:buAutoNum type="arabicPeriod"/>
            </a:pPr>
            <a:r>
              <a:rPr lang="en-US" altLang="en-US" b="1" dirty="0" smtClean="0">
                <a:solidFill>
                  <a:schemeClr val="tx1"/>
                </a:solidFill>
              </a:rPr>
              <a:t>vertical distance</a:t>
            </a:r>
            <a:r>
              <a:rPr lang="en-US" altLang="en-US" dirty="0" smtClean="0">
                <a:solidFill>
                  <a:schemeClr val="tx1"/>
                </a:solidFill>
              </a:rPr>
              <a:t> of lifting (</a:t>
            </a:r>
            <a:r>
              <a:rPr lang="en-US" altLang="en-US" b="1" dirty="0" smtClean="0">
                <a:solidFill>
                  <a:schemeClr val="tx1"/>
                </a:solidFill>
              </a:rPr>
              <a:t>D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marL="849313" lvl="1" indent="-457200">
              <a:buSzPct val="80000"/>
              <a:buFont typeface="Lucida Sans Unicode" pitchFamily="34" charset="0"/>
              <a:buAutoNum type="arabicPeriod"/>
            </a:pPr>
            <a:r>
              <a:rPr lang="en-US" altLang="en-US" b="1" dirty="0" smtClean="0">
                <a:solidFill>
                  <a:schemeClr val="tx1"/>
                </a:solidFill>
              </a:rPr>
              <a:t>frequency of lifting</a:t>
            </a:r>
            <a:r>
              <a:rPr lang="en-US" altLang="en-US" dirty="0" smtClean="0">
                <a:solidFill>
                  <a:schemeClr val="tx1"/>
                </a:solidFill>
              </a:rPr>
              <a:t> or time between lifts (</a:t>
            </a:r>
            <a:r>
              <a:rPr lang="en-US" altLang="en-US" b="1" dirty="0" smtClean="0">
                <a:solidFill>
                  <a:schemeClr val="tx1"/>
                </a:solidFill>
              </a:rPr>
              <a:t>F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marL="849313" lvl="1" indent="-457200">
              <a:buSzPct val="80000"/>
              <a:buFont typeface="Lucida Sans Unicode" pitchFamily="34" charset="0"/>
              <a:buAutoNum type="arabicPeriod"/>
            </a:pPr>
            <a:r>
              <a:rPr lang="en-US" altLang="en-US" b="1" dirty="0" smtClean="0">
                <a:solidFill>
                  <a:schemeClr val="tx1"/>
                </a:solidFill>
              </a:rPr>
              <a:t>angle of the load in relation to the body</a:t>
            </a:r>
            <a:r>
              <a:rPr lang="en-US" altLang="en-US" dirty="0" smtClean="0">
                <a:solidFill>
                  <a:schemeClr val="tx1"/>
                </a:solidFill>
              </a:rPr>
              <a:t> (</a:t>
            </a:r>
            <a:r>
              <a:rPr lang="en-US" altLang="en-US" b="1" dirty="0" smtClean="0">
                <a:solidFill>
                  <a:schemeClr val="tx1"/>
                </a:solidFill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(e.g. straight in front of you = 0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º</a:t>
            </a:r>
            <a:r>
              <a:rPr lang="en-US" altLang="en-US" dirty="0" smtClean="0">
                <a:solidFill>
                  <a:schemeClr val="tx1"/>
                </a:solidFill>
              </a:rPr>
              <a:t>, or off to side)</a:t>
            </a:r>
          </a:p>
          <a:p>
            <a:pPr marL="849313" lvl="1" indent="-457200">
              <a:buSzPct val="80000"/>
              <a:buFont typeface="Lucida Sans Unicode" pitchFamily="34" charset="0"/>
              <a:buAutoNum type="arabicPeriod"/>
            </a:pPr>
            <a:r>
              <a:rPr lang="en-US" altLang="en-US" b="1" dirty="0" smtClean="0">
                <a:solidFill>
                  <a:schemeClr val="tx1"/>
                </a:solidFill>
              </a:rPr>
              <a:t>quality of grasp</a:t>
            </a:r>
            <a:r>
              <a:rPr lang="en-US" altLang="en-US" dirty="0" smtClean="0">
                <a:solidFill>
                  <a:schemeClr val="tx1"/>
                </a:solidFill>
              </a:rPr>
              <a:t> or handhold based on the type of handles available (hand-to-load coupling, </a:t>
            </a:r>
            <a:r>
              <a:rPr lang="en-US" altLang="en-US" b="1" dirty="0" smtClean="0">
                <a:solidFill>
                  <a:schemeClr val="tx1"/>
                </a:solidFill>
              </a:rPr>
              <a:t>C</a:t>
            </a:r>
            <a:r>
              <a:rPr lang="en-US" altLang="en-US" dirty="0" smtClean="0">
                <a:solidFill>
                  <a:schemeClr val="tx1"/>
                </a:solidFill>
              </a:rPr>
              <a:t>).</a:t>
            </a:r>
          </a:p>
          <a:p>
            <a:pPr marL="449263" indent="-457200">
              <a:buSzPct val="80000"/>
            </a:pPr>
            <a:r>
              <a:rPr lang="en-US" altLang="en-US" dirty="0">
                <a:solidFill>
                  <a:schemeClr val="tx1"/>
                </a:solidFill>
              </a:rPr>
              <a:t>Each of these variables: assigned a numerical value (</a:t>
            </a:r>
            <a:r>
              <a:rPr lang="en-US" altLang="en-US" b="1" dirty="0">
                <a:solidFill>
                  <a:schemeClr val="tx1"/>
                </a:solidFill>
              </a:rPr>
              <a:t>multiplier factor</a:t>
            </a:r>
            <a:r>
              <a:rPr lang="en-US" altLang="en-US" dirty="0">
                <a:solidFill>
                  <a:schemeClr val="tx1"/>
                </a:solidFill>
              </a:rPr>
              <a:t>) from look-up charts</a:t>
            </a:r>
          </a:p>
          <a:p>
            <a:pPr marL="449263" indent="-457200">
              <a:buSzPct val="80000"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01F07-3C00-492E-A873-6FD81D18108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Calculating the RWL: Overview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B1DF1-E340-4F3E-930E-253C8EB4E210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4581" name="Rectangle 4"/>
          <p:cNvSpPr txBox="1">
            <a:spLocks/>
          </p:cNvSpPr>
          <p:nvPr/>
        </p:nvSpPr>
        <p:spPr bwMode="auto">
          <a:xfrm>
            <a:off x="533400" y="838200"/>
            <a:ext cx="82296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620713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indent="0" eaLnBrk="0" hangingPunct="0">
              <a:buClr>
                <a:schemeClr val="accent1"/>
              </a:buClr>
              <a:buSzPct val="68000"/>
              <a:buNone/>
            </a:pPr>
            <a:r>
              <a:rPr lang="en-US" altLang="en-US" b="1" dirty="0">
                <a:solidFill>
                  <a:schemeClr val="tx1"/>
                </a:solidFill>
                <a:latin typeface="+mj-lt"/>
                <a:cs typeface="+mn-cs"/>
              </a:rPr>
              <a:t>STEP 2: </a:t>
            </a:r>
            <a:r>
              <a:rPr lang="en-US" altLang="en-US" dirty="0">
                <a:solidFill>
                  <a:schemeClr val="tx1"/>
                </a:solidFill>
                <a:latin typeface="+mj-lt"/>
                <a:cs typeface="+mn-cs"/>
              </a:rPr>
              <a:t>Calculate RWL using NIOSH equation</a:t>
            </a:r>
            <a:br>
              <a:rPr lang="en-US" altLang="en-US" dirty="0">
                <a:solidFill>
                  <a:schemeClr val="tx1"/>
                </a:solidFill>
                <a:latin typeface="+mj-lt"/>
                <a:cs typeface="+mn-cs"/>
              </a:rPr>
            </a:br>
            <a:r>
              <a:rPr lang="en-US" altLang="en-US" dirty="0">
                <a:solidFill>
                  <a:schemeClr val="tx1"/>
                </a:solidFill>
                <a:latin typeface="+mj-lt"/>
                <a:cs typeface="+mn-cs"/>
              </a:rPr>
              <a:t>(includes six multiplier factors):</a:t>
            </a:r>
          </a:p>
          <a:p>
            <a:pPr marL="365125" lvl="1" indent="0" eaLnBrk="0" hangingPunc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ambria Math" pitchFamily="18" charset="0"/>
              </a:rPr>
              <a:t>RWL = LC </a:t>
            </a:r>
            <a:r>
              <a:rPr lang="en-US" altLang="en-US" sz="2400" dirty="0">
                <a:solidFill>
                  <a:schemeClr val="tx1"/>
                </a:solidFill>
                <a:latin typeface="Cambria Math" pitchFamily="18" charset="0"/>
              </a:rPr>
              <a:t>*</a:t>
            </a:r>
            <a:r>
              <a:rPr lang="en-US" altLang="en-US" sz="2400" b="1" dirty="0">
                <a:solidFill>
                  <a:schemeClr val="tx1"/>
                </a:solidFill>
                <a:latin typeface="Cambria Math" pitchFamily="18" charset="0"/>
              </a:rPr>
              <a:t> HM </a:t>
            </a:r>
            <a:r>
              <a:rPr lang="en-US" altLang="en-US" sz="2400" dirty="0">
                <a:solidFill>
                  <a:schemeClr val="tx1"/>
                </a:solidFill>
                <a:latin typeface="Cambria Math" pitchFamily="18" charset="0"/>
              </a:rPr>
              <a:t>*</a:t>
            </a:r>
            <a:r>
              <a:rPr lang="en-US" altLang="en-US" sz="2400" b="1" dirty="0">
                <a:solidFill>
                  <a:schemeClr val="tx1"/>
                </a:solidFill>
                <a:latin typeface="Cambria Math" pitchFamily="18" charset="0"/>
              </a:rPr>
              <a:t> VM </a:t>
            </a:r>
            <a:r>
              <a:rPr lang="en-US" altLang="en-US" sz="2400" dirty="0">
                <a:solidFill>
                  <a:schemeClr val="tx1"/>
                </a:solidFill>
                <a:latin typeface="Cambria Math" pitchFamily="18" charset="0"/>
              </a:rPr>
              <a:t>*</a:t>
            </a:r>
            <a:r>
              <a:rPr lang="en-US" altLang="en-US" sz="2400" b="1" dirty="0">
                <a:solidFill>
                  <a:schemeClr val="tx1"/>
                </a:solidFill>
                <a:latin typeface="Cambria Math" pitchFamily="18" charset="0"/>
              </a:rPr>
              <a:t> DM </a:t>
            </a:r>
            <a:r>
              <a:rPr lang="en-US" altLang="en-US" sz="2400" dirty="0">
                <a:solidFill>
                  <a:schemeClr val="tx1"/>
                </a:solidFill>
                <a:latin typeface="Cambria Math" pitchFamily="18" charset="0"/>
              </a:rPr>
              <a:t>*</a:t>
            </a:r>
            <a:r>
              <a:rPr lang="en-US" altLang="en-US" sz="2400" b="1" dirty="0">
                <a:solidFill>
                  <a:schemeClr val="tx1"/>
                </a:solidFill>
                <a:latin typeface="Cambria Math" pitchFamily="18" charset="0"/>
              </a:rPr>
              <a:t> FM </a:t>
            </a:r>
            <a:r>
              <a:rPr lang="en-US" altLang="en-US" sz="2400" dirty="0">
                <a:solidFill>
                  <a:schemeClr val="tx1"/>
                </a:solidFill>
                <a:latin typeface="Cambria Math" pitchFamily="18" charset="0"/>
              </a:rPr>
              <a:t>*</a:t>
            </a:r>
            <a:r>
              <a:rPr lang="en-US" altLang="en-US" sz="2400" b="1" dirty="0">
                <a:solidFill>
                  <a:schemeClr val="tx1"/>
                </a:solidFill>
                <a:latin typeface="Cambria Math" pitchFamily="18" charset="0"/>
              </a:rPr>
              <a:t> AM </a:t>
            </a:r>
            <a:r>
              <a:rPr lang="en-US" altLang="en-US" sz="2400" dirty="0">
                <a:solidFill>
                  <a:schemeClr val="tx1"/>
                </a:solidFill>
                <a:latin typeface="Cambria Math" pitchFamily="18" charset="0"/>
              </a:rPr>
              <a:t>*</a:t>
            </a:r>
            <a:r>
              <a:rPr lang="en-US" altLang="en-US" sz="2400" b="1" dirty="0">
                <a:solidFill>
                  <a:schemeClr val="tx1"/>
                </a:solidFill>
                <a:latin typeface="Cambria Math" pitchFamily="18" charset="0"/>
              </a:rPr>
              <a:t> CM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dirty="0">
                <a:solidFill>
                  <a:schemeClr val="tx1"/>
                </a:solidFill>
              </a:rPr>
              <a:t>where LC is the load constant; other factors are: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b="1" dirty="0">
                <a:solidFill>
                  <a:schemeClr val="tx1"/>
                </a:solidFill>
              </a:rPr>
              <a:t>HM</a:t>
            </a:r>
            <a:r>
              <a:rPr lang="en-US" altLang="en-US" dirty="0">
                <a:solidFill>
                  <a:schemeClr val="tx1"/>
                </a:solidFill>
              </a:rPr>
              <a:t>, the "Horizontal Multiplier" factor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b="1" dirty="0">
                <a:solidFill>
                  <a:schemeClr val="tx1"/>
                </a:solidFill>
              </a:rPr>
              <a:t>VM</a:t>
            </a:r>
            <a:r>
              <a:rPr lang="en-US" altLang="en-US" dirty="0">
                <a:solidFill>
                  <a:schemeClr val="tx1"/>
                </a:solidFill>
              </a:rPr>
              <a:t>, the "Vertical Multiplier" factor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b="1" dirty="0">
                <a:solidFill>
                  <a:schemeClr val="tx1"/>
                </a:solidFill>
              </a:rPr>
              <a:t>DM</a:t>
            </a:r>
            <a:r>
              <a:rPr lang="en-US" altLang="en-US" dirty="0">
                <a:solidFill>
                  <a:schemeClr val="tx1"/>
                </a:solidFill>
              </a:rPr>
              <a:t>, the "Distance Multiplier" factor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b="1" dirty="0">
                <a:solidFill>
                  <a:schemeClr val="tx1"/>
                </a:solidFill>
              </a:rPr>
              <a:t>FM</a:t>
            </a:r>
            <a:r>
              <a:rPr lang="en-US" altLang="en-US" dirty="0">
                <a:solidFill>
                  <a:schemeClr val="tx1"/>
                </a:solidFill>
              </a:rPr>
              <a:t>, the "Frequency Multiplier" factor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b="1" dirty="0">
                <a:solidFill>
                  <a:schemeClr val="tx1"/>
                </a:solidFill>
              </a:rPr>
              <a:t>AM</a:t>
            </a:r>
            <a:r>
              <a:rPr lang="en-US" altLang="en-US" dirty="0">
                <a:solidFill>
                  <a:schemeClr val="tx1"/>
                </a:solidFill>
              </a:rPr>
              <a:t>, the "Asymmetric Multiplier“ factor</a:t>
            </a:r>
          </a:p>
          <a:p>
            <a:pPr lvl="1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en-US" altLang="en-US" b="1" dirty="0">
                <a:solidFill>
                  <a:schemeClr val="tx1"/>
                </a:solidFill>
              </a:rPr>
              <a:t>CM</a:t>
            </a:r>
            <a:r>
              <a:rPr lang="en-US" altLang="en-US" dirty="0">
                <a:solidFill>
                  <a:schemeClr val="tx1"/>
                </a:solidFill>
              </a:rPr>
              <a:t>, the "Coupling Multiplier" factor</a:t>
            </a:r>
          </a:p>
          <a:p>
            <a: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en-US" altLang="en-US" sz="2700" dirty="0">
              <a:solidFill>
                <a:schemeClr val="tx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Calculating the RWL: Overview (cont.)</a:t>
            </a:r>
          </a:p>
        </p:txBody>
      </p:sp>
      <p:pic>
        <p:nvPicPr>
          <p:cNvPr id="25604" name="Picture 2" descr="MMH05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066800"/>
            <a:ext cx="3581400" cy="4664075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0D518-DDA5-4A47-AE0D-9EA116B5D7B1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5606" name="Picture 3" descr="MMH0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00150"/>
            <a:ext cx="5011738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7391400" y="26670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tx1"/>
                </a:solidFill>
                <a:latin typeface="Calibri" pitchFamily="34" charset="0"/>
              </a:rPr>
              <a:t>(AM)</a:t>
            </a:r>
            <a:endParaRPr lang="en-US" altLang="en-US" sz="180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Calculating the RWL: Overview (cont.)</a:t>
            </a: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STEP 3: </a:t>
            </a:r>
            <a:r>
              <a:rPr lang="en-US" altLang="en-US" dirty="0" smtClean="0">
                <a:solidFill>
                  <a:schemeClr val="tx1"/>
                </a:solidFill>
              </a:rPr>
              <a:t>analyze RWL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If all multiplier factors are in best range (i.e. 1)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⇒ weight limit for lifting or lowering: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>23 kg</a:t>
            </a:r>
            <a:r>
              <a:rPr lang="en-US" altLang="en-US" dirty="0" smtClean="0">
                <a:solidFill>
                  <a:schemeClr val="tx1"/>
                </a:solidFill>
              </a:rPr>
              <a:t> (51 pounds)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If multipliers are not in best ranges (i.e. &lt; 1)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⇒ weight limit must be reduced accordingly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38AEC-7E96-4D08-A36C-F897781CE6B4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Determining the Multiplier Value</a:t>
            </a:r>
          </a:p>
        </p:txBody>
      </p:sp>
      <p:sp>
        <p:nvSpPr>
          <p:cNvPr id="2560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 rtlCol="0">
            <a:normAutofit/>
          </a:bodyPr>
          <a:lstStyle/>
          <a:p>
            <a:pPr marL="623887" indent="-51435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Figure out the "horizontal multiplier” (</a:t>
            </a:r>
            <a:r>
              <a:rPr lang="en-US" b="1" dirty="0" smtClean="0">
                <a:solidFill>
                  <a:schemeClr val="tx1"/>
                </a:solidFill>
              </a:rPr>
              <a:t>HM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 fontAlgn="auto">
              <a:spcAft>
                <a:spcPts val="0"/>
              </a:spcAft>
              <a:buSzPct val="68000"/>
              <a:defRPr/>
            </a:pPr>
            <a:r>
              <a:rPr lang="en-US" dirty="0" smtClean="0">
                <a:solidFill>
                  <a:schemeClr val="tx1"/>
                </a:solidFill>
              </a:rPr>
              <a:t>Measure the distance the object is from the body: measure (in cm) the distance from in-between the person's ankles to their hands when holding the object</a:t>
            </a:r>
          </a:p>
          <a:p>
            <a:pPr lvl="1" fontAlgn="auto">
              <a:spcAft>
                <a:spcPts val="0"/>
              </a:spcAft>
              <a:buSzPct val="68000"/>
              <a:defRPr/>
            </a:pPr>
            <a:r>
              <a:rPr lang="en-US" dirty="0" smtClean="0">
                <a:solidFill>
                  <a:schemeClr val="tx1"/>
                </a:solidFill>
              </a:rPr>
              <a:t>Write down this number</a:t>
            </a:r>
          </a:p>
          <a:p>
            <a:pPr lvl="1" fontAlgn="auto">
              <a:spcAft>
                <a:spcPts val="0"/>
              </a:spcAft>
              <a:buSzPct val="68000"/>
              <a:defRPr/>
            </a:pPr>
            <a:r>
              <a:rPr lang="en-US" dirty="0" smtClean="0">
                <a:solidFill>
                  <a:schemeClr val="tx1"/>
                </a:solidFill>
              </a:rPr>
              <a:t>Look up the number 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"horizontal distance“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chart, and find matching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"multiplier factor” (HM)</a:t>
            </a:r>
          </a:p>
          <a:p>
            <a:pPr lvl="1" fontAlgn="auto">
              <a:spcAft>
                <a:spcPts val="0"/>
              </a:spcAft>
              <a:buSzPct val="68000"/>
              <a:defRPr/>
            </a:pPr>
            <a:r>
              <a:rPr lang="en-US" dirty="0" smtClean="0">
                <a:solidFill>
                  <a:schemeClr val="tx1"/>
                </a:solidFill>
              </a:rPr>
              <a:t>Use this factor in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lifting equation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Repeat </a:t>
            </a:r>
            <a:r>
              <a:rPr lang="en-US" dirty="0">
                <a:solidFill>
                  <a:schemeClr val="tx1"/>
                </a:solidFill>
              </a:rPr>
              <a:t>this </a:t>
            </a:r>
            <a:r>
              <a:rPr lang="en-US" dirty="0" smtClean="0">
                <a:solidFill>
                  <a:schemeClr val="tx1"/>
                </a:solidFill>
              </a:rPr>
              <a:t>process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the other 5 factors: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DC900-00C5-4F6E-AD2E-BDF5E0015423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21793"/>
            <a:ext cx="4572000" cy="2819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Determining the Multiplier Value (cont)</a:t>
            </a:r>
          </a:p>
        </p:txBody>
      </p:sp>
      <p:sp>
        <p:nvSpPr>
          <p:cNvPr id="2867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2"/>
            </a:pPr>
            <a:r>
              <a:rPr lang="en-US" altLang="en-US" dirty="0" smtClean="0">
                <a:solidFill>
                  <a:schemeClr val="tx1"/>
                </a:solidFill>
              </a:rPr>
              <a:t>Vertical Multiplier (</a:t>
            </a:r>
            <a:r>
              <a:rPr lang="en-US" altLang="en-US" b="1" dirty="0" smtClean="0">
                <a:solidFill>
                  <a:schemeClr val="tx1"/>
                </a:solidFill>
              </a:rPr>
              <a:t>VM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>
              <a:buSzPct val="68000"/>
            </a:pPr>
            <a:r>
              <a:rPr lang="en-US" altLang="en-US" dirty="0" smtClean="0">
                <a:solidFill>
                  <a:schemeClr val="tx1"/>
                </a:solidFill>
              </a:rPr>
              <a:t>This’s vertical distance of the hands from the ground at the start of the lift</a:t>
            </a:r>
          </a:p>
          <a:p>
            <a:pPr lvl="1">
              <a:buSzPct val="68000"/>
            </a:pPr>
            <a:r>
              <a:rPr lang="en-US" altLang="en-US" dirty="0" smtClean="0">
                <a:solidFill>
                  <a:schemeClr val="tx1"/>
                </a:solidFill>
              </a:rPr>
              <a:t>Measure this distance (cm)</a:t>
            </a:r>
          </a:p>
          <a:p>
            <a:pPr lvl="1">
              <a:buSzPct val="68000"/>
            </a:pPr>
            <a:r>
              <a:rPr lang="en-US" altLang="en-US" dirty="0" smtClean="0">
                <a:solidFill>
                  <a:schemeClr val="tx1"/>
                </a:solidFill>
              </a:rPr>
              <a:t>Note, best (i.e. VM=1) to be 30 in (i.e. ~ 75 cm), why?*</a:t>
            </a:r>
          </a:p>
          <a:p>
            <a:pPr lvl="1">
              <a:buSzPct val="68000"/>
            </a:pPr>
            <a:r>
              <a:rPr lang="en-US" altLang="en-US" dirty="0" smtClean="0">
                <a:solidFill>
                  <a:schemeClr val="tx1"/>
                </a:solidFill>
              </a:rPr>
              <a:t>Determine corresponding VM value on the chart</a:t>
            </a:r>
          </a:p>
          <a:p>
            <a:pPr lvl="1">
              <a:buSzPct val="68000"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622300" indent="-514350">
              <a:buSzPct val="90000"/>
              <a:buFont typeface="Lucida Sans Unicode" pitchFamily="34" charset="0"/>
              <a:buAutoNum type="arabicPeriod" startAt="2"/>
            </a:pPr>
            <a:r>
              <a:rPr lang="en-US" altLang="en-US" dirty="0" smtClean="0">
                <a:solidFill>
                  <a:schemeClr val="tx1"/>
                </a:solidFill>
              </a:rPr>
              <a:t>Distance Multiplier (</a:t>
            </a:r>
            <a:r>
              <a:rPr lang="en-US" altLang="en-US" b="1" dirty="0" smtClean="0">
                <a:solidFill>
                  <a:schemeClr val="tx1"/>
                </a:solidFill>
              </a:rPr>
              <a:t>DM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>
              <a:buSzPct val="68000"/>
            </a:pPr>
            <a:r>
              <a:rPr lang="en-US" altLang="en-US" dirty="0" smtClean="0">
                <a:solidFill>
                  <a:schemeClr val="tx1"/>
                </a:solidFill>
              </a:rPr>
              <a:t>This’s distance (cm) load travels up/down from the starting position</a:t>
            </a:r>
          </a:p>
          <a:p>
            <a:pPr lvl="1">
              <a:buSzPct val="68000"/>
            </a:pPr>
            <a:r>
              <a:rPr lang="en-US" altLang="en-US" dirty="0" smtClean="0">
                <a:solidFill>
                  <a:schemeClr val="tx1"/>
                </a:solidFill>
              </a:rPr>
              <a:t>Measure this distance</a:t>
            </a:r>
          </a:p>
          <a:p>
            <a:pPr lvl="1">
              <a:buSzPct val="68000"/>
            </a:pPr>
            <a:r>
              <a:rPr lang="en-US" altLang="en-US" dirty="0" smtClean="0">
                <a:solidFill>
                  <a:schemeClr val="tx1"/>
                </a:solidFill>
              </a:rPr>
              <a:t>Determine corresponding DM value on the chart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56CB9-BC08-44CE-8748-DF9B3309263D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Determining the Multiplier Value (cont)</a:t>
            </a:r>
          </a:p>
        </p:txBody>
      </p:sp>
      <p:sp>
        <p:nvSpPr>
          <p:cNvPr id="2970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4"/>
            </a:pPr>
            <a:r>
              <a:rPr lang="en-US" altLang="en-US" dirty="0" smtClean="0">
                <a:solidFill>
                  <a:schemeClr val="tx1"/>
                </a:solidFill>
              </a:rPr>
              <a:t>Frequency Multiplier (</a:t>
            </a:r>
            <a:r>
              <a:rPr lang="en-US" altLang="en-US" b="1" dirty="0" smtClean="0">
                <a:solidFill>
                  <a:schemeClr val="tx1"/>
                </a:solidFill>
              </a:rPr>
              <a:t>FM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This’s how often lift is repeated in a time period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Determine,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if the lift is done while</a:t>
            </a:r>
          </a:p>
          <a:p>
            <a:pPr lvl="3"/>
            <a:r>
              <a:rPr lang="en-US" altLang="en-US" b="1" dirty="0" smtClean="0">
                <a:solidFill>
                  <a:schemeClr val="tx1"/>
                </a:solidFill>
              </a:rPr>
              <a:t>standing</a:t>
            </a:r>
            <a:r>
              <a:rPr lang="en-US" altLang="en-US" dirty="0" smtClean="0">
                <a:solidFill>
                  <a:schemeClr val="tx1"/>
                </a:solidFill>
              </a:rPr>
              <a:t> (i.e. V ≥ 30 in.) or</a:t>
            </a:r>
          </a:p>
          <a:p>
            <a:pPr lvl="3"/>
            <a:r>
              <a:rPr lang="en-US" altLang="en-US" b="1" dirty="0" smtClean="0">
                <a:solidFill>
                  <a:schemeClr val="tx1"/>
                </a:solidFill>
              </a:rPr>
              <a:t>stooping</a:t>
            </a:r>
            <a:r>
              <a:rPr lang="en-US" altLang="en-US" dirty="0" smtClean="0">
                <a:solidFill>
                  <a:schemeClr val="tx1"/>
                </a:solidFill>
              </a:rPr>
              <a:t> (i.e. V &lt; 30 in.)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if the lift is done for more or less than one hour (in total time for the shift)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how much time there is between lifts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(or # of lifts/minute)</a:t>
            </a:r>
          </a:p>
          <a:p>
            <a:pPr lvl="2"/>
            <a:endParaRPr lang="en-US" altLang="en-US" dirty="0" smtClean="0">
              <a:solidFill>
                <a:schemeClr val="tx1"/>
              </a:solidFill>
            </a:endParaRPr>
          </a:p>
          <a:p>
            <a:pPr marL="622300" indent="-514350">
              <a:buSzPct val="90000"/>
              <a:buFont typeface="Lucida Sans Unicode" pitchFamily="34" charset="0"/>
              <a:buAutoNum type="arabicPeriod" startAt="5"/>
            </a:pPr>
            <a:r>
              <a:rPr lang="en-US" altLang="en-US" dirty="0" smtClean="0">
                <a:solidFill>
                  <a:schemeClr val="tx1"/>
                </a:solidFill>
              </a:rPr>
              <a:t>Asymmetric Multiplier (</a:t>
            </a:r>
            <a:r>
              <a:rPr lang="en-US" altLang="en-US" b="1" dirty="0" smtClean="0">
                <a:solidFill>
                  <a:schemeClr val="tx1"/>
                </a:solidFill>
              </a:rPr>
              <a:t>AM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This measures if body must twist or turn during lift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Measurement is done in degrees (360</a:t>
            </a:r>
            <a:r>
              <a:rPr lang="en-US" alt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</a:t>
            </a:r>
            <a:r>
              <a:rPr lang="en-US" altLang="en-US" dirty="0" smtClean="0">
                <a:solidFill>
                  <a:schemeClr val="tx1"/>
                </a:solidFill>
              </a:rPr>
              <a:t> being one complete circle)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0ECA5-F196-428D-8015-5EDF425816DD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Determining the Multiplier Value (cont)</a:t>
            </a:r>
          </a:p>
        </p:txBody>
      </p:sp>
      <p:sp>
        <p:nvSpPr>
          <p:cNvPr id="3072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6"/>
            </a:pPr>
            <a:r>
              <a:rPr lang="en-US" altLang="en-US" dirty="0" smtClean="0">
                <a:solidFill>
                  <a:schemeClr val="tx1"/>
                </a:solidFill>
              </a:rPr>
              <a:t>Coupling Multiplier (</a:t>
            </a:r>
            <a:r>
              <a:rPr lang="en-US" altLang="en-US" b="1" dirty="0" smtClean="0">
                <a:solidFill>
                  <a:schemeClr val="tx1"/>
                </a:solidFill>
              </a:rPr>
              <a:t>CM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This finds “coupling” i.e. type of grasp person has on the container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It rates the type of handles as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good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fair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poor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You also need to know if the lift is done in a standing or stooping position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7377E-F536-4090-8D21-0F380AB3307F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Lesson Overview</a:t>
            </a:r>
          </a:p>
        </p:txBody>
      </p:sp>
      <p:sp>
        <p:nvSpPr>
          <p:cNvPr id="13316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943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Part 1: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What is MMH?</a:t>
            </a:r>
          </a:p>
          <a:p>
            <a:r>
              <a:rPr lang="en-GB" altLang="en-US" dirty="0" smtClean="0">
                <a:solidFill>
                  <a:schemeClr val="tx1"/>
                </a:solidFill>
              </a:rPr>
              <a:t>MMH Activities</a:t>
            </a:r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GB" altLang="en-US" dirty="0" smtClean="0">
                <a:solidFill>
                  <a:schemeClr val="tx1"/>
                </a:solidFill>
              </a:rPr>
              <a:t>MMH Effect on Health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NIOSH Lifting </a:t>
            </a:r>
            <a:r>
              <a:rPr lang="en-US" altLang="en-US" dirty="0" smtClean="0">
                <a:solidFill>
                  <a:schemeClr val="tx1"/>
                </a:solidFill>
              </a:rPr>
              <a:t>Equation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Lifting Index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Part 2: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Case Studies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Case 1: Effect of Frequency Factor on RWL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Case 2: Effect of Horizontal Distance on RWL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Case 3: Effect of Vertical Distance on RWL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E10F5-5EEB-4563-8644-8856C174A3D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Determining the Multiplier Value (cont)</a:t>
            </a:r>
          </a:p>
        </p:txBody>
      </p:sp>
      <p:sp>
        <p:nvSpPr>
          <p:cNvPr id="3174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Once you have all these values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dirty="0" smtClean="0">
                <a:solidFill>
                  <a:schemeClr val="tx1"/>
                </a:solidFill>
              </a:rPr>
              <a:t>use 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Revised lifting equation to determine the RWL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Compare RWL to actual weight of the object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If the RWL &lt; lower than actual object weight: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dirty="0" smtClean="0">
                <a:solidFill>
                  <a:schemeClr val="tx1"/>
                </a:solidFill>
              </a:rPr>
              <a:t>determine which factor(s) contribute to the highest risk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factors that are contributing the </a:t>
            </a:r>
            <a:r>
              <a:rPr lang="en-US" altLang="en-US" b="1" dirty="0" smtClean="0">
                <a:solidFill>
                  <a:schemeClr val="tx1"/>
                </a:solidFill>
              </a:rPr>
              <a:t>highest risk</a:t>
            </a:r>
            <a:r>
              <a:rPr lang="en-US" altLang="en-US" dirty="0" smtClean="0">
                <a:solidFill>
                  <a:schemeClr val="tx1"/>
                </a:solidFill>
              </a:rPr>
              <a:t> have the </a:t>
            </a:r>
            <a:r>
              <a:rPr lang="en-US" altLang="en-US" b="1" dirty="0" smtClean="0">
                <a:solidFill>
                  <a:schemeClr val="tx1"/>
                </a:solidFill>
              </a:rPr>
              <a:t>lowest multiplier</a:t>
            </a:r>
            <a:r>
              <a:rPr lang="en-US" altLang="en-US" dirty="0" smtClean="0">
                <a:solidFill>
                  <a:schemeClr val="tx1"/>
                </a:solidFill>
              </a:rPr>
              <a:t> values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modify the lift accordingly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4F158-9C0E-44C6-A083-D82B6A913804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Applicability of NIOSH Lifting Equation</a:t>
            </a:r>
          </a:p>
        </p:txBody>
      </p:sp>
      <p:sp>
        <p:nvSpPr>
          <p:cNvPr id="3277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It does not apply when lifting/lowering,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with one hand 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for over 8 hours 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while seated or kneeling 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in a restricted work space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unstable objects (e.g. buckets, liquids containers)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while pushing or pulling 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with wheelbarrows or shovels 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with high speed motion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(faster than about 30 inches/second = 0.76 meters/second)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extremely hot or cold objects or in extreme temperatures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with poor foot/floor coupling (high risk of a slip or fall)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A59AF9-6C2F-4BB3-96D6-793514F37CD3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Applicability of NIOSH Lifting Equation</a:t>
            </a:r>
          </a:p>
        </p:txBody>
      </p:sp>
      <p:sp>
        <p:nvSpPr>
          <p:cNvPr id="3379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It does apply (mostly) with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two-handed lifting, 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comfortable lifting postures, and 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comfortable environments and non-slip floorings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Calculation of RWL using the formula: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Indicates which of the six components of the task contribute most to the risk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The lower the factor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dirty="0" smtClean="0">
                <a:solidFill>
                  <a:schemeClr val="tx1"/>
                </a:solidFill>
              </a:rPr>
              <a:t> it contributes more to risk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Why is equation called “revised”?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NIOSH published their first lifting equation in 1981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In 1993: new "revised" equation was published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It took into account new research findings and other variables not used in the first equation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“revised” equation can be used in a wider range of lifting situations than the first equation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01F21-7FB3-467D-A577-D19FBFA58EFE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Multiplier Values</a:t>
            </a:r>
          </a:p>
        </p:txBody>
      </p:sp>
      <p:sp>
        <p:nvSpPr>
          <p:cNvPr id="3482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Horizontal Multiplier (</a:t>
            </a:r>
            <a:r>
              <a:rPr lang="en-US" altLang="en-US" b="1" dirty="0" smtClean="0">
                <a:solidFill>
                  <a:schemeClr val="tx1"/>
                </a:solidFill>
              </a:rPr>
              <a:t>HM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Find horizontal distance (H, in cm) from midpoint between ankles to point projected on floor directly below the mid-point of hand grasps (i.e. the load-center) while holding object, or distance to large middle-knuckle of hand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Determine HM 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(discrete values) 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from chart 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Q: What to do for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intermediate values?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E9557-5669-4D13-9CFA-BDE6A19217D7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602715"/>
              </p:ext>
            </p:extLst>
          </p:nvPr>
        </p:nvGraphicFramePr>
        <p:xfrm>
          <a:off x="4526280" y="2333582"/>
          <a:ext cx="3981450" cy="4022768"/>
        </p:xfrm>
        <a:graphic>
          <a:graphicData uri="http://schemas.openxmlformats.org/drawingml/2006/table">
            <a:tbl>
              <a:tblPr/>
              <a:tblGrid>
                <a:gridCol w="2292302"/>
                <a:gridCol w="1689148"/>
              </a:tblGrid>
              <a:tr h="822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 = Horizontal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Distance (cm)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HM Factor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 or less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0.83 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0.63 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0.42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</a:t>
                      </a: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&gt;63</a:t>
                      </a: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25" marR="91425" marT="45683" marB="45683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Multiplier Values (Cont.)</a:t>
            </a:r>
          </a:p>
        </p:txBody>
      </p:sp>
      <p:sp>
        <p:nvSpPr>
          <p:cNvPr id="3584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2"/>
            </a:pPr>
            <a:r>
              <a:rPr lang="en-US" altLang="en-US" dirty="0" smtClean="0">
                <a:solidFill>
                  <a:schemeClr val="tx1"/>
                </a:solidFill>
              </a:rPr>
              <a:t>Vertical Multiplier (</a:t>
            </a:r>
            <a:r>
              <a:rPr lang="en-US" altLang="en-US" b="1" dirty="0" smtClean="0">
                <a:solidFill>
                  <a:schemeClr val="tx1"/>
                </a:solidFill>
              </a:rPr>
              <a:t>VM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Find the vertical distance (V, in cm) of the hands from the ground at the start of the lift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Determine VM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(discrete values)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from chart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ECB13-AECD-4D2F-941F-7915D871EBF5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494228"/>
              </p:ext>
            </p:extLst>
          </p:nvPr>
        </p:nvGraphicFramePr>
        <p:xfrm>
          <a:off x="4495800" y="2057400"/>
          <a:ext cx="4327525" cy="4602160"/>
        </p:xfrm>
        <a:graphic>
          <a:graphicData uri="http://schemas.openxmlformats.org/drawingml/2006/table">
            <a:tbl>
              <a:tblPr/>
              <a:tblGrid>
                <a:gridCol w="2504113"/>
                <a:gridCol w="1823412"/>
              </a:tblGrid>
              <a:tr h="761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 = Starting Height (cm)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VM Factor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0.78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0.93 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0.99 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</a:t>
                      </a: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0.93 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0.78 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&gt;175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2" marR="9143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Multiplier Values (Cont.)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3686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3"/>
            </a:pPr>
            <a:r>
              <a:rPr lang="en-US" altLang="en-US" dirty="0" smtClean="0">
                <a:solidFill>
                  <a:schemeClr val="tx1"/>
                </a:solidFill>
              </a:rPr>
              <a:t>Distance Multiplier (</a:t>
            </a:r>
            <a:r>
              <a:rPr lang="en-US" altLang="en-US" b="1" dirty="0" smtClean="0">
                <a:solidFill>
                  <a:schemeClr val="tx1"/>
                </a:solidFill>
              </a:rPr>
              <a:t>DM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Find the vertical distance (D, in cm) that the load travels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Determine DM (discrete values) from chart below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DC455-C441-4494-9011-E1D6D3E0CF3C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631957"/>
              </p:ext>
            </p:extLst>
          </p:nvPr>
        </p:nvGraphicFramePr>
        <p:xfrm>
          <a:off x="1797050" y="2582863"/>
          <a:ext cx="3552825" cy="3749673"/>
        </p:xfrm>
        <a:graphic>
          <a:graphicData uri="http://schemas.openxmlformats.org/drawingml/2006/table">
            <a:tbl>
              <a:tblPr/>
              <a:tblGrid>
                <a:gridCol w="1985925"/>
                <a:gridCol w="1566900"/>
              </a:tblGrid>
              <a:tr h="762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 = Lifting</a:t>
                      </a:r>
                      <a:b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Distance (cm)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DM Factor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 or less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0.93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0.90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0.87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0.85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0.85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&gt;175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4" marR="9142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Multiplier Values (</a:t>
            </a:r>
            <a:r>
              <a:rPr lang="en-US" sz="3700" dirty="0">
                <a:solidFill>
                  <a:schemeClr val="tx1"/>
                </a:solidFill>
              </a:rPr>
              <a:t>Cont.)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3789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4"/>
            </a:pPr>
            <a:r>
              <a:rPr lang="en-US" altLang="en-US" dirty="0" smtClean="0">
                <a:solidFill>
                  <a:schemeClr val="tx1"/>
                </a:solidFill>
              </a:rPr>
              <a:t>Asymmetric Multiplier (</a:t>
            </a:r>
            <a:r>
              <a:rPr lang="en-US" altLang="en-US" b="1" dirty="0" smtClean="0">
                <a:solidFill>
                  <a:schemeClr val="tx1"/>
                </a:solidFill>
              </a:rPr>
              <a:t>AM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Find the twisting angle (A) in degrees (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º</a:t>
            </a:r>
            <a:r>
              <a:rPr lang="en-US" altLang="en-US" dirty="0" smtClean="0">
                <a:solidFill>
                  <a:schemeClr val="tx1"/>
                </a:solidFill>
              </a:rPr>
              <a:t>) of the body from the midline (AKA the </a:t>
            </a:r>
            <a:r>
              <a:rPr lang="en-US" altLang="en-US" b="1" dirty="0" smtClean="0">
                <a:solidFill>
                  <a:schemeClr val="tx1"/>
                </a:solidFill>
              </a:rPr>
              <a:t>sagittal line) </a:t>
            </a:r>
            <a:r>
              <a:rPr lang="en-US" altLang="en-US" dirty="0" smtClean="0">
                <a:solidFill>
                  <a:schemeClr val="tx1"/>
                </a:solidFill>
              </a:rPr>
              <a:t>while lifting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Determine AM 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(discrete values) 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from chart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1C5B-C288-435B-82D2-6202882A8A7E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735145"/>
              </p:ext>
            </p:extLst>
          </p:nvPr>
        </p:nvGraphicFramePr>
        <p:xfrm>
          <a:off x="4267200" y="2057400"/>
          <a:ext cx="3687763" cy="4433895"/>
        </p:xfrm>
        <a:graphic>
          <a:graphicData uri="http://schemas.openxmlformats.org/drawingml/2006/table">
            <a:tbl>
              <a:tblPr/>
              <a:tblGrid>
                <a:gridCol w="1829198"/>
                <a:gridCol w="1858565"/>
              </a:tblGrid>
              <a:tr h="593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= Angle (°) </a:t>
                      </a: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AM Factor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0.86 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0.71 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105 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0.66 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0.62 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135 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0.57 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&gt;135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929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3609975"/>
            <a:ext cx="3986212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Multiplier Values (</a:t>
            </a:r>
            <a:r>
              <a:rPr lang="en-US" sz="3700" dirty="0">
                <a:solidFill>
                  <a:schemeClr val="tx1"/>
                </a:solidFill>
              </a:rPr>
              <a:t>Cont.)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3891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5"/>
            </a:pPr>
            <a:r>
              <a:rPr lang="en-US" altLang="en-US" dirty="0" smtClean="0">
                <a:solidFill>
                  <a:schemeClr val="tx1"/>
                </a:solidFill>
              </a:rPr>
              <a:t>Frequency Multiplier (</a:t>
            </a:r>
            <a:r>
              <a:rPr lang="en-US" altLang="en-US" b="1" dirty="0" smtClean="0">
                <a:solidFill>
                  <a:schemeClr val="tx1"/>
                </a:solidFill>
              </a:rPr>
              <a:t>FM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Find the frequency of lifts (F) and the duration of lifting (in minutes or seconds) over a work shift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Determine FM (discrete values) from chart below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396FF-5F02-45AD-BAC0-5847C5F10116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924930"/>
              </p:ext>
            </p:extLst>
          </p:nvPr>
        </p:nvGraphicFramePr>
        <p:xfrm>
          <a:off x="228600" y="2408238"/>
          <a:ext cx="8594724" cy="4373576"/>
        </p:xfrm>
        <a:graphic>
          <a:graphicData uri="http://schemas.openxmlformats.org/drawingml/2006/table">
            <a:tbl>
              <a:tblPr/>
              <a:tblGrid>
                <a:gridCol w="1206138"/>
                <a:gridCol w="828956"/>
                <a:gridCol w="1408473"/>
                <a:gridCol w="1419585"/>
                <a:gridCol w="879836"/>
                <a:gridCol w="1419585"/>
                <a:gridCol w="1432151"/>
              </a:tblGrid>
              <a:tr h="36575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 = Time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Between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Lifts 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FM Factor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Lifting While 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Standing 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 ≥ 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75 cm)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Lifting While 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Stooping 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 &lt; 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75 cm)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≤ 1 hr.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&gt;1 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&amp; ≤ 2 hr.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&gt;2 &amp; ≤ 8 hr.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≤ 1 hr.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&gt;1 &amp; ≤ 2 hr.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&gt;2 &amp; ≤ 8 hr.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≥5 min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0.95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0.95</a:t>
                      </a: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min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0.97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0.92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0.81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0.97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0.92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0.81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min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0.94 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0.88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0.94 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0.88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 sec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0.91 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0.91 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 sec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0.84 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0.45 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0.45 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 sec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0.50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0.27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0.50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0.27 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sec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0.45 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0.45 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sec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0.37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0.21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0.37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Multiplier Values</a:t>
            </a:r>
            <a:r>
              <a:rPr lang="en-US" sz="3700" dirty="0">
                <a:solidFill>
                  <a:schemeClr val="tx1"/>
                </a:solidFill>
              </a:rPr>
              <a:t> (Cont.)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399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534400" cy="5943600"/>
          </a:xfrm>
        </p:spPr>
        <p:txBody>
          <a:bodyPr/>
          <a:lstStyle/>
          <a:p>
            <a:pPr marL="622300" indent="-514350">
              <a:buSzPct val="90000"/>
              <a:buFont typeface="Lucida Sans Unicode" pitchFamily="34" charset="0"/>
              <a:buAutoNum type="arabicPeriod" startAt="6"/>
            </a:pPr>
            <a:r>
              <a:rPr lang="en-US" altLang="en-US" dirty="0" smtClean="0">
                <a:solidFill>
                  <a:schemeClr val="tx1"/>
                </a:solidFill>
              </a:rPr>
              <a:t>Coupling Multiplier (</a:t>
            </a:r>
            <a:r>
              <a:rPr lang="en-US" altLang="en-US" b="1" dirty="0" smtClean="0">
                <a:solidFill>
                  <a:schemeClr val="tx1"/>
                </a:solidFill>
              </a:rPr>
              <a:t>CM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Find the quality of grasp (or coupling, C) classified as:</a:t>
            </a:r>
          </a:p>
          <a:p>
            <a:pPr lvl="2"/>
            <a:r>
              <a:rPr lang="en-US" altLang="en-US" b="1" dirty="0" smtClean="0">
                <a:solidFill>
                  <a:schemeClr val="tx1"/>
                </a:solidFill>
              </a:rPr>
              <a:t>Good</a:t>
            </a:r>
            <a:r>
              <a:rPr lang="en-US" altLang="en-US" dirty="0" smtClean="0">
                <a:solidFill>
                  <a:schemeClr val="tx1"/>
                </a:solidFill>
              </a:rPr>
              <a:t>: fingers wrap completely around object or handles</a:t>
            </a:r>
          </a:p>
          <a:p>
            <a:pPr lvl="2"/>
            <a:r>
              <a:rPr lang="en-US" altLang="en-US" b="1" dirty="0" smtClean="0">
                <a:solidFill>
                  <a:schemeClr val="tx1"/>
                </a:solidFill>
              </a:rPr>
              <a:t>Fair:</a:t>
            </a:r>
            <a:r>
              <a:rPr lang="en-US" altLang="en-US" dirty="0" smtClean="0">
                <a:solidFill>
                  <a:schemeClr val="tx1"/>
                </a:solidFill>
              </a:rPr>
              <a:t> only a few fingers grasp firmly around object</a:t>
            </a:r>
          </a:p>
          <a:p>
            <a:pPr lvl="2"/>
            <a:r>
              <a:rPr lang="en-US" altLang="en-US" b="1" dirty="0" smtClean="0">
                <a:solidFill>
                  <a:schemeClr val="tx1"/>
                </a:solidFill>
              </a:rPr>
              <a:t>Poor:</a:t>
            </a:r>
            <a:r>
              <a:rPr lang="en-US" altLang="en-US" dirty="0" smtClean="0">
                <a:solidFill>
                  <a:schemeClr val="tx1"/>
                </a:solidFill>
              </a:rPr>
              <a:t> only few fingers or fingertips are partially under or around object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Also depends on body position (either standing or stooping)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Determine CM (discrete values) from chart below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6504C-83BD-4A42-9283-9C8D1FEFEF32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529525"/>
              </p:ext>
            </p:extLst>
          </p:nvPr>
        </p:nvGraphicFramePr>
        <p:xfrm>
          <a:off x="1182687" y="3657600"/>
          <a:ext cx="7235825" cy="2286000"/>
        </p:xfrm>
        <a:graphic>
          <a:graphicData uri="http://schemas.openxmlformats.org/drawingml/2006/table">
            <a:tbl>
              <a:tblPr/>
              <a:tblGrid>
                <a:gridCol w="3208337"/>
                <a:gridCol w="1749425"/>
                <a:gridCol w="2278063"/>
              </a:tblGrid>
              <a:tr h="2190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 = Grasp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CM Factor: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Standing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Stooping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Good (handles)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Fair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1.00 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0.95 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Poor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3820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Multiplier </a:t>
            </a:r>
            <a:r>
              <a:rPr lang="en-US" sz="3700" dirty="0" smtClean="0">
                <a:solidFill>
                  <a:schemeClr val="tx1"/>
                </a:solidFill>
              </a:rPr>
              <a:t>Values: Alternative Equations</a:t>
            </a:r>
          </a:p>
        </p:txBody>
      </p:sp>
      <p:sp>
        <p:nvSpPr>
          <p:cNvPr id="49156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8674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Alternative formulae for multipliers:</a:t>
            </a:r>
          </a:p>
          <a:p>
            <a:pPr lvl="1"/>
            <a:r>
              <a:rPr lang="en-US" altLang="en-US" sz="2800" b="1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HM</a:t>
            </a:r>
            <a:r>
              <a:rPr lang="en-US" altLang="en-US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[25/</a:t>
            </a:r>
            <a:r>
              <a:rPr lang="en-US" altLang="en-US" sz="2800" b="1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H </a:t>
            </a:r>
            <a:r>
              <a:rPr lang="en-US" altLang="en-US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]</a:t>
            </a:r>
            <a:r>
              <a:rPr lang="en-US" altLang="en-U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		     </a:t>
            </a:r>
            <a:r>
              <a:rPr lang="en-US" altLang="en-US" sz="2000" dirty="0" smtClean="0">
                <a:solidFill>
                  <a:schemeClr val="tx1"/>
                </a:solidFill>
              </a:rPr>
              <a:t>{note, 25 ≤ H [cm] ≤ 63 cm}</a:t>
            </a:r>
            <a:endParaRPr lang="en-US" altLang="en-US" b="1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lvl="1"/>
            <a:r>
              <a:rPr lang="en-US" altLang="en-US" sz="2800" b="1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VM</a:t>
            </a:r>
            <a:r>
              <a:rPr lang="en-US" altLang="en-US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[1 – (0.003|</a:t>
            </a:r>
            <a:r>
              <a:rPr lang="en-US" altLang="en-US" sz="2800" b="1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V</a:t>
            </a:r>
            <a:r>
              <a:rPr lang="en-US" altLang="en-US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– 75|)] </a:t>
            </a:r>
            <a:r>
              <a:rPr lang="en-US" altLang="en-US" sz="2000" dirty="0" smtClean="0">
                <a:solidFill>
                  <a:schemeClr val="tx1"/>
                </a:solidFill>
              </a:rPr>
              <a:t>{note, 0 ≤ V [cm] ≤ 175 cm}</a:t>
            </a:r>
          </a:p>
          <a:p>
            <a:pPr lvl="1"/>
            <a:r>
              <a:rPr lang="en-US" altLang="en-US" sz="2800" b="1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DM</a:t>
            </a:r>
            <a:r>
              <a:rPr lang="en-US" altLang="en-US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[0.82 + (4.5/</a:t>
            </a:r>
            <a:r>
              <a:rPr lang="en-US" altLang="en-US" sz="2800" b="1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D</a:t>
            </a:r>
            <a:r>
              <a:rPr lang="en-US" altLang="en-US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)]</a:t>
            </a:r>
            <a:r>
              <a:rPr lang="en-US" altLang="en-U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	     </a:t>
            </a:r>
            <a:r>
              <a:rPr lang="en-US" altLang="en-US" sz="2000" dirty="0" smtClean="0">
                <a:solidFill>
                  <a:schemeClr val="tx1"/>
                </a:solidFill>
              </a:rPr>
              <a:t>{note, 25 ≤ D [cm] ≤175 cm}</a:t>
            </a:r>
          </a:p>
          <a:p>
            <a:pPr lvl="1"/>
            <a:r>
              <a:rPr lang="en-US" altLang="en-US" sz="2800" b="1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AM</a:t>
            </a:r>
            <a:r>
              <a:rPr lang="en-US" altLang="en-US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= [1 – (0.0032</a:t>
            </a:r>
            <a:r>
              <a:rPr lang="en-US" altLang="en-US" sz="2800" b="1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A</a:t>
            </a:r>
            <a:r>
              <a:rPr lang="en-US" altLang="en-US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)]</a:t>
            </a:r>
            <a:r>
              <a:rPr lang="en-US" altLang="en-US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	     </a:t>
            </a:r>
            <a:r>
              <a:rPr lang="en-US" altLang="en-US" sz="2000" dirty="0" smtClean="0">
                <a:solidFill>
                  <a:schemeClr val="tx1"/>
                </a:solidFill>
              </a:rPr>
              <a:t>{note, 0° ≤ A ≤135°}</a:t>
            </a:r>
          </a:p>
          <a:p>
            <a:pPr lvl="1"/>
            <a:endParaRPr lang="en-US" altLang="en-US" b="1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Compare between values obtained from look-up charts and above formulae (e.g. for Case 1)</a:t>
            </a:r>
            <a:endParaRPr lang="en-US" altLang="en-US" b="1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FF5AD-B905-4A32-A4B4-054249F2363E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9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What is Manual Materials Handling?</a:t>
            </a:r>
          </a:p>
        </p:txBody>
      </p:sp>
      <p:sp>
        <p:nvSpPr>
          <p:cNvPr id="1229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Manual Materials Handling (MMH)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Important application of ergonomic principles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Particularly addresses back injury prevention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Almost every worker performs MMH tasks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Either one-time (infrequent) duty, or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As part of regular work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</a:rPr>
              <a:t>MMH involves five types of activities:</a:t>
            </a:r>
          </a:p>
          <a:p>
            <a:pPr marL="849313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Lifting/Lowering</a:t>
            </a:r>
          </a:p>
          <a:p>
            <a:pPr marL="849313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Pushing/Pulling</a:t>
            </a:r>
          </a:p>
          <a:p>
            <a:pPr marL="849313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Twisting</a:t>
            </a:r>
          </a:p>
          <a:p>
            <a:pPr marL="849313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Carrying</a:t>
            </a:r>
          </a:p>
          <a:p>
            <a:pPr marL="849313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Holding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054F3-85FF-40BC-8B0B-5E5497B2EF4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Revised NIOSH Lifting Equation</a:t>
            </a:r>
          </a:p>
        </p:txBody>
      </p:sp>
      <p:sp>
        <p:nvSpPr>
          <p:cNvPr id="409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Revised NIOSH Lifting Equation:</a:t>
            </a:r>
          </a:p>
          <a:p>
            <a:pPr>
              <a:buFont typeface="Wingdings 3" pitchFamily="18" charset="2"/>
              <a:buNone/>
            </a:pPr>
            <a:r>
              <a:rPr lang="de-DE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RWL = 23 </a:t>
            </a:r>
            <a:r>
              <a:rPr lang="de-DE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Kg</a:t>
            </a:r>
            <a:r>
              <a:rPr lang="de-DE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de-DE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de-DE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HM </a:t>
            </a:r>
            <a:r>
              <a:rPr lang="de-DE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de-DE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VM </a:t>
            </a:r>
            <a:r>
              <a:rPr lang="de-DE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de-DE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DM </a:t>
            </a:r>
            <a:r>
              <a:rPr lang="de-DE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de-DE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AM </a:t>
            </a:r>
            <a:r>
              <a:rPr lang="de-DE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de-DE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FM </a:t>
            </a:r>
            <a:r>
              <a:rPr lang="de-DE" altLang="en-US" sz="3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de-DE" altLang="en-US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CM</a:t>
            </a:r>
            <a:endParaRPr lang="de-DE" altLang="en-US" b="1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Summary of steps: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Carefully read and inspect the problem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Determine the six variables: </a:t>
            </a:r>
            <a:r>
              <a:rPr lang="en-US" altLang="en-US" b="1" dirty="0" smtClean="0">
                <a:solidFill>
                  <a:schemeClr val="tx1"/>
                </a:solidFill>
              </a:rPr>
              <a:t>H</a:t>
            </a:r>
            <a:r>
              <a:rPr lang="en-US" altLang="en-US" dirty="0" smtClean="0">
                <a:solidFill>
                  <a:schemeClr val="tx1"/>
                </a:solidFill>
              </a:rPr>
              <a:t>, </a:t>
            </a:r>
            <a:r>
              <a:rPr lang="en-US" altLang="en-US" b="1" dirty="0" smtClean="0">
                <a:solidFill>
                  <a:schemeClr val="tx1"/>
                </a:solidFill>
              </a:rPr>
              <a:t>V</a:t>
            </a:r>
            <a:r>
              <a:rPr lang="en-US" altLang="en-US" dirty="0" smtClean="0">
                <a:solidFill>
                  <a:schemeClr val="tx1"/>
                </a:solidFill>
              </a:rPr>
              <a:t>, </a:t>
            </a:r>
            <a:r>
              <a:rPr lang="en-US" altLang="en-US" b="1" dirty="0" smtClean="0">
                <a:solidFill>
                  <a:schemeClr val="tx1"/>
                </a:solidFill>
              </a:rPr>
              <a:t>D</a:t>
            </a:r>
            <a:r>
              <a:rPr lang="en-US" altLang="en-US" dirty="0" smtClean="0">
                <a:solidFill>
                  <a:schemeClr val="tx1"/>
                </a:solidFill>
              </a:rPr>
              <a:t>, </a:t>
            </a:r>
            <a:r>
              <a:rPr lang="en-US" altLang="en-US" b="1" dirty="0" smtClean="0">
                <a:solidFill>
                  <a:schemeClr val="tx1"/>
                </a:solidFill>
              </a:rPr>
              <a:t>F</a:t>
            </a:r>
            <a:r>
              <a:rPr lang="en-US" altLang="en-US" dirty="0" smtClean="0">
                <a:solidFill>
                  <a:schemeClr val="tx1"/>
                </a:solidFill>
              </a:rPr>
              <a:t>, </a:t>
            </a:r>
            <a:r>
              <a:rPr lang="en-US" altLang="en-US" b="1" dirty="0" smtClean="0">
                <a:solidFill>
                  <a:schemeClr val="tx1"/>
                </a:solidFill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</a:rPr>
              <a:t>, </a:t>
            </a:r>
            <a:r>
              <a:rPr lang="en-US" altLang="en-US" b="1" dirty="0" smtClean="0">
                <a:solidFill>
                  <a:schemeClr val="tx1"/>
                </a:solidFill>
              </a:rPr>
              <a:t>C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Find out the values for the different </a:t>
            </a:r>
            <a:r>
              <a:rPr lang="en-US" altLang="en-US" b="1" dirty="0" smtClean="0">
                <a:solidFill>
                  <a:schemeClr val="tx1"/>
                </a:solidFill>
              </a:rPr>
              <a:t>multipliers</a:t>
            </a:r>
            <a:r>
              <a:rPr lang="en-US" altLang="en-US" dirty="0" smtClean="0">
                <a:solidFill>
                  <a:schemeClr val="tx1"/>
                </a:solidFill>
              </a:rPr>
              <a:t> for the MMH in question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solve for the </a:t>
            </a:r>
            <a:r>
              <a:rPr lang="en-US" altLang="en-US" b="1" dirty="0" smtClean="0">
                <a:solidFill>
                  <a:schemeClr val="tx1"/>
                </a:solidFill>
              </a:rPr>
              <a:t>RWL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If RWL ≥ weight of the object handled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task is safe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If the RWL &lt; weight of the object handled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task is dangerous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task must be redesigned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949E-21BA-4E7B-A6AF-91BEE7C43DD7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Lifting Index</a:t>
            </a:r>
            <a:endParaRPr lang="en-US" sz="3700" dirty="0" smtClean="0">
              <a:solidFill>
                <a:schemeClr val="tx1"/>
              </a:solidFill>
            </a:endParaRPr>
          </a:p>
        </p:txBody>
      </p:sp>
      <p:sp>
        <p:nvSpPr>
          <p:cNvPr id="409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3820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Lifting </a:t>
            </a:r>
            <a:r>
              <a:rPr lang="en-US" altLang="en-US" dirty="0" smtClean="0">
                <a:solidFill>
                  <a:schemeClr val="tx1"/>
                </a:solidFill>
              </a:rPr>
              <a:t>Index (LI):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Relative estimate to physical stress associated with certain MMH task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Determined by relation between </a:t>
            </a:r>
            <a:r>
              <a:rPr lang="en-US" altLang="en-US" b="1" dirty="0" smtClean="0">
                <a:solidFill>
                  <a:schemeClr val="tx1"/>
                </a:solidFill>
              </a:rPr>
              <a:t>RWL</a:t>
            </a:r>
            <a:r>
              <a:rPr lang="en-US" altLang="en-US" dirty="0" smtClean="0">
                <a:solidFill>
                  <a:schemeClr val="tx1"/>
                </a:solidFill>
              </a:rPr>
              <a:t> and lifted load (</a:t>
            </a:r>
            <a:r>
              <a:rPr lang="en-US" altLang="en-US" b="1" dirty="0" smtClean="0">
                <a:solidFill>
                  <a:schemeClr val="tx1"/>
                </a:solidFill>
              </a:rPr>
              <a:t>L</a:t>
            </a:r>
            <a:r>
              <a:rPr lang="en-US" altLang="en-US" dirty="0" smtClean="0">
                <a:solidFill>
                  <a:schemeClr val="tx1"/>
                </a:solidFill>
              </a:rPr>
              <a:t>) in kg or </a:t>
            </a:r>
            <a:r>
              <a:rPr lang="en-US" altLang="en-US" dirty="0" err="1" smtClean="0">
                <a:solidFill>
                  <a:schemeClr val="tx1"/>
                </a:solidFill>
              </a:rPr>
              <a:t>lb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 lvl="0">
              <a:buNone/>
            </a:pPr>
            <a:r>
              <a:rPr lang="de-DE" altLang="en-US" sz="3200" b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LI </a:t>
            </a:r>
            <a:r>
              <a:rPr lang="de-DE" altLang="en-US" sz="3200" b="1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</a:t>
            </a:r>
            <a:r>
              <a:rPr lang="de-DE" altLang="en-US" sz="3200" b="1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L / RWL</a:t>
            </a:r>
          </a:p>
          <a:p>
            <a:pPr lvl="1"/>
            <a:r>
              <a:rPr lang="en-US" altLang="en-US" dirty="0" smtClean="0">
                <a:solidFill>
                  <a:prstClr val="black"/>
                </a:solidFill>
              </a:rPr>
              <a:t>As LI ↑ </a:t>
            </a:r>
            <a:r>
              <a:rPr lang="en-US" altLang="en-US" dirty="0" smtClean="0">
                <a:solidFill>
                  <a:prstClr val="black"/>
                </a:solidFill>
                <a:sym typeface="Symbol"/>
              </a:rPr>
              <a:t></a:t>
            </a:r>
            <a:r>
              <a:rPr lang="en-US" altLang="en-US" dirty="0" smtClean="0">
                <a:solidFill>
                  <a:prstClr val="black"/>
                </a:solidFill>
              </a:rPr>
              <a:t> smaller fraction </a:t>
            </a:r>
            <a:r>
              <a:rPr lang="en-US" altLang="en-US" dirty="0">
                <a:solidFill>
                  <a:prstClr val="black"/>
                </a:solidFill>
              </a:rPr>
              <a:t>of workers capable of safely sustaining </a:t>
            </a:r>
            <a:r>
              <a:rPr lang="en-US" altLang="en-US" dirty="0" smtClean="0">
                <a:solidFill>
                  <a:prstClr val="black"/>
                </a:solidFill>
              </a:rPr>
              <a:t>activity </a:t>
            </a:r>
            <a:r>
              <a:rPr lang="en-US" altLang="en-US" dirty="0">
                <a:solidFill>
                  <a:prstClr val="black"/>
                </a:solidFill>
                <a:sym typeface="Symbol"/>
              </a:rPr>
              <a:t> </a:t>
            </a:r>
            <a:r>
              <a:rPr lang="en-US" altLang="en-US" dirty="0" smtClean="0">
                <a:solidFill>
                  <a:prstClr val="black"/>
                </a:solidFill>
              </a:rPr>
              <a:t>two </a:t>
            </a:r>
            <a:r>
              <a:rPr lang="en-US" altLang="en-US" dirty="0">
                <a:solidFill>
                  <a:prstClr val="black"/>
                </a:solidFill>
              </a:rPr>
              <a:t>or more job designs could be </a:t>
            </a:r>
            <a:r>
              <a:rPr lang="en-US" altLang="en-US" dirty="0" smtClean="0">
                <a:solidFill>
                  <a:prstClr val="black"/>
                </a:solidFill>
              </a:rPr>
              <a:t>compared (</a:t>
            </a:r>
            <a:r>
              <a:rPr lang="en-US" altLang="en-US" i="1" dirty="0" smtClean="0">
                <a:solidFill>
                  <a:prstClr val="black"/>
                </a:solidFill>
              </a:rPr>
              <a:t>see next slide</a:t>
            </a:r>
            <a:r>
              <a:rPr lang="en-US" altLang="en-US" dirty="0" smtClean="0">
                <a:solidFill>
                  <a:prstClr val="black"/>
                </a:solidFill>
              </a:rPr>
              <a:t>)</a:t>
            </a:r>
            <a:endParaRPr lang="en-US" altLang="en-US" dirty="0" smtClean="0">
              <a:solidFill>
                <a:prstClr val="black"/>
              </a:solidFill>
            </a:endParaRPr>
          </a:p>
          <a:p>
            <a:pPr lvl="1"/>
            <a:r>
              <a:rPr lang="en-US" altLang="en-US" dirty="0" smtClean="0">
                <a:solidFill>
                  <a:prstClr val="black"/>
                </a:solidFill>
              </a:rPr>
              <a:t>Also, suspected </a:t>
            </a:r>
            <a:r>
              <a:rPr lang="en-US" altLang="en-US" dirty="0">
                <a:solidFill>
                  <a:prstClr val="black"/>
                </a:solidFill>
              </a:rPr>
              <a:t>hazardous jobs could be </a:t>
            </a:r>
            <a:r>
              <a:rPr lang="en-US" altLang="en-US" dirty="0" smtClean="0">
                <a:solidFill>
                  <a:prstClr val="black"/>
                </a:solidFill>
              </a:rPr>
              <a:t>rank-ordered </a:t>
            </a:r>
            <a:r>
              <a:rPr lang="en-US" altLang="en-US" dirty="0">
                <a:solidFill>
                  <a:prstClr val="black"/>
                </a:solidFill>
              </a:rPr>
              <a:t>according to the </a:t>
            </a:r>
            <a:r>
              <a:rPr lang="en-US" altLang="en-US" dirty="0" smtClean="0">
                <a:solidFill>
                  <a:prstClr val="black"/>
                </a:solidFill>
              </a:rPr>
              <a:t>LI</a:t>
            </a:r>
          </a:p>
          <a:p>
            <a:pPr lvl="1"/>
            <a:r>
              <a:rPr lang="en-US" altLang="en-US" dirty="0">
                <a:solidFill>
                  <a:prstClr val="black"/>
                </a:solidFill>
              </a:rPr>
              <a:t>LI &gt; 1.0 pose an increased risk for lifting-related low back </a:t>
            </a:r>
            <a:r>
              <a:rPr lang="en-US" altLang="en-US" dirty="0" smtClean="0">
                <a:solidFill>
                  <a:prstClr val="black"/>
                </a:solidFill>
              </a:rPr>
              <a:t>pain</a:t>
            </a:r>
          </a:p>
          <a:p>
            <a:pPr lvl="1"/>
            <a:r>
              <a:rPr lang="en-US" altLang="en-US" dirty="0">
                <a:solidFill>
                  <a:prstClr val="black"/>
                </a:solidFill>
                <a:sym typeface="Symbol"/>
              </a:rPr>
              <a:t> </a:t>
            </a:r>
            <a:r>
              <a:rPr lang="en-US" altLang="en-US" dirty="0" smtClean="0">
                <a:solidFill>
                  <a:prstClr val="black"/>
                </a:solidFill>
              </a:rPr>
              <a:t>goal </a:t>
            </a:r>
            <a:r>
              <a:rPr lang="en-US" altLang="en-US" dirty="0">
                <a:solidFill>
                  <a:prstClr val="black"/>
                </a:solidFill>
              </a:rPr>
              <a:t>should be to design all lifting jobs to achieve a LI of 1.0 or </a:t>
            </a:r>
            <a:r>
              <a:rPr lang="en-US" altLang="en-US" dirty="0" smtClean="0">
                <a:solidFill>
                  <a:prstClr val="black"/>
                </a:solidFill>
              </a:rPr>
              <a:t>less</a:t>
            </a:r>
          </a:p>
          <a:p>
            <a:pPr lvl="1"/>
            <a:r>
              <a:rPr lang="en-US" altLang="en-US" dirty="0">
                <a:solidFill>
                  <a:prstClr val="black"/>
                </a:solidFill>
              </a:rPr>
              <a:t>Experts: </a:t>
            </a:r>
            <a:r>
              <a:rPr lang="en-US" altLang="en-US" i="1" dirty="0">
                <a:solidFill>
                  <a:prstClr val="black"/>
                </a:solidFill>
              </a:rPr>
              <a:t>unique</a:t>
            </a:r>
            <a:r>
              <a:rPr lang="en-US" altLang="en-US" dirty="0">
                <a:solidFill>
                  <a:prstClr val="black"/>
                </a:solidFill>
              </a:rPr>
              <a:t> workforce </a:t>
            </a:r>
            <a:r>
              <a:rPr lang="en-US" altLang="en-US" i="1" dirty="0" smtClean="0">
                <a:solidFill>
                  <a:prstClr val="black"/>
                </a:solidFill>
              </a:rPr>
              <a:t>may</a:t>
            </a:r>
            <a:r>
              <a:rPr lang="en-US" altLang="en-US" dirty="0" smtClean="0">
                <a:solidFill>
                  <a:prstClr val="black"/>
                </a:solidFill>
              </a:rPr>
              <a:t> </a:t>
            </a:r>
            <a:r>
              <a:rPr lang="en-US" altLang="en-US" dirty="0">
                <a:solidFill>
                  <a:prstClr val="black"/>
                </a:solidFill>
              </a:rPr>
              <a:t>be able to work above a lifting index of </a:t>
            </a:r>
            <a:r>
              <a:rPr lang="en-US" altLang="en-US" dirty="0" smtClean="0">
                <a:solidFill>
                  <a:prstClr val="black"/>
                </a:solidFill>
              </a:rPr>
              <a:t>1.0:</a:t>
            </a:r>
            <a:br>
              <a:rPr lang="en-US" altLang="en-US" dirty="0" smtClean="0">
                <a:solidFill>
                  <a:prstClr val="black"/>
                </a:solidFill>
              </a:rPr>
            </a:br>
            <a:r>
              <a:rPr lang="en-US" altLang="en-US" dirty="0" smtClean="0">
                <a:solidFill>
                  <a:prstClr val="black"/>
                </a:solidFill>
              </a:rPr>
              <a:t>1 &lt; LI ≤ 3</a:t>
            </a:r>
          </a:p>
          <a:p>
            <a:pPr lvl="1"/>
            <a:r>
              <a:rPr lang="en-US" altLang="en-US" dirty="0" smtClean="0">
                <a:solidFill>
                  <a:prstClr val="black"/>
                </a:solidFill>
              </a:rPr>
              <a:t>Even for above: </a:t>
            </a:r>
            <a:r>
              <a:rPr lang="en-US" altLang="en-US" dirty="0">
                <a:solidFill>
                  <a:prstClr val="black"/>
                </a:solidFill>
              </a:rPr>
              <a:t>LI &gt; </a:t>
            </a:r>
            <a:r>
              <a:rPr lang="en-US" altLang="en-US" dirty="0" smtClean="0">
                <a:solidFill>
                  <a:prstClr val="black"/>
                </a:solidFill>
              </a:rPr>
              <a:t>3.0 is </a:t>
            </a:r>
            <a:r>
              <a:rPr lang="en-US" altLang="en-US" dirty="0">
                <a:solidFill>
                  <a:prstClr val="black"/>
                </a:solidFill>
              </a:rPr>
              <a:t>highly stressful lifting </a:t>
            </a:r>
            <a:r>
              <a:rPr lang="en-US" altLang="en-US" dirty="0" smtClean="0">
                <a:solidFill>
                  <a:prstClr val="black"/>
                </a:solidFill>
              </a:rPr>
              <a:t>tasks </a:t>
            </a:r>
            <a:r>
              <a:rPr lang="en-US" altLang="en-US" dirty="0" smtClean="0">
                <a:solidFill>
                  <a:prstClr val="black"/>
                </a:solidFill>
                <a:sym typeface="Symbol"/>
              </a:rPr>
              <a:t> increased </a:t>
            </a:r>
            <a:r>
              <a:rPr lang="en-US" altLang="en-US" dirty="0">
                <a:solidFill>
                  <a:prstClr val="black"/>
                </a:solidFill>
                <a:sym typeface="Symbol"/>
              </a:rPr>
              <a:t>risk of a work-related </a:t>
            </a:r>
            <a:r>
              <a:rPr lang="en-US" altLang="en-US" dirty="0" smtClean="0">
                <a:solidFill>
                  <a:prstClr val="black"/>
                </a:solidFill>
                <a:sym typeface="Symbol"/>
              </a:rPr>
              <a:t>injury</a:t>
            </a:r>
            <a:endParaRPr lang="de-DE" altLang="en-US" b="1" dirty="0" smtClean="0">
              <a:solidFill>
                <a:prstClr val="black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lvl="1"/>
            <a:endParaRPr lang="en-US" altLang="en-US" dirty="0" smtClean="0">
              <a:solidFill>
                <a:schemeClr val="tx1"/>
              </a:solidFill>
            </a:endParaRPr>
          </a:p>
          <a:p>
            <a:pPr lvl="1"/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949E-21BA-4E7B-A6AF-91BEE7C43DD7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949E-21BA-4E7B-A6AF-91BEE7C43DD7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" y="76200"/>
            <a:ext cx="9211931" cy="681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9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300" dirty="0" smtClean="0">
                <a:solidFill>
                  <a:schemeClr val="tx1"/>
                </a:solidFill>
              </a:rPr>
              <a:t>Some MMH Videos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2228" name="Rectangle 4"/>
          <p:cNvSpPr>
            <a:spLocks noGrp="1"/>
          </p:cNvSpPr>
          <p:nvPr>
            <p:ph idx="1"/>
          </p:nvPr>
        </p:nvSpPr>
        <p:spPr>
          <a:xfrm>
            <a:off x="304800" y="990600"/>
            <a:ext cx="8763000" cy="5791200"/>
          </a:xfrm>
        </p:spPr>
        <p:txBody>
          <a:bodyPr/>
          <a:lstStyle/>
          <a:p>
            <a:pPr marL="477838" indent="-514350">
              <a:buClr>
                <a:srgbClr val="2DA2BF"/>
              </a:buClr>
            </a:pPr>
            <a:r>
              <a:rPr lang="en-US" altLang="en-US" sz="2900" dirty="0">
                <a:solidFill>
                  <a:schemeClr val="tx1"/>
                </a:solidFill>
              </a:rPr>
              <a:t>Manual Material Handling/Safe Lifting:</a:t>
            </a:r>
            <a:br>
              <a:rPr lang="en-US" altLang="en-US" sz="2900" dirty="0">
                <a:solidFill>
                  <a:schemeClr val="tx1"/>
                </a:solidFill>
              </a:rPr>
            </a:br>
            <a:r>
              <a:rPr lang="en-US" altLang="en-US" sz="29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altLang="en-US" sz="2900" dirty="0" smtClean="0">
                <a:solidFill>
                  <a:schemeClr val="tx1"/>
                </a:solidFill>
                <a:hlinkClick r:id="rId3"/>
              </a:rPr>
              <a:t>youtu.be/rrI2n8qehrY</a:t>
            </a:r>
            <a:r>
              <a:rPr lang="en-US" altLang="en-US" sz="2900" dirty="0" smtClean="0">
                <a:solidFill>
                  <a:schemeClr val="tx1"/>
                </a:solidFill>
              </a:rPr>
              <a:t> </a:t>
            </a:r>
          </a:p>
          <a:p>
            <a:pPr marL="477838" indent="-514350">
              <a:buClr>
                <a:srgbClr val="2DA2BF"/>
              </a:buClr>
            </a:pPr>
            <a:r>
              <a:rPr lang="en-US" altLang="en-US" sz="2900" dirty="0">
                <a:solidFill>
                  <a:schemeClr val="tx1"/>
                </a:solidFill>
              </a:rPr>
              <a:t>Assessing Manual Handling Tasks:</a:t>
            </a:r>
            <a:br>
              <a:rPr lang="en-US" altLang="en-US" sz="2900" dirty="0">
                <a:solidFill>
                  <a:schemeClr val="tx1"/>
                </a:solidFill>
              </a:rPr>
            </a:br>
            <a:r>
              <a:rPr lang="en-US" altLang="en-US" sz="29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altLang="en-US" sz="2900" dirty="0" smtClean="0">
                <a:solidFill>
                  <a:schemeClr val="tx1"/>
                </a:solidFill>
                <a:hlinkClick r:id="rId4"/>
              </a:rPr>
              <a:t>youtu.be/L0Px8k5zcwI</a:t>
            </a:r>
            <a:r>
              <a:rPr lang="en-US" altLang="en-US" sz="2900" dirty="0" smtClean="0">
                <a:solidFill>
                  <a:schemeClr val="tx1"/>
                </a:solidFill>
              </a:rPr>
              <a:t> </a:t>
            </a:r>
          </a:p>
          <a:p>
            <a:pPr marL="477838" indent="-514350">
              <a:buClr>
                <a:srgbClr val="2DA2BF"/>
              </a:buClr>
            </a:pPr>
            <a:r>
              <a:rPr lang="en-US" altLang="en-US" sz="2900" dirty="0">
                <a:solidFill>
                  <a:schemeClr val="tx1"/>
                </a:solidFill>
              </a:rPr>
              <a:t>PLAD The Personal Lift Assist </a:t>
            </a:r>
            <a:r>
              <a:rPr lang="en-US" altLang="en-US" sz="2900" dirty="0" smtClean="0">
                <a:solidFill>
                  <a:schemeClr val="tx1"/>
                </a:solidFill>
              </a:rPr>
              <a:t>Device:</a:t>
            </a:r>
            <a:br>
              <a:rPr lang="en-US" altLang="en-US" sz="2900" dirty="0" smtClean="0">
                <a:solidFill>
                  <a:schemeClr val="tx1"/>
                </a:solidFill>
              </a:rPr>
            </a:br>
            <a:r>
              <a:rPr lang="en-US" altLang="en-US" sz="2900" dirty="0">
                <a:solidFill>
                  <a:schemeClr val="tx1"/>
                </a:solidFill>
                <a:hlinkClick r:id="rId5"/>
              </a:rPr>
              <a:t>https://</a:t>
            </a:r>
            <a:r>
              <a:rPr lang="en-US" altLang="en-US" sz="2900" dirty="0" smtClean="0">
                <a:solidFill>
                  <a:schemeClr val="tx1"/>
                </a:solidFill>
                <a:hlinkClick r:id="rId5"/>
              </a:rPr>
              <a:t>youtu.be/LlhAUQCzITY</a:t>
            </a:r>
            <a:r>
              <a:rPr lang="en-US" altLang="en-US" sz="2900" dirty="0" smtClean="0">
                <a:solidFill>
                  <a:schemeClr val="tx1"/>
                </a:solidFill>
              </a:rPr>
              <a:t> </a:t>
            </a:r>
            <a:endParaRPr lang="en-US" altLang="en-US" sz="29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2884F-90B2-41AE-BAA9-31F4BC1E7995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300" dirty="0" smtClean="0">
                <a:solidFill>
                  <a:schemeClr val="tx1"/>
                </a:solidFill>
              </a:rPr>
              <a:t>References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2228" name="Rectangle 4"/>
          <p:cNvSpPr>
            <a:spLocks noGrp="1"/>
          </p:cNvSpPr>
          <p:nvPr>
            <p:ph idx="1"/>
          </p:nvPr>
        </p:nvSpPr>
        <p:spPr>
          <a:xfrm>
            <a:off x="304800" y="838200"/>
            <a:ext cx="8763000" cy="5943600"/>
          </a:xfrm>
        </p:spPr>
        <p:txBody>
          <a:bodyPr/>
          <a:lstStyle/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100" b="1" i="1" dirty="0" smtClean="0">
                <a:solidFill>
                  <a:schemeClr val="tx1"/>
                </a:solidFill>
              </a:rPr>
              <a:t>Revised NIOSH Equation for the Design and Evaluation of Manual Lifting Tasks</a:t>
            </a:r>
            <a:r>
              <a:rPr lang="en-US" altLang="en-US" sz="2100" b="1" dirty="0" smtClean="0">
                <a:solidFill>
                  <a:schemeClr val="tx1"/>
                </a:solidFill>
              </a:rPr>
              <a:t>. </a:t>
            </a:r>
            <a:r>
              <a:rPr lang="en-US" altLang="en-US" sz="2100" dirty="0" smtClean="0">
                <a:solidFill>
                  <a:schemeClr val="tx1"/>
                </a:solidFill>
              </a:rPr>
              <a:t>Thomas R. Walters et al. </a:t>
            </a:r>
            <a:r>
              <a:rPr lang="en-US" altLang="en-US" sz="2100" i="1" dirty="0" smtClean="0">
                <a:solidFill>
                  <a:schemeClr val="tx1"/>
                </a:solidFill>
              </a:rPr>
              <a:t>Ergonomics</a:t>
            </a:r>
            <a:r>
              <a:rPr lang="en-US" altLang="en-US" sz="2100" dirty="0" smtClean="0">
                <a:solidFill>
                  <a:schemeClr val="tx1"/>
                </a:solidFill>
              </a:rPr>
              <a:t> 36(7): 749-776,1993.</a:t>
            </a:r>
            <a:endParaRPr lang="en-US" altLang="en-US" sz="2100" b="1" dirty="0" smtClean="0">
              <a:solidFill>
                <a:schemeClr val="tx1"/>
              </a:solidFill>
            </a:endParaRPr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100" b="1" i="1" dirty="0" smtClean="0">
                <a:solidFill>
                  <a:schemeClr val="tx1"/>
                </a:solidFill>
              </a:rPr>
              <a:t>Applications Manual for the Revised NIOSH Lifting Equation</a:t>
            </a:r>
            <a:r>
              <a:rPr lang="en-US" altLang="en-US" sz="2100" dirty="0" smtClean="0">
                <a:solidFill>
                  <a:schemeClr val="tx1"/>
                </a:solidFill>
              </a:rPr>
              <a:t>. Thomas R. Walters, Vern </a:t>
            </a:r>
            <a:r>
              <a:rPr lang="en-US" altLang="en-US" sz="2100" dirty="0" err="1" smtClean="0">
                <a:solidFill>
                  <a:schemeClr val="tx1"/>
                </a:solidFill>
              </a:rPr>
              <a:t>Putz</a:t>
            </a:r>
            <a:r>
              <a:rPr lang="en-US" altLang="en-US" sz="2100" dirty="0" smtClean="0">
                <a:solidFill>
                  <a:schemeClr val="tx1"/>
                </a:solidFill>
              </a:rPr>
              <a:t>-Anderson, </a:t>
            </a:r>
            <a:r>
              <a:rPr lang="en-US" altLang="en-US" sz="2100" dirty="0" err="1" smtClean="0">
                <a:solidFill>
                  <a:schemeClr val="tx1"/>
                </a:solidFill>
              </a:rPr>
              <a:t>Arun</a:t>
            </a:r>
            <a:r>
              <a:rPr lang="en-US" altLang="en-US" sz="2100" dirty="0" smtClean="0">
                <a:solidFill>
                  <a:schemeClr val="tx1"/>
                </a:solidFill>
              </a:rPr>
              <a:t> Garg. US Department of Health and Human Services: Public Health Services. Cincinnati, OH, 1994.</a:t>
            </a:r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100" b="1" i="1" dirty="0" smtClean="0">
                <a:solidFill>
                  <a:schemeClr val="tx1"/>
                </a:solidFill>
              </a:rPr>
              <a:t>OSHA Technical Manual. Section VII: Chapter 1: Back Disorders and Injuries</a:t>
            </a:r>
            <a:r>
              <a:rPr lang="en-US" altLang="en-US" sz="2100" dirty="0" smtClean="0">
                <a:solidFill>
                  <a:schemeClr val="tx1"/>
                </a:solidFill>
              </a:rPr>
              <a:t>. Online at:</a:t>
            </a:r>
          </a:p>
          <a:p>
            <a:pPr marL="1114425" lvl="4" indent="0">
              <a:buClr>
                <a:srgbClr val="2DA2BF"/>
              </a:buClr>
              <a:buFont typeface="Wingdings 2" pitchFamily="18" charset="2"/>
              <a:buNone/>
            </a:pPr>
            <a:r>
              <a:rPr lang="en-US" altLang="en-US" sz="2100" dirty="0" smtClean="0">
                <a:solidFill>
                  <a:schemeClr val="tx1"/>
                </a:solidFill>
                <a:hlinkClick r:id="rId3"/>
              </a:rPr>
              <a:t>www.osha.gov/dts/osta/otm/otm_vii/otm_vii_1.html</a:t>
            </a:r>
            <a:r>
              <a:rPr lang="en-US" altLang="en-US" sz="2100" dirty="0" smtClean="0">
                <a:solidFill>
                  <a:schemeClr val="tx1"/>
                </a:solidFill>
              </a:rPr>
              <a:t> </a:t>
            </a:r>
          </a:p>
          <a:p>
            <a:pPr marL="877888" lvl="1" indent="-514350">
              <a:buClr>
                <a:srgbClr val="2DA2BF"/>
              </a:buClr>
              <a:buFont typeface="Lucida Sans Unicode" pitchFamily="34" charset="0"/>
              <a:buAutoNum type="arabicPeriod"/>
            </a:pPr>
            <a:r>
              <a:rPr lang="en-US" altLang="en-US" sz="2100" b="1" i="1" dirty="0" smtClean="0">
                <a:solidFill>
                  <a:schemeClr val="tx1"/>
                </a:solidFill>
              </a:rPr>
              <a:t>Applications Manual For the Revised NIOSH Lifting Equation</a:t>
            </a:r>
            <a:r>
              <a:rPr lang="en-US" altLang="en-US" sz="2100" dirty="0">
                <a:solidFill>
                  <a:schemeClr val="tx1"/>
                </a:solidFill>
              </a:rPr>
              <a:t>. Centers for Disease Control &amp; Prevention. Thomas R. Waters, Ph.D., Vern </a:t>
            </a:r>
            <a:r>
              <a:rPr lang="en-US" altLang="en-US" sz="2100" dirty="0" err="1">
                <a:solidFill>
                  <a:schemeClr val="tx1"/>
                </a:solidFill>
              </a:rPr>
              <a:t>Putz</a:t>
            </a:r>
            <a:r>
              <a:rPr lang="en-US" altLang="en-US" sz="2100" dirty="0">
                <a:solidFill>
                  <a:schemeClr val="tx1"/>
                </a:solidFill>
              </a:rPr>
              <a:t>-Anderson, Ph.D., </a:t>
            </a:r>
            <a:r>
              <a:rPr lang="en-US" altLang="en-US" sz="2100" dirty="0" err="1">
                <a:solidFill>
                  <a:schemeClr val="tx1"/>
                </a:solidFill>
              </a:rPr>
              <a:t>Arun</a:t>
            </a:r>
            <a:r>
              <a:rPr lang="en-US" altLang="en-US" sz="2100" dirty="0">
                <a:solidFill>
                  <a:schemeClr val="tx1"/>
                </a:solidFill>
              </a:rPr>
              <a:t> Garg, Ph.D. Centers for Disease Control &amp; </a:t>
            </a:r>
            <a:r>
              <a:rPr lang="en-US" altLang="en-US" sz="2100" dirty="0" smtClean="0">
                <a:solidFill>
                  <a:schemeClr val="tx1"/>
                </a:solidFill>
              </a:rPr>
              <a:t>Prevention. Publication </a:t>
            </a:r>
            <a:r>
              <a:rPr lang="en-US" altLang="en-US" sz="2100" dirty="0">
                <a:solidFill>
                  <a:schemeClr val="tx1"/>
                </a:solidFill>
              </a:rPr>
              <a:t>date: </a:t>
            </a:r>
            <a:r>
              <a:rPr lang="en-US" altLang="en-US" sz="2100" dirty="0" smtClean="0">
                <a:solidFill>
                  <a:schemeClr val="tx1"/>
                </a:solidFill>
              </a:rPr>
              <a:t>01/01/1994. Online at:</a:t>
            </a:r>
          </a:p>
          <a:p>
            <a:pPr marL="1114425" lvl="4" indent="0">
              <a:buClr>
                <a:srgbClr val="2DA2BF"/>
              </a:buClr>
              <a:buNone/>
            </a:pPr>
            <a:r>
              <a:rPr lang="en-US" altLang="en-US" sz="2100" dirty="0">
                <a:solidFill>
                  <a:schemeClr val="tx1"/>
                </a:solidFill>
                <a:hlinkClick r:id="rId4"/>
              </a:rPr>
              <a:t>https://wonder.cdc.gov/wonder/prevguid/p0000427/p0000427.asp#head005001002000000</a:t>
            </a:r>
            <a:r>
              <a:rPr lang="en-US" altLang="en-US" sz="2100" dirty="0">
                <a:solidFill>
                  <a:schemeClr val="tx1"/>
                </a:solidFill>
              </a:rPr>
              <a:t> </a:t>
            </a:r>
          </a:p>
          <a:p>
            <a:pPr marL="1114425" lvl="4" indent="0">
              <a:buClr>
                <a:srgbClr val="2DA2BF"/>
              </a:buClr>
              <a:buFont typeface="Wingdings 2" pitchFamily="18" charset="2"/>
              <a:buNone/>
            </a:pPr>
            <a:endParaRPr lang="en-US" altLang="en-US" sz="21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2884F-90B2-41AE-BAA9-31F4BC1E7995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MMH Activities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Lifting/Lowering 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Lifting: to raise from a lower to a higher level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Range of a lift: from the ground to as high as you can reach with your hands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Lowering is the opposite activity of lifting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Pushing/Pulling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Pushing: to press against an object with force in order to move the object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The opposite is to pull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Twisting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(MMH </a:t>
            </a:r>
            <a:r>
              <a:rPr lang="en-US" altLang="en-US" dirty="0" err="1" smtClean="0">
                <a:solidFill>
                  <a:schemeClr val="tx1"/>
                </a:solidFill>
              </a:rPr>
              <a:t>Def</a:t>
            </a:r>
            <a:r>
              <a:rPr lang="en-US" altLang="en-US" baseline="30000" dirty="0" err="1" smtClean="0">
                <a:solidFill>
                  <a:schemeClr val="tx1"/>
                </a:solidFill>
              </a:rPr>
              <a:t>n</a:t>
            </a:r>
            <a:r>
              <a:rPr lang="en-US" altLang="en-US" dirty="0" smtClean="0">
                <a:solidFill>
                  <a:schemeClr val="tx1"/>
                </a:solidFill>
              </a:rPr>
              <a:t>) act of moving upper body to one side or the other, while the lower body remains in a relatively fixed position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Twisting can take place while the entire body is in a state of motion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ED3F9-F8AA-4F80-B7C9-AF7252A97A5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MMH Activities (cont.)</a:t>
            </a:r>
          </a:p>
        </p:txBody>
      </p:sp>
      <p:sp>
        <p:nvSpPr>
          <p:cNvPr id="1638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Carrying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Having an object in one’s grasp or attached while in the act of moving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Weight of object becomes a part of the total weight of the person doing the work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Holding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Having an object in one’s grasp while in a static body position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4797C-2CA1-4A75-8956-5FB5159A01C7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MMH: Effect on Health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MMH: most common cause of occupational fatigue and low back pain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About ¾ workers whose job includes MMH suffer pain due to back injury at some time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Such back injuries account for </a:t>
            </a:r>
            <a:r>
              <a:rPr lang="en-US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en-US" altLang="en-US" dirty="0" smtClean="0">
                <a:solidFill>
                  <a:schemeClr val="tx1"/>
                </a:solidFill>
              </a:rPr>
              <a:t>1/3 of all lost work + 40% of all compensation costs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More important than financial cost: 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human suffering</a:t>
            </a:r>
          </a:p>
          <a:p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dirty="0" smtClean="0">
                <a:solidFill>
                  <a:schemeClr val="tx1"/>
                </a:solidFill>
              </a:rPr>
              <a:t>prevention of back injuries: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crucial, challenging problem for occupational health and safety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DC901-DE08-4393-A527-00BC833DE36A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MMH: Effect on Health (cont.)</a:t>
            </a:r>
          </a:p>
        </p:txBody>
      </p:sp>
      <p:sp>
        <p:nvSpPr>
          <p:cNvPr id="1843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Work factors causing back injury during MMH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Most common causes of back injuries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Tasks involving MMH &gt; worker's physical capacity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Poor workplace layout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1. Weight of the load lifted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For most workers, lifting loads over 20 kilograms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dirty="0" smtClean="0">
                <a:solidFill>
                  <a:schemeClr val="tx1"/>
                </a:solidFill>
              </a:rPr>
              <a:t>increased number and severity of back injuries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2. Range of the lift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Preferred range for lifting is: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between knee and waist height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Lifting above/below this range is more hazardous 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3. Location of load in relation to the body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Load lifted far from the body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dirty="0" smtClean="0">
                <a:solidFill>
                  <a:schemeClr val="tx1"/>
                </a:solidFill>
              </a:rPr>
              <a:t> more stress on the back than the same load lifted close to the body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985F5-3A96-42EA-B6D6-B13EC8F42738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MMH: Effect on Health (cont.)</a:t>
            </a:r>
          </a:p>
        </p:txBody>
      </p:sp>
      <p:sp>
        <p:nvSpPr>
          <p:cNvPr id="1946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6106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Cont. Work factors causing back injury during MMH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4. Size and shape of load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Bulky object is harder to lift than a compact one of the same weight because it (or its center of gravity) cannot be brought close to the body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Lifting a bulky object also forces a worker into an awkward and potentially unbalanced position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5. Number and frequency of lifts performed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How often the worker performs MMH tasks, and for how long, are extremely important factors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Frequently repeated, long-lasting tasks: most tiring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dirty="0" smtClean="0">
                <a:solidFill>
                  <a:schemeClr val="tx1"/>
                </a:solidFill>
              </a:rPr>
              <a:t>the most likely to cause back injury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Highly repetitive MMH tasks also make the worker bored and less alert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dirty="0" smtClean="0">
                <a:solidFill>
                  <a:schemeClr val="tx1"/>
                </a:solidFill>
              </a:rPr>
              <a:t>safety hazard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46FAE-DFFB-4DB9-B77C-83BF10323CD0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MMH: Effect on Health (cont.)</a:t>
            </a:r>
          </a:p>
        </p:txBody>
      </p:sp>
      <p:sp>
        <p:nvSpPr>
          <p:cNvPr id="2048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534400" cy="5943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Cont. Work factors causing back injury during MMH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6. Excessive bending and twisting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Poor layout of the workplace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dirty="0" smtClean="0">
                <a:solidFill>
                  <a:schemeClr val="tx1"/>
                </a:solidFill>
              </a:rPr>
              <a:t>risk for injury ↑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e.g. </a:t>
            </a:r>
            <a:r>
              <a:rPr lang="en-US" altLang="en-US" b="1" dirty="0" smtClean="0">
                <a:solidFill>
                  <a:schemeClr val="tx1"/>
                </a:solidFill>
              </a:rPr>
              <a:t>shelving</a:t>
            </a:r>
            <a:r>
              <a:rPr lang="en-US" altLang="en-US" dirty="0" smtClean="0">
                <a:solidFill>
                  <a:schemeClr val="tx1"/>
                </a:solidFill>
              </a:rPr>
              <a:t> that is too deep, too high or too low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dirty="0" smtClean="0">
                <a:solidFill>
                  <a:schemeClr val="tx1"/>
                </a:solidFill>
              </a:rPr>
              <a:t> unnecessary bending or stretching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e.g. </a:t>
            </a:r>
            <a:r>
              <a:rPr lang="en-US" altLang="en-US" b="1" dirty="0" smtClean="0">
                <a:solidFill>
                  <a:schemeClr val="tx1"/>
                </a:solidFill>
              </a:rPr>
              <a:t>lack of space</a:t>
            </a:r>
            <a:r>
              <a:rPr lang="en-US" altLang="en-US" dirty="0" smtClean="0">
                <a:solidFill>
                  <a:schemeClr val="tx1"/>
                </a:solidFill>
              </a:rPr>
              <a:t> to move freely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dirty="0" smtClean="0">
                <a:solidFill>
                  <a:schemeClr val="tx1"/>
                </a:solidFill>
              </a:rPr>
              <a:t>increases the need for twisting and bending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e.g. </a:t>
            </a:r>
            <a:r>
              <a:rPr lang="en-US" altLang="en-US" b="1" dirty="0" smtClean="0">
                <a:solidFill>
                  <a:schemeClr val="tx1"/>
                </a:solidFill>
              </a:rPr>
              <a:t>unsuitable dimensions</a:t>
            </a:r>
            <a:r>
              <a:rPr lang="en-US" altLang="en-US" dirty="0" smtClean="0">
                <a:solidFill>
                  <a:schemeClr val="tx1"/>
                </a:solidFill>
              </a:rPr>
              <a:t> of benches, tables, and other furniture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dirty="0" smtClean="0">
                <a:solidFill>
                  <a:schemeClr val="tx1"/>
                </a:solidFill>
              </a:rPr>
              <a:t>force worker to perform MMH tasks in awkward positions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dirty="0" smtClean="0">
                <a:solidFill>
                  <a:schemeClr val="tx1"/>
                </a:solidFill>
              </a:rPr>
              <a:t> add stress to the musculoskeletal system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e.g. </a:t>
            </a:r>
            <a:r>
              <a:rPr lang="en-US" altLang="en-US" b="1" dirty="0" smtClean="0">
                <a:solidFill>
                  <a:schemeClr val="tx1"/>
                </a:solidFill>
              </a:rPr>
              <a:t>work areas overcrowded</a:t>
            </a:r>
            <a:r>
              <a:rPr lang="en-US" altLang="en-US" dirty="0" smtClean="0">
                <a:solidFill>
                  <a:schemeClr val="tx1"/>
                </a:solidFill>
              </a:rPr>
              <a:t> with people or equipment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dirty="0" smtClean="0">
                <a:solidFill>
                  <a:schemeClr val="tx1"/>
                </a:solidFill>
              </a:rPr>
              <a:t>stressful body movements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8E972-E680-47D4-BC1F-7DCCABEFA41E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12154</TotalTime>
  <Words>2503</Words>
  <Application>Microsoft Office PowerPoint</Application>
  <PresentationFormat>On-screen Show (4:3)</PresentationFormat>
  <Paragraphs>488</Paragraphs>
  <Slides>34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2_Concourse</vt:lpstr>
      <vt:lpstr>9_Concourse</vt:lpstr>
      <vt:lpstr>Executive</vt:lpstr>
      <vt:lpstr>King Saud University   College of Engineering  IE – 341: “Human Factors Engineering”  Fall – 2016 (1st Sem. 1437-8H)</vt:lpstr>
      <vt:lpstr>Lesson Overview</vt:lpstr>
      <vt:lpstr>What is Manual Materials Handling?</vt:lpstr>
      <vt:lpstr>MMH Activities</vt:lpstr>
      <vt:lpstr>MMH Activities (cont.)</vt:lpstr>
      <vt:lpstr>MMH: Effect on Health</vt:lpstr>
      <vt:lpstr>MMH: Effect on Health (cont.)</vt:lpstr>
      <vt:lpstr>MMH: Effect on Health (cont.)</vt:lpstr>
      <vt:lpstr>MMH: Effect on Health (cont.)</vt:lpstr>
      <vt:lpstr>Establishing if a Lift is too Heavy</vt:lpstr>
      <vt:lpstr>Establishing if a Lift is too Heavy (cont)</vt:lpstr>
      <vt:lpstr>Calculating the RWL: Overview</vt:lpstr>
      <vt:lpstr>Calculating the RWL: Overview (cont.)</vt:lpstr>
      <vt:lpstr>Calculating the RWL: Overview (cont.)</vt:lpstr>
      <vt:lpstr>Calculating the RWL: Overview (cont.)</vt:lpstr>
      <vt:lpstr>Determining the Multiplier Value</vt:lpstr>
      <vt:lpstr>Determining the Multiplier Value (cont)</vt:lpstr>
      <vt:lpstr>Determining the Multiplier Value (cont)</vt:lpstr>
      <vt:lpstr>Determining the Multiplier Value (cont)</vt:lpstr>
      <vt:lpstr>Determining the Multiplier Value (cont)</vt:lpstr>
      <vt:lpstr>Applicability of NIOSH Lifting Equation</vt:lpstr>
      <vt:lpstr>Applicability of NIOSH Lifting Equation</vt:lpstr>
      <vt:lpstr>Multiplier Values</vt:lpstr>
      <vt:lpstr>Multiplier Values (Cont.)</vt:lpstr>
      <vt:lpstr>Multiplier Values (Cont.)</vt:lpstr>
      <vt:lpstr>Multiplier Values (Cont.)</vt:lpstr>
      <vt:lpstr>Multiplier Values (Cont.)</vt:lpstr>
      <vt:lpstr>Multiplier Values (Cont.)</vt:lpstr>
      <vt:lpstr>Multiplier Values: Alternative Equations</vt:lpstr>
      <vt:lpstr>Revised NIOSH Lifting Equation</vt:lpstr>
      <vt:lpstr>Lifting Index</vt:lpstr>
      <vt:lpstr>PowerPoint Presentation</vt:lpstr>
      <vt:lpstr>Some MMH Videos</vt:lpstr>
      <vt:lpstr>References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1098</cp:revision>
  <dcterms:created xsi:type="dcterms:W3CDTF">2008-11-10T19:40:45Z</dcterms:created>
  <dcterms:modified xsi:type="dcterms:W3CDTF">2017-01-02T17:55:52Z</dcterms:modified>
</cp:coreProperties>
</file>