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69"/>
  </p:notesMasterIdLst>
  <p:handoutMasterIdLst>
    <p:handoutMasterId r:id="rId70"/>
  </p:handoutMasterIdLst>
  <p:sldIdLst>
    <p:sldId id="319" r:id="rId5"/>
    <p:sldId id="320" r:id="rId6"/>
    <p:sldId id="459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0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0" r:id="rId55"/>
    <p:sldId id="511" r:id="rId56"/>
    <p:sldId id="512" r:id="rId57"/>
    <p:sldId id="513" r:id="rId58"/>
    <p:sldId id="514" r:id="rId59"/>
    <p:sldId id="515" r:id="rId60"/>
    <p:sldId id="516" r:id="rId61"/>
    <p:sldId id="517" r:id="rId62"/>
    <p:sldId id="518" r:id="rId63"/>
    <p:sldId id="519" r:id="rId64"/>
    <p:sldId id="383" r:id="rId65"/>
    <p:sldId id="460" r:id="rId66"/>
    <p:sldId id="461" r:id="rId67"/>
    <p:sldId id="462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05" autoAdjust="0"/>
  </p:normalViewPr>
  <p:slideViewPr>
    <p:cSldViewPr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10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Network Segmentation and Virtualization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0657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Subnets?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5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Class A, Class B, and Class C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be subnetted</a:t>
            </a:r>
            <a:endParaRPr lang="en-US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Each class has different number of host information bits usable for subnet information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Varies depending on network class and the way subnetting is 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LAN subnetting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LAN’s devices interpret device subnetting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External routers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Need network portion of device IP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2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2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25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5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</a:p>
          <a:p>
            <a:endParaRPr lang="en-US" dirty="0" smtClean="0"/>
          </a:p>
          <a:p>
            <a:r>
              <a:rPr lang="en-US" dirty="0" smtClean="0"/>
              <a:t>Supernetting</a:t>
            </a:r>
          </a:p>
          <a:p>
            <a:pPr lvl="1"/>
            <a:r>
              <a:rPr lang="en-US" dirty="0" smtClean="0"/>
              <a:t>Combine contiguous networks that all use the same CIDR block into one supernet</a:t>
            </a:r>
          </a:p>
          <a:p>
            <a:pPr lvl="1"/>
            <a:r>
              <a:rPr lang="en-US" dirty="0" smtClean="0"/>
              <a:t>Also called classless routing or IP address segmentation</a:t>
            </a:r>
          </a:p>
          <a:p>
            <a:r>
              <a:rPr lang="en-US" dirty="0" smtClean="0"/>
              <a:t>Supernetting is helpful for two reasons:</a:t>
            </a:r>
          </a:p>
          <a:p>
            <a:pPr lvl="1"/>
            <a:r>
              <a:rPr lang="en-US" dirty="0" smtClean="0"/>
              <a:t>Reduce the number of routing table entries by combining several entries</a:t>
            </a:r>
          </a:p>
          <a:p>
            <a:pPr lvl="1"/>
            <a:r>
              <a:rPr lang="en-US" dirty="0" smtClean="0"/>
              <a:t>Allow a company to create a single network made up of more than one Class C license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8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</a:p>
          <a:p>
            <a:endParaRPr lang="en-US" dirty="0" smtClean="0"/>
          </a:p>
          <a:p>
            <a:r>
              <a:rPr lang="en-US" dirty="0" smtClean="0"/>
              <a:t>Supernet is defined by a supernet mask</a:t>
            </a:r>
          </a:p>
          <a:p>
            <a:pPr lvl="1"/>
            <a:r>
              <a:rPr lang="en-US" dirty="0" smtClean="0"/>
              <a:t>Moves the network prefix to the left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5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66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Subnetting in IPv6</a:t>
            </a:r>
          </a:p>
          <a:p>
            <a:endParaRPr lang="en-US" dirty="0" smtClean="0"/>
          </a:p>
          <a:p>
            <a:r>
              <a:rPr lang="en-US" dirty="0" smtClean="0"/>
              <a:t>Each ISP can offer customers an entire IPv6 subnet</a:t>
            </a:r>
          </a:p>
          <a:p>
            <a:r>
              <a:rPr lang="en-US" dirty="0" smtClean="0"/>
              <a:t>Subnetting in IPv6</a:t>
            </a:r>
          </a:p>
          <a:p>
            <a:pPr lvl="1"/>
            <a:r>
              <a:rPr lang="en-US" dirty="0" smtClean="0"/>
              <a:t>Simpler than IPv4</a:t>
            </a:r>
          </a:p>
          <a:p>
            <a:pPr lvl="1"/>
            <a:r>
              <a:rPr lang="en-US" dirty="0" smtClean="0"/>
              <a:t>Classes not used</a:t>
            </a:r>
          </a:p>
          <a:p>
            <a:pPr lvl="1"/>
            <a:r>
              <a:rPr lang="en-US" dirty="0" smtClean="0"/>
              <a:t>Subnet masks not used</a:t>
            </a:r>
          </a:p>
          <a:p>
            <a:r>
              <a:rPr lang="en-US" dirty="0" smtClean="0"/>
              <a:t>First four blocks (64 bits) normally identify the network</a:t>
            </a:r>
          </a:p>
          <a:p>
            <a:pPr lvl="1"/>
            <a:r>
              <a:rPr lang="en-US" dirty="0" smtClean="0"/>
              <a:t>Serve as the network prefix or routing prefix</a:t>
            </a:r>
          </a:p>
          <a:p>
            <a:r>
              <a:rPr lang="en-US" dirty="0" smtClean="0"/>
              <a:t>Interfaces that share a network prefix belong to the same subnet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3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Describe methods of network design unique to TCP/IP networks, including subnetting, CIDR, and supernetting</a:t>
            </a:r>
          </a:p>
          <a:p>
            <a:r>
              <a:rPr lang="en-US" dirty="0" smtClean="0"/>
              <a:t>Explain virtualization and identify characteristics of virtual network components</a:t>
            </a:r>
          </a:p>
          <a:p>
            <a:r>
              <a:rPr lang="en-US" dirty="0" smtClean="0"/>
              <a:t>Describe techniques for incorporating virtual components in VLANs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493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Subnetting in IPv6</a:t>
            </a:r>
          </a:p>
          <a:p>
            <a:endParaRPr lang="en-US" dirty="0" smtClean="0"/>
          </a:p>
          <a:p>
            <a:r>
              <a:rPr lang="en-US" dirty="0" smtClean="0"/>
              <a:t>Sometimes the slash notation is called the prefix mask</a:t>
            </a:r>
          </a:p>
          <a:p>
            <a:r>
              <a:rPr lang="en-US" dirty="0" smtClean="0"/>
              <a:t>Route prefixes vary in length</a:t>
            </a:r>
          </a:p>
          <a:p>
            <a:pPr lvl="1"/>
            <a:r>
              <a:rPr lang="en-US" dirty="0" smtClean="0"/>
              <a:t>The slash notation is necessary when defining them</a:t>
            </a:r>
          </a:p>
          <a:p>
            <a:pPr lvl="1"/>
            <a:r>
              <a:rPr lang="en-US" dirty="0" smtClean="0"/>
              <a:t>Example: 2608:FE10::/32</a:t>
            </a:r>
          </a:p>
          <a:p>
            <a:pPr lvl="2"/>
            <a:r>
              <a:rPr lang="en-US" dirty="0" smtClean="0"/>
              <a:t>Includes all subnets whose prefixes begin with 2608:FE10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34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Subnetting in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0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Virtualization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Emulation of a computer, operating system environment, or application:</a:t>
            </a:r>
          </a:p>
          <a:p>
            <a:pPr lvl="1" eaLnBrk="1" hangingPunct="1"/>
            <a:r>
              <a:rPr lang="en-US" dirty="0" smtClean="0"/>
              <a:t>On a physical system</a:t>
            </a:r>
          </a:p>
          <a:p>
            <a:pPr eaLnBrk="1" hangingPunct="1"/>
            <a:r>
              <a:rPr lang="en-US" dirty="0" smtClean="0"/>
              <a:t>Virtual machines (VMs)</a:t>
            </a:r>
          </a:p>
          <a:p>
            <a:pPr lvl="1" eaLnBrk="1" hangingPunct="1"/>
            <a:r>
              <a:rPr lang="en-US" dirty="0" smtClean="0"/>
              <a:t>Virtual workstations</a:t>
            </a:r>
          </a:p>
          <a:p>
            <a:pPr lvl="1" eaLnBrk="1" hangingPunct="1"/>
            <a:r>
              <a:rPr lang="en-US" dirty="0" smtClean="0"/>
              <a:t>Virtual servers</a:t>
            </a:r>
          </a:p>
          <a:p>
            <a:pPr lvl="1" eaLnBrk="1" hangingPunct="1"/>
            <a:r>
              <a:rPr lang="en-US" dirty="0" smtClean="0"/>
              <a:t>Can be configured to use different types of:</a:t>
            </a:r>
          </a:p>
          <a:p>
            <a:pPr lvl="2" eaLnBrk="1" hangingPunct="1"/>
            <a:r>
              <a:rPr lang="en-US" dirty="0" smtClean="0"/>
              <a:t>CPU</a:t>
            </a:r>
          </a:p>
          <a:p>
            <a:pPr lvl="2" eaLnBrk="1" hangingPunct="1"/>
            <a:r>
              <a:rPr lang="en-US" dirty="0" smtClean="0"/>
              <a:t>Storage drive</a:t>
            </a:r>
          </a:p>
          <a:p>
            <a:pPr lvl="2" eaLnBrk="1" hangingPunct="1"/>
            <a:r>
              <a:rPr lang="en-US" dirty="0" smtClean="0"/>
              <a:t>NIC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6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To users, a VM appears no different from a physical computer:</a:t>
            </a:r>
          </a:p>
          <a:p>
            <a:pPr lvl="1" eaLnBrk="1" hangingPunct="1"/>
            <a:r>
              <a:rPr lang="en-US" dirty="0" smtClean="0"/>
              <a:t>Running the same software</a:t>
            </a:r>
          </a:p>
          <a:p>
            <a:pPr eaLnBrk="1" hangingPunct="1"/>
            <a:r>
              <a:rPr lang="en-US" dirty="0" smtClean="0"/>
              <a:t>Host</a:t>
            </a:r>
          </a:p>
          <a:p>
            <a:pPr lvl="1" eaLnBrk="1" hangingPunct="1"/>
            <a:r>
              <a:rPr lang="en-US" dirty="0" smtClean="0"/>
              <a:t>Physical computer</a:t>
            </a:r>
          </a:p>
          <a:p>
            <a:pPr eaLnBrk="1" hangingPunct="1"/>
            <a:r>
              <a:rPr lang="en-US" dirty="0" smtClean="0"/>
              <a:t>Guest</a:t>
            </a:r>
          </a:p>
          <a:p>
            <a:pPr lvl="1" eaLnBrk="1" hangingPunct="1"/>
            <a:r>
              <a:rPr lang="en-US" dirty="0" smtClean="0"/>
              <a:t>Each virtual machine</a:t>
            </a:r>
          </a:p>
          <a:p>
            <a:pPr eaLnBrk="1" hangingPunct="1"/>
            <a:r>
              <a:rPr lang="en-US" dirty="0" smtClean="0"/>
              <a:t>Hypervisor</a:t>
            </a:r>
          </a:p>
          <a:p>
            <a:pPr lvl="1" eaLnBrk="1" hangingPunct="1"/>
            <a:r>
              <a:rPr lang="en-US" dirty="0" smtClean="0"/>
              <a:t>Software that allows you to define and manage virtual machines (also known as a virtual machine manager)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Advantages of virtualization</a:t>
            </a:r>
          </a:p>
          <a:p>
            <a:pPr lvl="1" eaLnBrk="1" hangingPunct="1"/>
            <a:r>
              <a:rPr lang="en-US" dirty="0" smtClean="0"/>
              <a:t>Efficient use of resources</a:t>
            </a:r>
          </a:p>
          <a:p>
            <a:pPr lvl="1" eaLnBrk="1" hangingPunct="1"/>
            <a:r>
              <a:rPr lang="en-US" dirty="0" smtClean="0"/>
              <a:t>Cost and energy savings</a:t>
            </a:r>
          </a:p>
          <a:p>
            <a:pPr lvl="1" eaLnBrk="1" hangingPunct="1"/>
            <a:r>
              <a:rPr lang="en-US" dirty="0" smtClean="0"/>
              <a:t>Fault and threat isolation</a:t>
            </a:r>
          </a:p>
          <a:p>
            <a:pPr lvl="1" eaLnBrk="1" hangingPunct="1"/>
            <a:r>
              <a:rPr lang="en-US" dirty="0" smtClean="0"/>
              <a:t>Simple backups, recovery, and replication</a:t>
            </a:r>
          </a:p>
          <a:p>
            <a:pPr eaLnBrk="1" hangingPunct="1"/>
            <a:r>
              <a:rPr lang="en-US" dirty="0" smtClean="0"/>
              <a:t>Disadvantages</a:t>
            </a:r>
          </a:p>
          <a:p>
            <a:pPr lvl="1" eaLnBrk="1" hangingPunct="1"/>
            <a:r>
              <a:rPr lang="en-US" dirty="0" smtClean="0"/>
              <a:t>Compromised performance</a:t>
            </a:r>
          </a:p>
          <a:p>
            <a:pPr lvl="1" eaLnBrk="1" hangingPunct="1"/>
            <a:r>
              <a:rPr lang="en-US" dirty="0" smtClean="0"/>
              <a:t>Increased complexity</a:t>
            </a:r>
          </a:p>
          <a:p>
            <a:pPr lvl="1" eaLnBrk="1" hangingPunct="1"/>
            <a:r>
              <a:rPr lang="en-US" dirty="0" smtClean="0"/>
              <a:t>Increased licensing costs</a:t>
            </a:r>
          </a:p>
          <a:p>
            <a:pPr lvl="1" eaLnBrk="1" hangingPunct="1"/>
            <a:r>
              <a:rPr lang="en-US" dirty="0" smtClean="0"/>
              <a:t>Single point of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06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</a:p>
          <a:p>
            <a:endParaRPr lang="en-US" dirty="0" smtClean="0"/>
          </a:p>
          <a:p>
            <a:r>
              <a:rPr lang="en-US" dirty="0" smtClean="0"/>
              <a:t>VMware</a:t>
            </a:r>
          </a:p>
          <a:p>
            <a:pPr lvl="1"/>
            <a:r>
              <a:rPr lang="en-US" dirty="0" smtClean="0"/>
              <a:t>Makes the most widely implemented virtualization software </a:t>
            </a:r>
          </a:p>
          <a:p>
            <a:pPr lvl="1"/>
            <a:r>
              <a:rPr lang="en-US" dirty="0" smtClean="0"/>
              <a:t>Provides several which are designed for managing virtual workstations on a single host</a:t>
            </a:r>
          </a:p>
          <a:p>
            <a:r>
              <a:rPr lang="en-US" dirty="0" smtClean="0"/>
              <a:t>Other examples that provide similar functionality but differ in features, interfaces, and ease of use:</a:t>
            </a:r>
          </a:p>
          <a:p>
            <a:pPr lvl="1"/>
            <a:r>
              <a:rPr lang="en-US" dirty="0" smtClean="0"/>
              <a:t>Microsoft’s Hyper-V</a:t>
            </a:r>
          </a:p>
          <a:p>
            <a:pPr lvl="1"/>
            <a:r>
              <a:rPr lang="en-US" dirty="0" smtClean="0"/>
              <a:t>KVM (Kernel-based Virtual Machine)</a:t>
            </a:r>
          </a:p>
          <a:p>
            <a:pPr lvl="1"/>
            <a:r>
              <a:rPr lang="en-US" dirty="0" smtClean="0"/>
              <a:t>Oracle’s VirtualBox</a:t>
            </a:r>
          </a:p>
          <a:p>
            <a:pPr lvl="1"/>
            <a:r>
              <a:rPr lang="en-US" dirty="0" smtClean="0"/>
              <a:t>Citrix’s XenAPP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16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Network Components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Virtual network</a:t>
            </a:r>
          </a:p>
          <a:p>
            <a:pPr lvl="1" eaLnBrk="1" hangingPunct="1"/>
            <a:r>
              <a:rPr lang="en-US" dirty="0" smtClean="0"/>
              <a:t>Can be created to consist solely of virtual machines on a physical server</a:t>
            </a:r>
          </a:p>
          <a:p>
            <a:pPr eaLnBrk="1" hangingPunct="1"/>
            <a:r>
              <a:rPr lang="en-US" dirty="0" smtClean="0"/>
              <a:t>Most networks combine physical and virtual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1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Machines and Network Adapters</a:t>
            </a:r>
          </a:p>
          <a:p>
            <a:endParaRPr lang="en-US" dirty="0" smtClean="0"/>
          </a:p>
          <a:p>
            <a:r>
              <a:rPr lang="en-US" dirty="0" smtClean="0"/>
              <a:t>Virtualization program</a:t>
            </a:r>
          </a:p>
          <a:p>
            <a:pPr lvl="1"/>
            <a:r>
              <a:rPr lang="en-US" dirty="0" smtClean="0"/>
              <a:t>Assigns VM’s software and hardware characteristics</a:t>
            </a:r>
          </a:p>
          <a:p>
            <a:pPr lvl="1"/>
            <a:r>
              <a:rPr lang="en-US" dirty="0" smtClean="0"/>
              <a:t>Often an easy to use, step-by-step wizard</a:t>
            </a:r>
          </a:p>
          <a:p>
            <a:r>
              <a:rPr lang="en-US" dirty="0" smtClean="0"/>
              <a:t>Network connection</a:t>
            </a:r>
          </a:p>
          <a:p>
            <a:pPr lvl="1"/>
            <a:r>
              <a:rPr lang="en-US" dirty="0" smtClean="0"/>
              <a:t>Requires virtual adapter (vNIC)</a:t>
            </a:r>
          </a:p>
          <a:p>
            <a:pPr lvl="1"/>
            <a:r>
              <a:rPr lang="en-US" dirty="0" smtClean="0"/>
              <a:t>Each VM can have several vNICs</a:t>
            </a:r>
          </a:p>
          <a:p>
            <a:pPr lvl="1"/>
            <a:r>
              <a:rPr lang="en-US" dirty="0" smtClean="0"/>
              <a:t>Upon creation, each vNIC is automatically assigned a MAC address</a:t>
            </a:r>
          </a:p>
          <a:p>
            <a:pPr lvl="2"/>
            <a:r>
              <a:rPr lang="en-US" dirty="0" smtClean="0"/>
              <a:t>Also, by default, every VMs vNIC is connected to a port on a virtual switch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06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Machines and Network Adapters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Explain the advanced features of a switch and understand popular switching techniques, including VLAN management</a:t>
            </a:r>
          </a:p>
          <a:p>
            <a:r>
              <a:rPr lang="en-US" dirty="0" smtClean="0"/>
              <a:t>Identify methods of combining VM and VLAN technologies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929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Machines and Network Adapters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74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Switches and Bridges</a:t>
            </a:r>
          </a:p>
          <a:p>
            <a:endParaRPr lang="en-US" dirty="0" smtClean="0"/>
          </a:p>
          <a:p>
            <a:r>
              <a:rPr lang="en-US" dirty="0" smtClean="0"/>
              <a:t>When first VM’s vNIC is selected</a:t>
            </a:r>
          </a:p>
          <a:p>
            <a:pPr lvl="1"/>
            <a:r>
              <a:rPr lang="en-US" dirty="0" smtClean="0"/>
              <a:t>Hypervisor creates a connection between that VM and the host</a:t>
            </a:r>
          </a:p>
          <a:p>
            <a:pPr lvl="1"/>
            <a:r>
              <a:rPr lang="en-US" dirty="0" smtClean="0"/>
              <a:t>This connection might be called a bridge or switch</a:t>
            </a:r>
          </a:p>
          <a:p>
            <a:r>
              <a:rPr lang="en-US" dirty="0" smtClean="0"/>
              <a:t>Virtual switch</a:t>
            </a:r>
          </a:p>
          <a:p>
            <a:pPr lvl="1"/>
            <a:r>
              <a:rPr lang="en-US" dirty="0" smtClean="0"/>
              <a:t>Logically defined device</a:t>
            </a:r>
          </a:p>
          <a:p>
            <a:pPr lvl="1"/>
            <a:r>
              <a:rPr lang="en-US" dirty="0" smtClean="0"/>
              <a:t>Operates at Data Link layer</a:t>
            </a:r>
          </a:p>
          <a:p>
            <a:pPr lvl="1"/>
            <a:r>
              <a:rPr lang="en-US" dirty="0" smtClean="0"/>
              <a:t>Passes frames between nodes</a:t>
            </a:r>
          </a:p>
          <a:p>
            <a:r>
              <a:rPr lang="en-US" dirty="0" smtClean="0"/>
              <a:t>The hypervisor controls the virtual switches</a:t>
            </a:r>
          </a:p>
          <a:p>
            <a:r>
              <a:rPr lang="en-US" dirty="0" smtClean="0"/>
              <a:t>VMs can go through a virtual switch to reach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40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Switches and Bridges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2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Switches and Bridges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7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Must identify networking mode the vNIC will use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Frequently-used network connection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Bridged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Host-only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Bridged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vNIC accesses physical network using host machine’s 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Obtains own IP address, default gateway, and netmask from DHCP server on physical 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410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34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NAT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vNIC relies on host to act as NAT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Obtains IP addressing information from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Virtualization software acts as a DHCP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Appropriate for VMs that do not need to be accessed at a known address by other network nodes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Host-only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VMs on one host can exchange data with each other and the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Cannot communicate with nodes beyond the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Never receive or transmit data with host’s physical 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69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86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6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Segmentation and Subnetting</a:t>
            </a:r>
          </a:p>
          <a:p>
            <a:endParaRPr lang="en-US" dirty="0" smtClean="0"/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Dividing a network into multiple smaller networks</a:t>
            </a:r>
          </a:p>
          <a:p>
            <a:pPr lvl="1"/>
            <a:r>
              <a:rPr lang="en-US" dirty="0" smtClean="0"/>
              <a:t>Traffic on one network is separated from another network’s traffic</a:t>
            </a:r>
          </a:p>
          <a:p>
            <a:pPr lvl="1"/>
            <a:r>
              <a:rPr lang="en-US" dirty="0" smtClean="0"/>
              <a:t>Each network is its own broadcast domain</a:t>
            </a:r>
          </a:p>
          <a:p>
            <a:r>
              <a:rPr lang="en-US" dirty="0" smtClean="0"/>
              <a:t>Accomplish the following:</a:t>
            </a:r>
          </a:p>
          <a:p>
            <a:pPr lvl="1"/>
            <a:r>
              <a:rPr lang="en-US" dirty="0" smtClean="0"/>
              <a:t>Enhance security</a:t>
            </a:r>
          </a:p>
          <a:p>
            <a:pPr lvl="1"/>
            <a:r>
              <a:rPr lang="en-US" dirty="0" smtClean="0"/>
              <a:t>Improve performance</a:t>
            </a:r>
          </a:p>
          <a:p>
            <a:pPr lvl="1"/>
            <a:r>
              <a:rPr lang="en-US" dirty="0" smtClean="0"/>
              <a:t>Simplify troubleshooting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62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94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Appliances and Virtual Network Services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Alternative to test servers for new software</a:t>
            </a:r>
          </a:p>
          <a:p>
            <a:pPr eaLnBrk="1" hangingPunct="1"/>
            <a:r>
              <a:rPr lang="en-US" dirty="0" smtClean="0"/>
              <a:t>Virtual appliance includes:</a:t>
            </a:r>
          </a:p>
          <a:p>
            <a:pPr lvl="1" eaLnBrk="1" hangingPunct="1"/>
            <a:r>
              <a:rPr lang="en-US" dirty="0" smtClean="0"/>
              <a:t>Image of operating system, software, hardware specifications, and application configuration</a:t>
            </a:r>
          </a:p>
          <a:p>
            <a:pPr eaLnBrk="1" hangingPunct="1"/>
            <a:r>
              <a:rPr lang="en-US" dirty="0" smtClean="0"/>
              <a:t>Most commonly virtual servers</a:t>
            </a:r>
          </a:p>
          <a:p>
            <a:pPr eaLnBrk="1" hangingPunct="1"/>
            <a:r>
              <a:rPr lang="en-US" dirty="0" smtClean="0"/>
              <a:t>Popular functions</a:t>
            </a:r>
          </a:p>
          <a:p>
            <a:pPr lvl="1" eaLnBrk="1" hangingPunct="1"/>
            <a:r>
              <a:rPr lang="en-US" dirty="0" smtClean="0"/>
              <a:t>Firewall</a:t>
            </a:r>
          </a:p>
          <a:p>
            <a:pPr lvl="1" eaLnBrk="1" hangingPunct="1"/>
            <a:r>
              <a:rPr lang="en-US" dirty="0" smtClean="0"/>
              <a:t>Network management</a:t>
            </a:r>
          </a:p>
          <a:p>
            <a:pPr lvl="1" eaLnBrk="1" hangingPunct="1"/>
            <a:r>
              <a:rPr lang="en-US" dirty="0" smtClean="0"/>
              <a:t>E-mail solutions</a:t>
            </a:r>
          </a:p>
          <a:p>
            <a:pPr lvl="1" eaLnBrk="1" hangingPunct="1"/>
            <a:r>
              <a:rPr lang="en-US" dirty="0" smtClean="0"/>
              <a:t>Remote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95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VRRP (Virtual Router Redundancy Protocol) and HSRP (Hot Standby Routing Protocol)</a:t>
            </a:r>
          </a:p>
          <a:p>
            <a:endParaRPr lang="en-US" dirty="0" smtClean="0"/>
          </a:p>
          <a:p>
            <a:r>
              <a:rPr lang="en-US" dirty="0" smtClean="0"/>
              <a:t>VRRP</a:t>
            </a:r>
          </a:p>
          <a:p>
            <a:pPr lvl="1"/>
            <a:r>
              <a:rPr lang="en-US" dirty="0" smtClean="0"/>
              <a:t>Cisco’s proprietary version is HSRP</a:t>
            </a:r>
          </a:p>
          <a:p>
            <a:pPr lvl="1"/>
            <a:r>
              <a:rPr lang="en-US" dirty="0" smtClean="0"/>
              <a:t>Used to assign a virtual IP address to a group of routers</a:t>
            </a:r>
          </a:p>
          <a:p>
            <a:r>
              <a:rPr lang="en-US" dirty="0" smtClean="0"/>
              <a:t>Virtual IP address</a:t>
            </a:r>
          </a:p>
          <a:p>
            <a:pPr lvl="1"/>
            <a:r>
              <a:rPr lang="en-US" dirty="0" smtClean="0"/>
              <a:t>Can be shared by the entire group</a:t>
            </a:r>
          </a:p>
          <a:p>
            <a:pPr lvl="1"/>
            <a:r>
              <a:rPr lang="en-US" dirty="0" smtClean="0"/>
              <a:t>Messages routed to the virtual IP address are handled by the master router</a:t>
            </a:r>
          </a:p>
          <a:p>
            <a:pPr lvl="1"/>
            <a:r>
              <a:rPr lang="en-US" dirty="0" smtClean="0"/>
              <a:t>Routers involved are all physical routers acting together as a single virtual router or a group of virtual routers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7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 (Software Defined Networking)</a:t>
            </a:r>
          </a:p>
          <a:p>
            <a:endParaRPr lang="en-US" dirty="0" smtClean="0"/>
          </a:p>
          <a:p>
            <a:r>
              <a:rPr lang="en-US" dirty="0" smtClean="0"/>
              <a:t>SDN</a:t>
            </a:r>
          </a:p>
          <a:p>
            <a:pPr lvl="1"/>
            <a:r>
              <a:rPr lang="en-US" dirty="0" smtClean="0"/>
              <a:t>The virtualization of network services</a:t>
            </a:r>
          </a:p>
          <a:p>
            <a:pPr lvl="2"/>
            <a:r>
              <a:rPr lang="en-US" dirty="0" smtClean="0"/>
              <a:t>A network controller manages these services instead of services being directly managed by hardware devices </a:t>
            </a:r>
          </a:p>
          <a:p>
            <a:pPr lvl="1"/>
            <a:r>
              <a:rPr lang="en-US" dirty="0" smtClean="0"/>
              <a:t>Network controller integrates all of the network’s virtual and physical devices into one cohesive system</a:t>
            </a:r>
          </a:p>
          <a:p>
            <a:pPr lvl="1"/>
            <a:r>
              <a:rPr lang="en-US" dirty="0" smtClean="0"/>
              <a:t>Protocols handle the process of making decisions (called the control plane)</a:t>
            </a:r>
          </a:p>
          <a:p>
            <a:pPr lvl="1"/>
            <a:r>
              <a:rPr lang="en-US" dirty="0" smtClean="0"/>
              <a:t>Physical devices make actual contact with data transmissions as they traverse the network (called the data plane)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012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 (Software Defined Networking)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92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VLAN (virtual local area network)</a:t>
            </a:r>
          </a:p>
          <a:p>
            <a:pPr lvl="1" eaLnBrk="1" hangingPunct="1"/>
            <a:r>
              <a:rPr lang="en-US" dirty="0" smtClean="0"/>
              <a:t>Groups ports on a switch so that some of the local traffic on the switch is forced to go through a router</a:t>
            </a:r>
          </a:p>
          <a:p>
            <a:pPr eaLnBrk="1" hangingPunct="1"/>
            <a:r>
              <a:rPr lang="en-US" dirty="0" smtClean="0"/>
              <a:t>To create a VLAN</a:t>
            </a:r>
          </a:p>
          <a:p>
            <a:pPr lvl="1" eaLnBrk="1" hangingPunct="1"/>
            <a:r>
              <a:rPr lang="en-US" dirty="0" smtClean="0"/>
              <a:t>You need a programmable physical switch whose ports can be partitioned into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339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802.1Q</a:t>
            </a:r>
          </a:p>
          <a:p>
            <a:pPr lvl="1" eaLnBrk="1" hangingPunct="1"/>
            <a:r>
              <a:rPr lang="en-US" dirty="0" smtClean="0"/>
              <a:t>The IEEE standard that specifies how VLAN information appears in frames and how switches interpret that information</a:t>
            </a:r>
          </a:p>
          <a:p>
            <a:pPr eaLnBrk="1" hangingPunct="1"/>
            <a:r>
              <a:rPr lang="en-US" dirty="0" smtClean="0"/>
              <a:t>Each VLAN is assigned its own subnet of IP addresses</a:t>
            </a:r>
          </a:p>
          <a:p>
            <a:pPr lvl="1" eaLnBrk="1" hangingPunct="1"/>
            <a:r>
              <a:rPr lang="en-US" dirty="0" smtClean="0"/>
              <a:t>Each VLAN and subnet normally is a broadcast domain</a:t>
            </a:r>
          </a:p>
          <a:p>
            <a:pPr eaLnBrk="1" hangingPunct="1"/>
            <a:r>
              <a:rPr lang="en-US" dirty="0" smtClean="0"/>
              <a:t>A VLAN can include ports from more than one switch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90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8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Reasons for using VLANs:</a:t>
            </a:r>
          </a:p>
          <a:p>
            <a:pPr lvl="1" eaLnBrk="1" hangingPunct="1"/>
            <a:r>
              <a:rPr lang="en-US" dirty="0" smtClean="0"/>
              <a:t>Separating groups of users who need special security or network functions</a:t>
            </a:r>
          </a:p>
          <a:p>
            <a:pPr lvl="1" eaLnBrk="1" hangingPunct="1"/>
            <a:r>
              <a:rPr lang="en-US" dirty="0" smtClean="0"/>
              <a:t>Isolating connections with heavy or unpredictable traffic patterns</a:t>
            </a:r>
          </a:p>
          <a:p>
            <a:pPr lvl="1" eaLnBrk="1" hangingPunct="1"/>
            <a:r>
              <a:rPr lang="en-US" dirty="0" smtClean="0"/>
              <a:t>Identifying groups of devices whose data should be given priority handling</a:t>
            </a:r>
          </a:p>
          <a:p>
            <a:pPr lvl="1" eaLnBrk="1" hangingPunct="1"/>
            <a:r>
              <a:rPr lang="en-US" dirty="0" smtClean="0"/>
              <a:t>Containing groups of devices that rely on legacy protocols incompatible with the majority of the network’s traffic</a:t>
            </a:r>
          </a:p>
          <a:p>
            <a:pPr lvl="1" eaLnBrk="1" hangingPunct="1"/>
            <a:r>
              <a:rPr lang="en-US" dirty="0" smtClean="0"/>
              <a:t>Separating a large network into smaller subnets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774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Trunk</a:t>
            </a:r>
          </a:p>
          <a:p>
            <a:pPr lvl="1" eaLnBrk="1" hangingPunct="1"/>
            <a:r>
              <a:rPr lang="en-US" dirty="0" smtClean="0"/>
              <a:t>A single physical connection between switches through which many logical VLANs can transmit and receive data</a:t>
            </a:r>
          </a:p>
          <a:p>
            <a:pPr eaLnBrk="1" hangingPunct="1"/>
            <a:r>
              <a:rPr lang="en-US" dirty="0" smtClean="0"/>
              <a:t>A port on a switch is configured as either an access port or a trunk port</a:t>
            </a:r>
          </a:p>
          <a:p>
            <a:pPr lvl="1" eaLnBrk="1" hangingPunct="1"/>
            <a:r>
              <a:rPr lang="en-US" dirty="0" smtClean="0"/>
              <a:t>Access port - used for connecting a single node</a:t>
            </a:r>
          </a:p>
          <a:p>
            <a:pPr lvl="1" eaLnBrk="1" hangingPunct="1"/>
            <a:r>
              <a:rPr lang="en-US" dirty="0" smtClean="0"/>
              <a:t>Trunk port - capable of managing traffic among multiple VLANs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 Computer Uses a Subnet Mask</a:t>
            </a:r>
          </a:p>
          <a:p>
            <a:endParaRPr lang="en-US" dirty="0" smtClean="0"/>
          </a:p>
          <a:p>
            <a:r>
              <a:rPr lang="en-US" dirty="0" smtClean="0"/>
              <a:t>IPv4 address is divided into two parts:</a:t>
            </a:r>
          </a:p>
          <a:p>
            <a:pPr lvl="1"/>
            <a:r>
              <a:rPr lang="en-US" dirty="0" smtClean="0"/>
              <a:t>Network ID and host ID</a:t>
            </a:r>
          </a:p>
          <a:p>
            <a:r>
              <a:rPr lang="en-US" dirty="0" smtClean="0"/>
              <a:t>Subnet mask is used so devices can determine which part of an IP address is network ID and which part is the host ID</a:t>
            </a:r>
          </a:p>
          <a:p>
            <a:pPr lvl="1"/>
            <a:r>
              <a:rPr lang="en-US" dirty="0" smtClean="0"/>
              <a:t>Number of 1s in the subnet mask determines the number of bits in the IP address belong to the network 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74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922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To keep data belonging to each VLAN separate</a:t>
            </a:r>
          </a:p>
          <a:p>
            <a:pPr lvl="1" eaLnBrk="1" hangingPunct="1"/>
            <a:r>
              <a:rPr lang="en-US" dirty="0" smtClean="0"/>
              <a:t>Each frame is identified with a VLAN identifier or tag</a:t>
            </a:r>
          </a:p>
          <a:p>
            <a:pPr lvl="1" eaLnBrk="1" hangingPunct="1"/>
            <a:r>
              <a:rPr lang="en-US" dirty="0" smtClean="0"/>
              <a:t>Trunking protocols assign and interpret these tags</a:t>
            </a:r>
          </a:p>
          <a:p>
            <a:pPr eaLnBrk="1" hangingPunct="1"/>
            <a:r>
              <a:rPr lang="en-US" dirty="0" smtClean="0"/>
              <a:t>Cisco’s VTP (VLAN trunking protocol)</a:t>
            </a:r>
          </a:p>
          <a:p>
            <a:pPr lvl="1" eaLnBrk="1" hangingPunct="1"/>
            <a:r>
              <a:rPr lang="en-US" dirty="0" smtClean="0"/>
              <a:t>The most popular protocol for exchanging VLAN information over trunks</a:t>
            </a:r>
          </a:p>
          <a:p>
            <a:pPr lvl="1" eaLnBrk="1" hangingPunct="1"/>
            <a:r>
              <a:rPr lang="en-US" dirty="0" smtClean="0"/>
              <a:t>VTP allows changes to VLAN database on one switch, called the stack master, to be communicated to all other switches in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892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Potential problem in creating VLANs </a:t>
            </a:r>
          </a:p>
          <a:p>
            <a:pPr lvl="1" eaLnBrk="1" hangingPunct="1"/>
            <a:r>
              <a:rPr lang="en-US" dirty="0" smtClean="0"/>
              <a:t>By grouping certain nodes, you are excluding another group</a:t>
            </a:r>
          </a:p>
          <a:p>
            <a:pPr eaLnBrk="1" hangingPunct="1"/>
            <a:r>
              <a:rPr lang="en-US" dirty="0" smtClean="0"/>
              <a:t>To allow different VLANs to exchange data</a:t>
            </a:r>
          </a:p>
          <a:p>
            <a:pPr lvl="1" eaLnBrk="1" hangingPunct="1"/>
            <a:r>
              <a:rPr lang="en-US" dirty="0" smtClean="0"/>
              <a:t>You need to connect VLANs with a router or Layer 3 switch</a:t>
            </a:r>
          </a:p>
          <a:p>
            <a:pPr eaLnBrk="1" hangingPunct="1"/>
            <a:r>
              <a:rPr lang="en-US" dirty="0" smtClean="0"/>
              <a:t>VLAN hopping attack</a:t>
            </a:r>
          </a:p>
          <a:p>
            <a:pPr lvl="1" eaLnBrk="1" hangingPunct="1"/>
            <a:r>
              <a:rPr lang="en-US" dirty="0" smtClean="0"/>
              <a:t>Occurs when an attacker generates transmissions that appear to belong to a protected VLAN</a:t>
            </a:r>
          </a:p>
          <a:p>
            <a:pPr lvl="1" eaLnBrk="1" hangingPunct="1"/>
            <a:r>
              <a:rPr lang="en-US" dirty="0" smtClean="0"/>
              <a:t>Prevented by disabling auto trunking and moving native VLAN to an unused VLAN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896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STP (Spanning Tree Protocol) and SPB (Shortest Path Bridging)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IEEE standard 802.1D</a:t>
            </a:r>
          </a:p>
          <a:p>
            <a:pPr eaLnBrk="1" hangingPunct="1"/>
            <a:r>
              <a:rPr lang="en-US" dirty="0" smtClean="0"/>
              <a:t>Operates in Data Link layer</a:t>
            </a:r>
          </a:p>
          <a:p>
            <a:pPr eaLnBrk="1" hangingPunct="1"/>
            <a:r>
              <a:rPr lang="en-US" dirty="0" smtClean="0"/>
              <a:t>Prevents traffic loops</a:t>
            </a:r>
          </a:p>
          <a:p>
            <a:pPr lvl="1" eaLnBrk="1" hangingPunct="1"/>
            <a:r>
              <a:rPr lang="en-US" dirty="0" smtClean="0"/>
              <a:t>Calculating paths avoiding potential loops</a:t>
            </a:r>
          </a:p>
          <a:p>
            <a:pPr lvl="1" eaLnBrk="1" hangingPunct="1"/>
            <a:r>
              <a:rPr lang="en-US" dirty="0" smtClean="0"/>
              <a:t>Artificially blocking links completing loop</a:t>
            </a:r>
          </a:p>
          <a:p>
            <a:r>
              <a:rPr lang="en-US" dirty="0" smtClean="0"/>
              <a:t>STP information is transmitted between switches</a:t>
            </a:r>
          </a:p>
          <a:p>
            <a:pPr lvl="1"/>
            <a:r>
              <a:rPr lang="en-US" dirty="0" smtClean="0"/>
              <a:t>Via BPDUs (Bridge Protocol Data Units)</a:t>
            </a:r>
          </a:p>
          <a:p>
            <a:r>
              <a:rPr lang="en-US" dirty="0" smtClean="0"/>
              <a:t>BPDU guard</a:t>
            </a:r>
          </a:p>
          <a:p>
            <a:pPr lvl="1"/>
            <a:r>
              <a:rPr lang="en-US" dirty="0" smtClean="0"/>
              <a:t>Help to enforce STP path rules</a:t>
            </a:r>
          </a:p>
          <a:p>
            <a:r>
              <a:rPr lang="en-US" dirty="0" smtClean="0"/>
              <a:t>BPDU filter can be used to disable STP on 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393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STP (Spanning Tree Protocol) and SPB (Shortest Path Bridging)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Three steps</a:t>
            </a:r>
          </a:p>
          <a:p>
            <a:pPr lvl="1" eaLnBrk="1" hangingPunct="1"/>
            <a:r>
              <a:rPr lang="en-US" dirty="0" smtClean="0"/>
              <a:t>Select root bridge based on Bridge ID (BID)</a:t>
            </a:r>
          </a:p>
          <a:p>
            <a:pPr lvl="1" eaLnBrk="1" hangingPunct="1"/>
            <a:r>
              <a:rPr lang="en-US" dirty="0" smtClean="0"/>
              <a:t>Examine possible paths between network bridge and root bridge</a:t>
            </a:r>
          </a:p>
          <a:p>
            <a:pPr lvl="1" eaLnBrk="1" hangingPunct="1"/>
            <a:r>
              <a:rPr lang="en-US" dirty="0" smtClean="0"/>
              <a:t>Disables links not part of shortest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431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STP (Spanning Tree Protocol) and SPB (Shortest Path Bridging)</a:t>
            </a:r>
          </a:p>
          <a:p>
            <a:endParaRPr lang="en-US" dirty="0" smtClean="0"/>
          </a:p>
          <a:p>
            <a:r>
              <a:rPr lang="en-US" dirty="0" smtClean="0"/>
              <a:t>Newer versions of STP can detect and correct for link failures in seconds </a:t>
            </a:r>
          </a:p>
          <a:p>
            <a:pPr lvl="1"/>
            <a:r>
              <a:rPr lang="en-US" dirty="0" smtClean="0"/>
              <a:t>RSTP (Rapid Spanning Tree Protocol)</a:t>
            </a:r>
          </a:p>
          <a:p>
            <a:pPr lvl="1"/>
            <a:r>
              <a:rPr lang="en-US" dirty="0" smtClean="0"/>
              <a:t>MSTP (Multiple Spanning Tree Protocol)</a:t>
            </a:r>
          </a:p>
          <a:p>
            <a:r>
              <a:rPr lang="en-US" dirty="0" smtClean="0"/>
              <a:t>TRILL (Transparent Interconnection of Lots of Links)</a:t>
            </a:r>
          </a:p>
          <a:p>
            <a:pPr lvl="1"/>
            <a:r>
              <a:rPr lang="en-US" dirty="0" smtClean="0"/>
              <a:t>Designed to replace STP</a:t>
            </a:r>
          </a:p>
          <a:p>
            <a:pPr lvl="1"/>
            <a:r>
              <a:rPr lang="en-US" dirty="0" smtClean="0"/>
              <a:t>A multipath, link-state protocol</a:t>
            </a:r>
          </a:p>
          <a:p>
            <a:r>
              <a:rPr lang="en-US" dirty="0" smtClean="0"/>
              <a:t>SPB (Shortest Path Bridging)</a:t>
            </a:r>
          </a:p>
          <a:p>
            <a:pPr lvl="1"/>
            <a:r>
              <a:rPr lang="en-US" dirty="0" smtClean="0"/>
              <a:t>A descendent of STP that operates at Layer 3</a:t>
            </a:r>
          </a:p>
          <a:p>
            <a:pPr lvl="1"/>
            <a:r>
              <a:rPr lang="en-US" dirty="0" smtClean="0"/>
              <a:t>Keeps all potential paths active while managing flow of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14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Configurations</a:t>
            </a:r>
          </a:p>
          <a:p>
            <a:endParaRPr lang="en-US" dirty="0" smtClean="0"/>
          </a:p>
          <a:p>
            <a:r>
              <a:rPr lang="en-US" dirty="0" smtClean="0"/>
              <a:t>Unmanaged switch</a:t>
            </a:r>
          </a:p>
          <a:p>
            <a:pPr lvl="1"/>
            <a:r>
              <a:rPr lang="en-US" dirty="0" smtClean="0"/>
              <a:t>Provides plug-and-play simplicity with minimal configuration </a:t>
            </a:r>
          </a:p>
          <a:p>
            <a:pPr lvl="2"/>
            <a:r>
              <a:rPr lang="en-US" dirty="0" smtClean="0"/>
              <a:t>Has no IP address assigned to it</a:t>
            </a:r>
          </a:p>
          <a:p>
            <a:r>
              <a:rPr lang="en-US" dirty="0" smtClean="0"/>
              <a:t>Managed switch</a:t>
            </a:r>
          </a:p>
          <a:p>
            <a:pPr lvl="1"/>
            <a:r>
              <a:rPr lang="en-US" dirty="0" smtClean="0"/>
              <a:t>Can be configured via a command-line interface and are usually assigned an IP address</a:t>
            </a:r>
          </a:p>
          <a:p>
            <a:pPr lvl="1"/>
            <a:r>
              <a:rPr lang="en-US" dirty="0" smtClean="0"/>
              <a:t>VLANS can only be implemented through managed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722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Configurations</a:t>
            </a:r>
          </a:p>
          <a:p>
            <a:endParaRPr lang="en-US" dirty="0" smtClean="0"/>
          </a:p>
          <a:p>
            <a:r>
              <a:rPr lang="en-US" dirty="0" smtClean="0"/>
              <a:t>Configuration options on a managed switch:</a:t>
            </a:r>
          </a:p>
          <a:p>
            <a:pPr lvl="1"/>
            <a:r>
              <a:rPr lang="en-US" dirty="0" smtClean="0"/>
              <a:t>Password security</a:t>
            </a:r>
          </a:p>
          <a:p>
            <a:pPr lvl="1"/>
            <a:r>
              <a:rPr lang="en-US" dirty="0" smtClean="0"/>
              <a:t>Console</a:t>
            </a:r>
          </a:p>
          <a:p>
            <a:pPr lvl="2"/>
            <a:r>
              <a:rPr lang="en-US" dirty="0" smtClean="0"/>
              <a:t>Management console</a:t>
            </a:r>
          </a:p>
          <a:p>
            <a:pPr lvl="2"/>
            <a:r>
              <a:rPr lang="en-US" dirty="0" smtClean="0"/>
              <a:t>Remote configuration is managed through a virtual terminal or virtual console</a:t>
            </a:r>
          </a:p>
          <a:p>
            <a:pPr lvl="1"/>
            <a:r>
              <a:rPr lang="en-US" dirty="0" smtClean="0"/>
              <a:t>AAA method</a:t>
            </a:r>
          </a:p>
          <a:p>
            <a:pPr lvl="1"/>
            <a:r>
              <a:rPr lang="en-US" dirty="0" smtClean="0"/>
              <a:t>Switch port security</a:t>
            </a:r>
          </a:p>
          <a:p>
            <a:pPr lvl="1"/>
            <a:r>
              <a:rPr lang="en-US" dirty="0" smtClean="0"/>
              <a:t>Speed and duplex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18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VLANs</a:t>
            </a:r>
          </a:p>
          <a:p>
            <a:endParaRPr lang="en-US" dirty="0" smtClean="0"/>
          </a:p>
          <a:p>
            <a:r>
              <a:rPr lang="en-US" dirty="0" smtClean="0"/>
              <a:t>Wireless controller (Wi-Fi controller or WLAN controller)</a:t>
            </a:r>
          </a:p>
          <a:p>
            <a:pPr lvl="1"/>
            <a:r>
              <a:rPr lang="en-US" dirty="0" smtClean="0"/>
              <a:t>Provides a central management console for all of the APs in the network</a:t>
            </a:r>
          </a:p>
          <a:p>
            <a:r>
              <a:rPr lang="en-US" dirty="0" smtClean="0"/>
              <a:t>APs can also provide several options</a:t>
            </a:r>
          </a:p>
          <a:p>
            <a:pPr lvl="1"/>
            <a:r>
              <a:rPr lang="en-US" dirty="0" smtClean="0"/>
              <a:t>Thick AP is self-contained without relying on a higher-level management device</a:t>
            </a:r>
          </a:p>
          <a:p>
            <a:pPr lvl="1"/>
            <a:r>
              <a:rPr lang="en-US" dirty="0" smtClean="0"/>
              <a:t>Thin APs are simple devices that must be configured from the wireless controller’s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785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VLANs</a:t>
            </a:r>
          </a:p>
          <a:p>
            <a:endParaRPr lang="en-US" dirty="0" smtClean="0"/>
          </a:p>
          <a:p>
            <a:r>
              <a:rPr lang="en-US" dirty="0" smtClean="0"/>
              <a:t>LWAPP (Lightweight Access Point Protocol)</a:t>
            </a:r>
          </a:p>
          <a:p>
            <a:pPr lvl="1"/>
            <a:r>
              <a:rPr lang="en-US" dirty="0" smtClean="0"/>
              <a:t>Direct all wireless frames to the controller by adding extra headers to the frames</a:t>
            </a:r>
          </a:p>
          <a:p>
            <a:pPr lvl="1"/>
            <a:r>
              <a:rPr lang="en-US" dirty="0" smtClean="0"/>
              <a:t>CAPWAP (Control and Provisioning of Wireless Access Points) is another example</a:t>
            </a:r>
          </a:p>
          <a:p>
            <a:r>
              <a:rPr lang="en-US" dirty="0" smtClean="0"/>
              <a:t>Wireless controller can provide centralized authentication for wireless clients, load balancing, and channel management</a:t>
            </a:r>
          </a:p>
          <a:p>
            <a:r>
              <a:rPr lang="en-US" dirty="0" smtClean="0"/>
              <a:t>VLAN pooling is accomplished by grouping multiple VLANs into a single VLAN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4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 Computer Uses a Subnet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232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VMs and VLANs</a:t>
            </a:r>
          </a:p>
          <a:p>
            <a:endParaRPr lang="en-US" dirty="0" smtClean="0"/>
          </a:p>
          <a:p>
            <a:r>
              <a:rPr lang="en-US" dirty="0" smtClean="0"/>
              <a:t>Virtual networks resemble physical networks in many ways</a:t>
            </a:r>
          </a:p>
          <a:p>
            <a:pPr lvl="1"/>
            <a:r>
              <a:rPr lang="en-US" dirty="0" smtClean="0"/>
              <a:t>Backups, troubleshooting, and software updates concerns are similar</a:t>
            </a:r>
          </a:p>
          <a:p>
            <a:r>
              <a:rPr lang="en-US" dirty="0" smtClean="0"/>
              <a:t>To add VMs to a VLAN defined on a physical network</a:t>
            </a:r>
          </a:p>
          <a:p>
            <a:pPr lvl="1"/>
            <a:r>
              <a:rPr lang="en-US" dirty="0" smtClean="0"/>
              <a:t>Use the hypervisor to modify a virtual switch’s configuration</a:t>
            </a:r>
          </a:p>
          <a:p>
            <a:pPr lvl="1"/>
            <a:r>
              <a:rPr lang="en-US" dirty="0" smtClean="0"/>
              <a:t>VMs are not added to a preexisting VLAN on the physical switch that manages that VLAN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202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Separating traffic by subnets or VLANs helps enhance security, improve network performance, and simplify troubleshooting</a:t>
            </a:r>
          </a:p>
          <a:p>
            <a:pPr eaLnBrk="1" hangingPunct="1"/>
            <a:r>
              <a:rPr lang="en-US" dirty="0" smtClean="0"/>
              <a:t>CIDR notation takes the network ID or a host’s IP address and follows it with a forward slash (/) followed by the number of bits used for network ID</a:t>
            </a:r>
          </a:p>
          <a:p>
            <a:pPr eaLnBrk="1" hangingPunct="1"/>
            <a:r>
              <a:rPr lang="en-US" dirty="0" smtClean="0"/>
              <a:t>To create a subnet, borrow bits that would represent host information in classful addressing</a:t>
            </a:r>
          </a:p>
          <a:p>
            <a:pPr eaLnBrk="1" hangingPunct="1"/>
            <a:r>
              <a:rPr lang="en-US" dirty="0" smtClean="0"/>
              <a:t>Supernetting allows you to combine contiguous networks that all use the same CIDR block into one supernet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856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Subnetting in IPv6 is simpler than subnetting in IPv4</a:t>
            </a:r>
          </a:p>
          <a:p>
            <a:pPr eaLnBrk="1" hangingPunct="1"/>
            <a:r>
              <a:rPr lang="en-US" dirty="0" smtClean="0"/>
              <a:t>For a single computer, virtualization can emulate the hardware, OS, and/or applications</a:t>
            </a:r>
          </a:p>
          <a:p>
            <a:pPr eaLnBrk="1" hangingPunct="1"/>
            <a:r>
              <a:rPr lang="en-US" dirty="0" smtClean="0"/>
              <a:t>When you create a VM, use the virtualization program to assign the VM’s software and hardware characteristics</a:t>
            </a:r>
          </a:p>
          <a:p>
            <a:pPr eaLnBrk="1" hangingPunct="1"/>
            <a:r>
              <a:rPr lang="en-US" dirty="0" smtClean="0"/>
              <a:t>VMs can communicate with a virtual switch on the host computer to reach the physical network</a:t>
            </a:r>
          </a:p>
          <a:p>
            <a:pPr eaLnBrk="1" hangingPunct="1"/>
            <a:r>
              <a:rPr lang="en-US" dirty="0" smtClean="0"/>
              <a:t>A vNIC using bridged mode accesses a physical network using the host machine’s 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008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vNIC using NAT mode relies on the host machine to act as a NAT device</a:t>
            </a:r>
          </a:p>
          <a:p>
            <a:pPr eaLnBrk="1" hangingPunct="1"/>
            <a:r>
              <a:rPr lang="en-US" dirty="0" smtClean="0"/>
              <a:t>In host-only mode, VMs on one host can exchange data with each other and with their host, but cannot communicate with any nodes beyond the host</a:t>
            </a:r>
          </a:p>
          <a:p>
            <a:pPr eaLnBrk="1" hangingPunct="1"/>
            <a:r>
              <a:rPr lang="en-US" dirty="0" smtClean="0"/>
              <a:t>In software defined networking (SDN), services are delivered by applications that are managed by a network controller</a:t>
            </a:r>
          </a:p>
          <a:p>
            <a:pPr eaLnBrk="1" hangingPunct="1"/>
            <a:r>
              <a:rPr lang="en-US" dirty="0" smtClean="0"/>
              <a:t>Programmable switches create VLANs by partitioning their ports into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64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Switches and bridges use STP to help eliminate the possibility of broadcast storms and other loops</a:t>
            </a:r>
          </a:p>
          <a:p>
            <a:pPr eaLnBrk="1" hangingPunct="1"/>
            <a:r>
              <a:rPr lang="en-US" dirty="0" smtClean="0"/>
              <a:t>An unmanaged switch has minimal configuration and no IP address assigned to it</a:t>
            </a:r>
          </a:p>
          <a:p>
            <a:pPr eaLnBrk="1" hangingPunct="1"/>
            <a:r>
              <a:rPr lang="en-US" dirty="0" smtClean="0"/>
              <a:t>A large wireless network is often managed by a central wireless controller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5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CIDR (Classless Interdomain Routing)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CIDR</a:t>
            </a:r>
          </a:p>
          <a:p>
            <a:pPr lvl="1" eaLnBrk="1" hangingPunct="1"/>
            <a:r>
              <a:rPr lang="en-US" dirty="0" smtClean="0"/>
              <a:t>Provides additional ways of arranging network and host information in an IP address</a:t>
            </a:r>
          </a:p>
          <a:p>
            <a:pPr lvl="1"/>
            <a:r>
              <a:rPr lang="en-US" dirty="0" smtClean="0"/>
              <a:t>Takes the network ID or a host’s IP address and follows it with a forward slash (/), followed by the number of bits used for the network ID</a:t>
            </a:r>
          </a:p>
          <a:p>
            <a:r>
              <a:rPr lang="en-US" dirty="0" smtClean="0"/>
              <a:t>192.168.89.127/24</a:t>
            </a:r>
          </a:p>
          <a:p>
            <a:pPr lvl="1"/>
            <a:r>
              <a:rPr lang="en-US" dirty="0" smtClean="0"/>
              <a:t>24 represents the number of 1s in the subnet mask and the number of bits in the network ID</a:t>
            </a:r>
          </a:p>
          <a:p>
            <a:pPr lvl="1"/>
            <a:r>
              <a:rPr lang="en-US" dirty="0" smtClean="0"/>
              <a:t>Known as a CIDR block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Subnets?</a:t>
            </a:r>
          </a:p>
          <a:p>
            <a:endParaRPr lang="en-US" dirty="0" smtClean="0"/>
          </a:p>
          <a:p>
            <a:r>
              <a:rPr lang="en-US" dirty="0" smtClean="0"/>
              <a:t>Example: A business has grown from 20-30 computers to having a few hundred computers on three floors</a:t>
            </a:r>
          </a:p>
          <a:p>
            <a:pPr lvl="1"/>
            <a:r>
              <a:rPr lang="en-US" dirty="0" smtClean="0"/>
              <a:t>There is only a single LAN or broadcast domain </a:t>
            </a:r>
          </a:p>
          <a:p>
            <a:pPr lvl="1"/>
            <a:r>
              <a:rPr lang="en-US" dirty="0" smtClean="0"/>
              <a:t>One router serves as the default gateway for the entire network</a:t>
            </a:r>
          </a:p>
          <a:p>
            <a:r>
              <a:rPr lang="en-US" dirty="0" smtClean="0"/>
              <a:t>To better manage network traffic, segment the network so that each floor contains one LAN, or broadcast domain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3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Subnets?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10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Network Segmentation and Virtualization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6500" y="6324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  <a:endParaRPr lang="en-US" sz="1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Subnets?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A separate subnet for each floor" title="Figure 10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674415" cy="32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7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Class A, Class B, and Class C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Can be subnetted</a:t>
            </a:r>
            <a:endParaRPr lang="en-US" b="1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Each class has different number of host information bits usable for subnet information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Varies depending on network class and the way subnetting is 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LAN subnetting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LAN’s devices interpret device subnetting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External routers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Need network portion of device IP address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3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IPv4 Class B subnet masks" title="Table 10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54150" cy="41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35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 descr="IPv4 Class C subnet masks" title="Table 10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224712" cy="25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5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Subnets 1, 2, and 3 and their respective default gateways are defined" title="Figure 10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75032" cy="30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8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 Mask Tables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 descr="A router connecting several subnets" title="Figure 10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56" y="1600200"/>
            <a:ext cx="49938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3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</a:p>
          <a:p>
            <a:pPr lvl="1"/>
            <a:r>
              <a:rPr lang="en-US" dirty="0" smtClean="0"/>
              <a:t>Combine contiguous networks that all use the same CIDR block into one supernet</a:t>
            </a:r>
          </a:p>
          <a:p>
            <a:pPr lvl="1"/>
            <a:r>
              <a:rPr lang="en-US" dirty="0" smtClean="0"/>
              <a:t>Also called classless routing or IP address segmentation</a:t>
            </a:r>
          </a:p>
          <a:p>
            <a:r>
              <a:rPr lang="en-US" dirty="0" smtClean="0"/>
              <a:t>Supernetting is helpful for two reasons:</a:t>
            </a:r>
          </a:p>
          <a:p>
            <a:pPr lvl="1"/>
            <a:r>
              <a:rPr lang="en-US" dirty="0" smtClean="0"/>
              <a:t>Reduce the number of routing table entries by combining several entries</a:t>
            </a:r>
          </a:p>
          <a:p>
            <a:pPr lvl="1"/>
            <a:r>
              <a:rPr lang="en-US" dirty="0" smtClean="0"/>
              <a:t>Allow a company to create a single network made up of more than one Class C license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6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Supernet is defined by a supernet mask</a:t>
            </a:r>
          </a:p>
          <a:p>
            <a:pPr lvl="1"/>
            <a:r>
              <a:rPr lang="en-US" dirty="0" smtClean="0"/>
              <a:t>Moves the network prefix to the left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Subnet mask and supernet mask for a Class C network" title="Figure 10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5" y="2819400"/>
            <a:ext cx="3200400" cy="27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791200"/>
            <a:ext cx="631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10-6 </a:t>
            </a:r>
            <a:r>
              <a:rPr lang="en-US" sz="1600" dirty="0" smtClean="0"/>
              <a:t>Subnet mask and supernet mask for a Class C network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181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Supernetting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4" name="Picture 2" descr="Supernetting reduces entries in router A's routing tables" title="Figure 10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262114" cy="42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Subnetting in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ISP can offer customers an entire IPv6 subnet</a:t>
            </a:r>
          </a:p>
          <a:p>
            <a:r>
              <a:rPr lang="en-US" dirty="0"/>
              <a:t>Subnetting in IPv6</a:t>
            </a:r>
          </a:p>
          <a:p>
            <a:pPr lvl="1"/>
            <a:r>
              <a:rPr lang="en-US" dirty="0"/>
              <a:t>Simpler than IPv4</a:t>
            </a:r>
          </a:p>
          <a:p>
            <a:pPr lvl="1"/>
            <a:r>
              <a:rPr lang="en-US" dirty="0"/>
              <a:t>Classes not used</a:t>
            </a:r>
          </a:p>
          <a:p>
            <a:pPr lvl="1"/>
            <a:r>
              <a:rPr lang="en-US" dirty="0"/>
              <a:t>Subnet masks not used</a:t>
            </a:r>
          </a:p>
          <a:p>
            <a:r>
              <a:rPr lang="en-US" dirty="0"/>
              <a:t>First four blocks (64 bits) normally identify the network</a:t>
            </a:r>
          </a:p>
          <a:p>
            <a:pPr lvl="1"/>
            <a:r>
              <a:rPr lang="en-US" dirty="0"/>
              <a:t>Serve as the network prefix or routing prefix</a:t>
            </a:r>
          </a:p>
          <a:p>
            <a:r>
              <a:rPr lang="en-US" dirty="0"/>
              <a:t>Interfaces that share a network prefix belong to the same subnet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5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methods of network design unique to TCP/IP networks, including subnetting, CIDR, and supernetting</a:t>
            </a:r>
          </a:p>
          <a:p>
            <a:r>
              <a:rPr lang="en-US" dirty="0" smtClean="0"/>
              <a:t>Explain virtualization and identify characteristics of virtual network components</a:t>
            </a:r>
          </a:p>
          <a:p>
            <a:r>
              <a:rPr lang="en-US" dirty="0" smtClean="0"/>
              <a:t>Describe techniques for incorporating virtual components in VLANs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Subnetting in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slash notation is called the prefix mask</a:t>
            </a:r>
          </a:p>
          <a:p>
            <a:r>
              <a:rPr lang="en-US" dirty="0" smtClean="0"/>
              <a:t>Route prefixes vary in length</a:t>
            </a:r>
          </a:p>
          <a:p>
            <a:pPr lvl="1"/>
            <a:r>
              <a:rPr lang="en-US" dirty="0" smtClean="0"/>
              <a:t>The slash notation is necessary when defining them</a:t>
            </a:r>
          </a:p>
          <a:p>
            <a:pPr lvl="1"/>
            <a:r>
              <a:rPr lang="en-US" dirty="0" smtClean="0"/>
              <a:t>Example: 2608:FE10::/32</a:t>
            </a:r>
          </a:p>
          <a:p>
            <a:pPr lvl="2"/>
            <a:r>
              <a:rPr lang="en-US" dirty="0" smtClean="0"/>
              <a:t>Includes all subnets whose prefixes begin with 2608:FE10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8" name="Picture 2" descr="Network prefix and interface ID in an IPv6 address" title="Figure 10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05" y="4648200"/>
            <a:ext cx="503282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52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Subnetting in IPv6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42" name="Picture 2" descr="Hierarchy of IPv6 routes and subnets" title="Figure 10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334000" cy="404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73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Emulation of a computer, operating system environment, or application:</a:t>
            </a:r>
          </a:p>
          <a:p>
            <a:pPr lvl="1" eaLnBrk="1" hangingPunct="1"/>
            <a:r>
              <a:rPr lang="en-US" dirty="0"/>
              <a:t>On a physical system</a:t>
            </a:r>
          </a:p>
          <a:p>
            <a:pPr eaLnBrk="1" hangingPunct="1"/>
            <a:r>
              <a:rPr lang="en-US" dirty="0"/>
              <a:t>Virtual machines (VMs)</a:t>
            </a:r>
          </a:p>
          <a:p>
            <a:pPr lvl="1" eaLnBrk="1" hangingPunct="1"/>
            <a:r>
              <a:rPr lang="en-US" dirty="0"/>
              <a:t>Virtual workstations</a:t>
            </a:r>
          </a:p>
          <a:p>
            <a:pPr lvl="1" eaLnBrk="1" hangingPunct="1"/>
            <a:r>
              <a:rPr lang="en-US" dirty="0"/>
              <a:t>Virtual servers</a:t>
            </a:r>
          </a:p>
          <a:p>
            <a:pPr lvl="1" eaLnBrk="1" hangingPunct="1"/>
            <a:r>
              <a:rPr lang="en-US" dirty="0"/>
              <a:t>Can be configured to use different types of:</a:t>
            </a:r>
          </a:p>
          <a:p>
            <a:pPr lvl="2" eaLnBrk="1" hangingPunct="1"/>
            <a:r>
              <a:rPr lang="en-US" dirty="0"/>
              <a:t>CPU</a:t>
            </a:r>
          </a:p>
          <a:p>
            <a:pPr lvl="2" eaLnBrk="1" hangingPunct="1"/>
            <a:r>
              <a:rPr lang="en-US" dirty="0"/>
              <a:t>Storage drive</a:t>
            </a:r>
          </a:p>
          <a:p>
            <a:pPr lvl="2" eaLnBrk="1" hangingPunct="1"/>
            <a:r>
              <a:rPr lang="en-US" dirty="0"/>
              <a:t>NIC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7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users, a VM appears </a:t>
            </a:r>
            <a:r>
              <a:rPr lang="en-US" dirty="0"/>
              <a:t>no different </a:t>
            </a:r>
            <a:r>
              <a:rPr lang="en-US" dirty="0" smtClean="0"/>
              <a:t>from a physical </a:t>
            </a:r>
            <a:r>
              <a:rPr lang="en-US" dirty="0"/>
              <a:t>computer:</a:t>
            </a:r>
          </a:p>
          <a:p>
            <a:pPr lvl="1" eaLnBrk="1" hangingPunct="1"/>
            <a:r>
              <a:rPr lang="en-US" dirty="0"/>
              <a:t>Running the same software</a:t>
            </a:r>
          </a:p>
          <a:p>
            <a:pPr eaLnBrk="1" hangingPunct="1"/>
            <a:r>
              <a:rPr lang="en-US" dirty="0"/>
              <a:t>Host</a:t>
            </a:r>
          </a:p>
          <a:p>
            <a:pPr lvl="1" eaLnBrk="1" hangingPunct="1"/>
            <a:r>
              <a:rPr lang="en-US" dirty="0"/>
              <a:t>Physical computer</a:t>
            </a:r>
          </a:p>
          <a:p>
            <a:pPr eaLnBrk="1" hangingPunct="1"/>
            <a:r>
              <a:rPr lang="en-US" dirty="0"/>
              <a:t>Guest</a:t>
            </a:r>
          </a:p>
          <a:p>
            <a:pPr lvl="1" eaLnBrk="1" hangingPunct="1"/>
            <a:r>
              <a:rPr lang="en-US" dirty="0" smtClean="0"/>
              <a:t>Each virtual machine</a:t>
            </a:r>
            <a:endParaRPr lang="en-US" dirty="0"/>
          </a:p>
          <a:p>
            <a:pPr eaLnBrk="1" hangingPunct="1"/>
            <a:r>
              <a:rPr lang="en-US" dirty="0"/>
              <a:t>Hypervisor</a:t>
            </a:r>
          </a:p>
          <a:p>
            <a:pPr lvl="1" eaLnBrk="1" hangingPunct="1"/>
            <a:r>
              <a:rPr lang="en-US" dirty="0" smtClean="0"/>
              <a:t>Software that allows you to define and manage </a:t>
            </a:r>
            <a:r>
              <a:rPr lang="en-US" dirty="0"/>
              <a:t>virtual </a:t>
            </a:r>
            <a:r>
              <a:rPr lang="en-US" dirty="0" smtClean="0"/>
              <a:t>machines (also known as a virtual machine manager)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7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 descr="Elements of virtualization" title="Figure 10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10789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5638800"/>
            <a:ext cx="369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10-11 </a:t>
            </a:r>
            <a:r>
              <a:rPr lang="en-US" sz="1600" dirty="0" smtClean="0"/>
              <a:t>Elements of virtualization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909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Advantages of virtualization</a:t>
            </a:r>
          </a:p>
          <a:p>
            <a:pPr lvl="1" eaLnBrk="1" hangingPunct="1"/>
            <a:r>
              <a:rPr lang="en-US" dirty="0"/>
              <a:t>Efficient use of resources</a:t>
            </a:r>
          </a:p>
          <a:p>
            <a:pPr lvl="1" eaLnBrk="1" hangingPunct="1"/>
            <a:r>
              <a:rPr lang="en-US" dirty="0"/>
              <a:t>Cost and energy savings</a:t>
            </a:r>
          </a:p>
          <a:p>
            <a:pPr lvl="1" eaLnBrk="1" hangingPunct="1"/>
            <a:r>
              <a:rPr lang="en-US" dirty="0"/>
              <a:t>Fault and threat isolation</a:t>
            </a:r>
          </a:p>
          <a:p>
            <a:pPr lvl="1" eaLnBrk="1" hangingPunct="1"/>
            <a:r>
              <a:rPr lang="en-US" dirty="0"/>
              <a:t>Simple backups, recovery, and replication</a:t>
            </a:r>
          </a:p>
          <a:p>
            <a:pPr eaLnBrk="1" hangingPunct="1"/>
            <a:r>
              <a:rPr lang="en-US" dirty="0"/>
              <a:t>Disadvantages</a:t>
            </a:r>
          </a:p>
          <a:p>
            <a:pPr lvl="1" eaLnBrk="1" hangingPunct="1"/>
            <a:r>
              <a:rPr lang="en-US" dirty="0"/>
              <a:t>Compromised performance</a:t>
            </a:r>
          </a:p>
          <a:p>
            <a:pPr lvl="1" eaLnBrk="1" hangingPunct="1"/>
            <a:r>
              <a:rPr lang="en-US" dirty="0"/>
              <a:t>Increased complexity</a:t>
            </a:r>
          </a:p>
          <a:p>
            <a:pPr lvl="1" eaLnBrk="1" hangingPunct="1"/>
            <a:r>
              <a:rPr lang="en-US" dirty="0"/>
              <a:t>Increased licensing costs</a:t>
            </a:r>
          </a:p>
          <a:p>
            <a:pPr lvl="1" eaLnBrk="1" hangingPunct="1"/>
            <a:r>
              <a:rPr lang="en-US" dirty="0"/>
              <a:t>Single point of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1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VMware</a:t>
            </a:r>
          </a:p>
          <a:p>
            <a:pPr lvl="1"/>
            <a:r>
              <a:rPr lang="en-US" dirty="0" smtClean="0"/>
              <a:t>Makes the most widely implemented virtualization software </a:t>
            </a:r>
          </a:p>
          <a:p>
            <a:pPr lvl="1"/>
            <a:r>
              <a:rPr lang="en-US" dirty="0" smtClean="0"/>
              <a:t>Provides several which are designed for managing virtual workstations on a single host</a:t>
            </a:r>
          </a:p>
          <a:p>
            <a:r>
              <a:rPr lang="en-US" dirty="0" smtClean="0"/>
              <a:t>Other examples that provide similar functionality but differ in features, interfaces, and ease of use:</a:t>
            </a:r>
          </a:p>
          <a:p>
            <a:pPr lvl="1"/>
            <a:r>
              <a:rPr lang="en-US" dirty="0" smtClean="0"/>
              <a:t>Microsoft’s Hyper-V</a:t>
            </a:r>
          </a:p>
          <a:p>
            <a:pPr lvl="1"/>
            <a:r>
              <a:rPr lang="en-US" dirty="0" smtClean="0"/>
              <a:t>KVM (Kernel-based Virtual Machine)</a:t>
            </a:r>
          </a:p>
          <a:p>
            <a:pPr lvl="1"/>
            <a:r>
              <a:rPr lang="en-US" dirty="0" smtClean="0"/>
              <a:t>Oracle’s VirtualBox</a:t>
            </a:r>
          </a:p>
          <a:p>
            <a:pPr lvl="1"/>
            <a:r>
              <a:rPr lang="en-US" dirty="0" smtClean="0"/>
              <a:t>Citrix’s XenAPP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97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Network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Virtual network</a:t>
            </a:r>
          </a:p>
          <a:p>
            <a:pPr lvl="1" eaLnBrk="1" hangingPunct="1"/>
            <a:r>
              <a:rPr lang="en-US" dirty="0"/>
              <a:t>Can be created to consist solely of virtual machines on a physical server</a:t>
            </a:r>
          </a:p>
          <a:p>
            <a:pPr eaLnBrk="1" hangingPunct="1"/>
            <a:r>
              <a:rPr lang="en-US" dirty="0"/>
              <a:t>Most networks combine physical and virtual elements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0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and Network 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Virtualization program</a:t>
            </a:r>
          </a:p>
          <a:p>
            <a:pPr lvl="1"/>
            <a:r>
              <a:rPr lang="en-US" dirty="0"/>
              <a:t>Assigns VM’s software and hardware characteristics</a:t>
            </a:r>
          </a:p>
          <a:p>
            <a:pPr lvl="1"/>
            <a:r>
              <a:rPr lang="en-US" dirty="0"/>
              <a:t>Often </a:t>
            </a:r>
            <a:r>
              <a:rPr lang="en-US" dirty="0" smtClean="0"/>
              <a:t>an easy </a:t>
            </a:r>
            <a:r>
              <a:rPr lang="en-US" dirty="0"/>
              <a:t>to use, step-by-step wizard</a:t>
            </a:r>
          </a:p>
          <a:p>
            <a:r>
              <a:rPr lang="en-US" dirty="0" smtClean="0"/>
              <a:t>Network </a:t>
            </a:r>
            <a:r>
              <a:rPr lang="en-US" dirty="0"/>
              <a:t>connection</a:t>
            </a:r>
          </a:p>
          <a:p>
            <a:pPr lvl="1"/>
            <a:r>
              <a:rPr lang="en-US" dirty="0"/>
              <a:t>Requires virtual adapter (vNIC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VM can have several vNICs</a:t>
            </a:r>
          </a:p>
          <a:p>
            <a:pPr lvl="1"/>
            <a:r>
              <a:rPr lang="en-US" dirty="0" smtClean="0"/>
              <a:t>Upon creation, each vNIC is automatically assigned a MAC address</a:t>
            </a:r>
          </a:p>
          <a:p>
            <a:pPr lvl="2"/>
            <a:r>
              <a:rPr lang="en-US" dirty="0" smtClean="0"/>
              <a:t>Also, by default, every VMs vNIC is connected to a port on a virtual switch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68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and Network Adapters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266" name="Picture 2" descr="Specifying a VM's memory in VMware" title="Figure 10-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43856"/>
            <a:ext cx="4495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1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advanced features of a switch and understand popular switching techniques, including VLAN management</a:t>
            </a:r>
          </a:p>
          <a:p>
            <a:r>
              <a:rPr lang="en-US" dirty="0" smtClean="0"/>
              <a:t>Identify methods of combining VM and VLAN technologies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and Network Adapters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290" name="Picture 2" descr="Customizing vNIC properties in VMware" title="Figure 10-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1624806"/>
            <a:ext cx="44862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86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Switches and 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When first VM’s vNIC is selected</a:t>
            </a:r>
          </a:p>
          <a:p>
            <a:pPr lvl="1"/>
            <a:r>
              <a:rPr lang="en-US" dirty="0" smtClean="0"/>
              <a:t>Hypervisor creates a connection between that VM and the host</a:t>
            </a:r>
          </a:p>
          <a:p>
            <a:pPr lvl="1"/>
            <a:r>
              <a:rPr lang="en-US" dirty="0" smtClean="0"/>
              <a:t>This connection might be called a bridge or switch</a:t>
            </a:r>
            <a:endParaRPr lang="en-US" dirty="0"/>
          </a:p>
          <a:p>
            <a:r>
              <a:rPr lang="en-US" dirty="0"/>
              <a:t>Virtual switch</a:t>
            </a:r>
          </a:p>
          <a:p>
            <a:pPr lvl="1"/>
            <a:r>
              <a:rPr lang="en-US" dirty="0"/>
              <a:t>Logically defined device</a:t>
            </a:r>
          </a:p>
          <a:p>
            <a:pPr lvl="1"/>
            <a:r>
              <a:rPr lang="en-US" dirty="0"/>
              <a:t>Operates at Data Link layer</a:t>
            </a:r>
          </a:p>
          <a:p>
            <a:pPr lvl="1"/>
            <a:r>
              <a:rPr lang="en-US" dirty="0"/>
              <a:t>Passes frames between nodes</a:t>
            </a:r>
          </a:p>
          <a:p>
            <a:r>
              <a:rPr lang="en-US" dirty="0" smtClean="0"/>
              <a:t>The hypervisor controls the virtual switches</a:t>
            </a:r>
          </a:p>
          <a:p>
            <a:r>
              <a:rPr lang="en-US" dirty="0" smtClean="0"/>
              <a:t>VMs can go through a virtual switch to reach 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5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Switches and Bridges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314" name="Picture 2" descr="Virtual servers on a single host connected with a virtual switch" title="Figure 10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97075" cy="379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74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Switches and Bridges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4338" name="Picture 2" descr="Virtual switches exchanging traffic through routers" title="Figure 10-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279765" cy="34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06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Must identify networking </a:t>
            </a:r>
            <a:r>
              <a:rPr lang="en-US" dirty="0" smtClean="0"/>
              <a:t>mode the </a:t>
            </a:r>
            <a:r>
              <a:rPr lang="en-US" dirty="0"/>
              <a:t>vNIC will use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Frequently-used network connection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Bridged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Host-only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Bridged Mode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vNIC accesses physical network using host machine’s NIC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Obtains own IP address, default gateway, and netmask from DHCP server on physical LAN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61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5362" name="Picture 2" descr="vNIC accessing a network in bridged mode" title="Figure 10-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265194" cy="396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97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6386" name="Picture 2" descr="Selecting the Bridged option for a vNIC in VMware" title="Figure 10-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41910" cy="470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109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NAT Mode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vNIC relies on host to act as NAT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Obtains IP addressing information from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Virtualization software acts as a DHCP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Appropriate for VMs that do not need to be accessed at a known address by other network nodes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Host-only Mode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VMs on one host can exchange data with each other and the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Cannot communicate with nodes beyond the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Never receive or transmit data with host’s physical 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7410" name="Picture 2" descr="vNIC accessing a network in NAT mode" title="Figure 10-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48337" cy="36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8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8434" name="Picture 2" descr="Selecting the NAT option for a vNIC in VirtualBox" title="Figure 10-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972506" cy="46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0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and 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Dividing a network into multiple smaller networks</a:t>
            </a:r>
          </a:p>
          <a:p>
            <a:pPr lvl="1"/>
            <a:r>
              <a:rPr lang="en-US" dirty="0" smtClean="0"/>
              <a:t>Traffic on one network is separated from another network’s traffic</a:t>
            </a:r>
          </a:p>
          <a:p>
            <a:pPr lvl="1"/>
            <a:r>
              <a:rPr lang="en-US" dirty="0" smtClean="0"/>
              <a:t>Each network is its own broadcast domain</a:t>
            </a:r>
          </a:p>
          <a:p>
            <a:r>
              <a:rPr lang="en-US" dirty="0" smtClean="0"/>
              <a:t>Accomplish the following:</a:t>
            </a:r>
          </a:p>
          <a:p>
            <a:pPr lvl="1"/>
            <a:r>
              <a:rPr lang="en-US" dirty="0" smtClean="0"/>
              <a:t>Enhance security</a:t>
            </a:r>
          </a:p>
          <a:p>
            <a:pPr lvl="1"/>
            <a:r>
              <a:rPr lang="en-US" dirty="0" smtClean="0"/>
              <a:t>Improve performance</a:t>
            </a:r>
          </a:p>
          <a:p>
            <a:pPr lvl="1"/>
            <a:r>
              <a:rPr lang="en-US" dirty="0" smtClean="0"/>
              <a:t>Simplify troubleshooting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9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9458" name="Picture 2" descr="Host-only network configuration" title="Figure 10-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111876" cy="39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326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Appliances and Virtual Network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Alternative to test servers for new software</a:t>
            </a:r>
          </a:p>
          <a:p>
            <a:pPr eaLnBrk="1" hangingPunct="1"/>
            <a:r>
              <a:rPr lang="en-US" dirty="0"/>
              <a:t>Virtual appliance includes:</a:t>
            </a:r>
          </a:p>
          <a:p>
            <a:pPr lvl="1" eaLnBrk="1" hangingPunct="1"/>
            <a:r>
              <a:rPr lang="en-US" dirty="0"/>
              <a:t>Image of operating system, software, hardware specifications, and application configuration</a:t>
            </a:r>
          </a:p>
          <a:p>
            <a:pPr eaLnBrk="1" hangingPunct="1"/>
            <a:r>
              <a:rPr lang="en-US" dirty="0"/>
              <a:t>Most commonly virtual servers</a:t>
            </a:r>
          </a:p>
          <a:p>
            <a:pPr eaLnBrk="1" hangingPunct="1"/>
            <a:r>
              <a:rPr lang="en-US" dirty="0"/>
              <a:t>Popular functions</a:t>
            </a:r>
          </a:p>
          <a:p>
            <a:pPr lvl="1" eaLnBrk="1" hangingPunct="1"/>
            <a:r>
              <a:rPr lang="en-US" dirty="0"/>
              <a:t>Firewall</a:t>
            </a:r>
          </a:p>
          <a:p>
            <a:pPr lvl="1" eaLnBrk="1" hangingPunct="1"/>
            <a:r>
              <a:rPr lang="en-US" dirty="0"/>
              <a:t>Network management</a:t>
            </a:r>
          </a:p>
          <a:p>
            <a:pPr lvl="1" eaLnBrk="1" hangingPunct="1"/>
            <a:r>
              <a:rPr lang="en-US" dirty="0" smtClean="0"/>
              <a:t>E-mail </a:t>
            </a:r>
            <a:r>
              <a:rPr lang="en-US" dirty="0"/>
              <a:t>solutions</a:t>
            </a:r>
          </a:p>
          <a:p>
            <a:pPr lvl="1" eaLnBrk="1" hangingPunct="1"/>
            <a:r>
              <a:rPr lang="en-US" dirty="0" smtClean="0"/>
              <a:t>Remote </a:t>
            </a:r>
            <a:r>
              <a:rPr lang="en-US" dirty="0"/>
              <a:t>access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88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VRRP (Virtual Router Redundancy Protocol) and HSRP (Hot Standby Routing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VRRP</a:t>
            </a:r>
          </a:p>
          <a:p>
            <a:pPr lvl="1"/>
            <a:r>
              <a:rPr lang="en-US" dirty="0" smtClean="0"/>
              <a:t>Cisco’s proprietary version is HSRP</a:t>
            </a:r>
          </a:p>
          <a:p>
            <a:pPr lvl="1"/>
            <a:r>
              <a:rPr lang="en-US" dirty="0" smtClean="0"/>
              <a:t>Used to assign a virtual IP address to a group of routers</a:t>
            </a:r>
          </a:p>
          <a:p>
            <a:r>
              <a:rPr lang="en-US" dirty="0" smtClean="0"/>
              <a:t>Virtual IP address</a:t>
            </a:r>
          </a:p>
          <a:p>
            <a:pPr lvl="1"/>
            <a:r>
              <a:rPr lang="en-US" dirty="0" smtClean="0"/>
              <a:t>Can be shared by the entire group</a:t>
            </a:r>
          </a:p>
          <a:p>
            <a:pPr lvl="1"/>
            <a:r>
              <a:rPr lang="en-US" dirty="0" smtClean="0"/>
              <a:t>Messages routed to the virtual IP address are handled by the master router</a:t>
            </a:r>
          </a:p>
          <a:p>
            <a:pPr lvl="1"/>
            <a:r>
              <a:rPr lang="en-US" dirty="0" smtClean="0"/>
              <a:t>Routers involved are all physical routers acting together as a single virtual router or a group of virtual routers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46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(Software Defined Networking)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</a:t>
            </a:r>
          </a:p>
          <a:p>
            <a:pPr lvl="1"/>
            <a:r>
              <a:rPr lang="en-US" dirty="0" smtClean="0"/>
              <a:t>The virtualization of network services</a:t>
            </a:r>
          </a:p>
          <a:p>
            <a:pPr lvl="2"/>
            <a:r>
              <a:rPr lang="en-US" dirty="0" smtClean="0"/>
              <a:t>A network controller manages these services instead of services being directly managed by hardware devices </a:t>
            </a:r>
          </a:p>
          <a:p>
            <a:pPr lvl="1"/>
            <a:r>
              <a:rPr lang="en-US" dirty="0" smtClean="0"/>
              <a:t>Network controller integrates all of the network’s virtual and physical devices into one cohesive system</a:t>
            </a:r>
          </a:p>
          <a:p>
            <a:pPr lvl="1"/>
            <a:r>
              <a:rPr lang="en-US" dirty="0" smtClean="0"/>
              <a:t>Protocols handle the process of making decisions (called the control plane)</a:t>
            </a:r>
          </a:p>
          <a:p>
            <a:pPr lvl="1"/>
            <a:r>
              <a:rPr lang="en-US" dirty="0" smtClean="0"/>
              <a:t>Physical devices make actual contact with data transmissions as they traverse the network (called the data plane)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99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(Software Defined Networking)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482" name="Picture 2" descr="The virtual devices on the right are on the control plane; the physical devices on the left are on the data plane" title="Figure 10-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881981"/>
            <a:ext cx="6029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86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VLAN (virtual local area network)</a:t>
            </a:r>
            <a:endParaRPr lang="en-US" dirty="0"/>
          </a:p>
          <a:p>
            <a:pPr lvl="1" eaLnBrk="1" hangingPunct="1"/>
            <a:r>
              <a:rPr lang="en-US" dirty="0" smtClean="0"/>
              <a:t>Groups ports on a switch so that some of the local traffic on the switch is forced to go through a router</a:t>
            </a:r>
            <a:endParaRPr lang="en-US" dirty="0"/>
          </a:p>
          <a:p>
            <a:pPr eaLnBrk="1" hangingPunct="1"/>
            <a:r>
              <a:rPr lang="en-US" dirty="0" smtClean="0"/>
              <a:t>To create a VLAN</a:t>
            </a:r>
          </a:p>
          <a:p>
            <a:pPr lvl="1" eaLnBrk="1" hangingPunct="1"/>
            <a:r>
              <a:rPr lang="en-US" dirty="0" smtClean="0"/>
              <a:t>You need a programmable physical switch whose ports can be partitioned into groups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1506" name="Picture 2" descr="A programmable switch partitioned its ports into two groups, each belonging to a VLAN" title="Figure 10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08143"/>
            <a:ext cx="70684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537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802.1Q</a:t>
            </a:r>
          </a:p>
          <a:p>
            <a:pPr lvl="1" eaLnBrk="1" hangingPunct="1"/>
            <a:r>
              <a:rPr lang="en-US" dirty="0" smtClean="0"/>
              <a:t>The IEEE standard that specifies how VLAN information appears in frames and how switches interpret that information</a:t>
            </a:r>
          </a:p>
          <a:p>
            <a:pPr eaLnBrk="1" hangingPunct="1"/>
            <a:r>
              <a:rPr lang="en-US" dirty="0" smtClean="0"/>
              <a:t>Each VLAN is assigned its own subnet of IP addresses</a:t>
            </a:r>
          </a:p>
          <a:p>
            <a:pPr lvl="1" eaLnBrk="1" hangingPunct="1"/>
            <a:r>
              <a:rPr lang="en-US" dirty="0" smtClean="0"/>
              <a:t>Each VLAN and subnet normally is a broadcast domain</a:t>
            </a:r>
          </a:p>
          <a:p>
            <a:pPr eaLnBrk="1" hangingPunct="1"/>
            <a:r>
              <a:rPr lang="en-US" dirty="0" smtClean="0"/>
              <a:t>A VLAN can include ports from more than one switch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54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2530" name="Picture 2" descr="A single VLAN can be managed by multiple programmable switches" title="Figure 10-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430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80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Reasons for using VLANs:</a:t>
            </a:r>
          </a:p>
          <a:p>
            <a:pPr lvl="1" eaLnBrk="1" hangingPunct="1"/>
            <a:r>
              <a:rPr lang="en-US" dirty="0" smtClean="0"/>
              <a:t>Separating groups of users who need special security or network functions</a:t>
            </a:r>
          </a:p>
          <a:p>
            <a:pPr lvl="1" eaLnBrk="1" hangingPunct="1"/>
            <a:r>
              <a:rPr lang="en-US" dirty="0" smtClean="0"/>
              <a:t>Isolating connections with heavy or unpredictable traffic patterns</a:t>
            </a:r>
          </a:p>
          <a:p>
            <a:pPr lvl="1" eaLnBrk="1" hangingPunct="1"/>
            <a:r>
              <a:rPr lang="en-US" dirty="0" smtClean="0"/>
              <a:t>Identifying groups of devices whose data should be given priority handling</a:t>
            </a:r>
          </a:p>
          <a:p>
            <a:pPr lvl="1" eaLnBrk="1" hangingPunct="1"/>
            <a:r>
              <a:rPr lang="en-US" dirty="0" smtClean="0"/>
              <a:t>Containing groups of devices that rely on legacy protocols incompatible with the majority of the network’s traffic</a:t>
            </a:r>
          </a:p>
          <a:p>
            <a:pPr lvl="1" eaLnBrk="1" hangingPunct="1"/>
            <a:r>
              <a:rPr lang="en-US" dirty="0" smtClean="0"/>
              <a:t>Separating a large network into smaller subnets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82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Trunk</a:t>
            </a:r>
          </a:p>
          <a:p>
            <a:pPr lvl="1" eaLnBrk="1" hangingPunct="1"/>
            <a:r>
              <a:rPr lang="en-US" dirty="0" smtClean="0"/>
              <a:t>A single physical connection between switches through which many logical VLANs can transmit and receive data</a:t>
            </a:r>
          </a:p>
          <a:p>
            <a:pPr eaLnBrk="1" hangingPunct="1"/>
            <a:r>
              <a:rPr lang="en-US" dirty="0" smtClean="0"/>
              <a:t>A port on a switch is configured as either an access port or a trunk port</a:t>
            </a:r>
          </a:p>
          <a:p>
            <a:pPr lvl="1" eaLnBrk="1" hangingPunct="1"/>
            <a:r>
              <a:rPr lang="en-US" dirty="0" smtClean="0"/>
              <a:t>Access port - used for connecting a single node</a:t>
            </a:r>
          </a:p>
          <a:p>
            <a:pPr lvl="1" eaLnBrk="1" hangingPunct="1"/>
            <a:r>
              <a:rPr lang="en-US" dirty="0" smtClean="0"/>
              <a:t>Trunk port - capable of managing traffic among multiple VLANs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2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Computer Uses a Subnet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address is divided into two parts:</a:t>
            </a:r>
          </a:p>
          <a:p>
            <a:pPr lvl="1"/>
            <a:r>
              <a:rPr lang="en-US" dirty="0" smtClean="0"/>
              <a:t>Network ID and host ID</a:t>
            </a:r>
          </a:p>
          <a:p>
            <a:r>
              <a:rPr lang="en-US" dirty="0" smtClean="0"/>
              <a:t>Subnet mask is used so devices can determine which part of an IP address is network ID and which part is the host ID</a:t>
            </a:r>
          </a:p>
          <a:p>
            <a:pPr lvl="1"/>
            <a:r>
              <a:rPr lang="en-US" dirty="0" smtClean="0"/>
              <a:t>Number of 1s in the subnet mask determines the number of bits in the IP address belong to the network 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ow a computer uses a subnet mask  to identify the network portion of an IP address" title="How a Computer uses a subnet 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7515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88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3554" name="Picture 2" descr="Trunk for multiple VLANs" title="Figure 10-2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88107" cy="38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24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keep data belonging to each VLAN separate</a:t>
            </a:r>
          </a:p>
          <a:p>
            <a:pPr lvl="1" eaLnBrk="1" hangingPunct="1"/>
            <a:r>
              <a:rPr lang="en-US" dirty="0" smtClean="0"/>
              <a:t>Each frame is identified with a VLAN identifier or tag</a:t>
            </a:r>
          </a:p>
          <a:p>
            <a:pPr lvl="1" eaLnBrk="1" hangingPunct="1"/>
            <a:r>
              <a:rPr lang="en-US" dirty="0" smtClean="0"/>
              <a:t>Trunking protocols assign and interpret these tags</a:t>
            </a:r>
          </a:p>
          <a:p>
            <a:pPr eaLnBrk="1" hangingPunct="1"/>
            <a:r>
              <a:rPr lang="en-US" dirty="0" smtClean="0"/>
              <a:t>Cisco’s VTP (VLAN trunking protocol)</a:t>
            </a:r>
          </a:p>
          <a:p>
            <a:pPr lvl="1" eaLnBrk="1" hangingPunct="1"/>
            <a:r>
              <a:rPr lang="en-US" dirty="0" smtClean="0"/>
              <a:t>The most popular protocol for exchanging VLAN information over trunks</a:t>
            </a:r>
          </a:p>
          <a:p>
            <a:pPr lvl="1" eaLnBrk="1" hangingPunct="1"/>
            <a:r>
              <a:rPr lang="en-US" dirty="0" smtClean="0"/>
              <a:t>VTP allows changes to VLAN database on one switch, called the stack master, to be communicated to all other switches in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37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VLANs and Trunking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Potential problem in creating VLANs </a:t>
            </a:r>
          </a:p>
          <a:p>
            <a:pPr lvl="1" eaLnBrk="1" hangingPunct="1"/>
            <a:r>
              <a:rPr lang="en-US" dirty="0" smtClean="0"/>
              <a:t>By grouping certain nodes, you are excluding another group</a:t>
            </a:r>
          </a:p>
          <a:p>
            <a:pPr eaLnBrk="1" hangingPunct="1"/>
            <a:r>
              <a:rPr lang="en-US" dirty="0" smtClean="0"/>
              <a:t>To allow different VLANs to exchange data</a:t>
            </a:r>
          </a:p>
          <a:p>
            <a:pPr lvl="1" eaLnBrk="1" hangingPunct="1"/>
            <a:r>
              <a:rPr lang="en-US" dirty="0" smtClean="0"/>
              <a:t>You need to connect VLANs with a router or Layer 3 switch</a:t>
            </a:r>
          </a:p>
          <a:p>
            <a:pPr eaLnBrk="1" hangingPunct="1"/>
            <a:r>
              <a:rPr lang="en-US" dirty="0" smtClean="0"/>
              <a:t>VLAN hopping attack</a:t>
            </a:r>
          </a:p>
          <a:p>
            <a:pPr lvl="1" eaLnBrk="1" hangingPunct="1"/>
            <a:r>
              <a:rPr lang="en-US" dirty="0" smtClean="0"/>
              <a:t>Occurs when an attacker generates transmissions that appear to belong to a protected VLAN</a:t>
            </a:r>
          </a:p>
          <a:p>
            <a:pPr lvl="1" eaLnBrk="1" hangingPunct="1"/>
            <a:r>
              <a:rPr lang="en-US" dirty="0" smtClean="0"/>
              <a:t>Prevented by disabling auto trunking and moving native VLAN to an unused VLAN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67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(Spanning Tree Protocol) and SPB (Shortest Path Bridging)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IEEE standard 802.1D</a:t>
            </a:r>
          </a:p>
          <a:p>
            <a:pPr eaLnBrk="1" hangingPunct="1"/>
            <a:r>
              <a:rPr lang="en-US" dirty="0"/>
              <a:t>Operates in Data Link layer</a:t>
            </a:r>
          </a:p>
          <a:p>
            <a:pPr eaLnBrk="1" hangingPunct="1"/>
            <a:r>
              <a:rPr lang="en-US" dirty="0"/>
              <a:t>Prevents traffic loops</a:t>
            </a:r>
          </a:p>
          <a:p>
            <a:pPr lvl="1" eaLnBrk="1" hangingPunct="1"/>
            <a:r>
              <a:rPr lang="en-US" dirty="0"/>
              <a:t>Calculating paths avoiding potential loops</a:t>
            </a:r>
          </a:p>
          <a:p>
            <a:pPr lvl="1" eaLnBrk="1" hangingPunct="1"/>
            <a:r>
              <a:rPr lang="en-US" dirty="0"/>
              <a:t>Artificially blocking links completing loop</a:t>
            </a:r>
          </a:p>
          <a:p>
            <a:r>
              <a:rPr lang="en-US" dirty="0" smtClean="0"/>
              <a:t>STP information is transmitted between switches</a:t>
            </a:r>
          </a:p>
          <a:p>
            <a:pPr lvl="1"/>
            <a:r>
              <a:rPr lang="en-US" dirty="0" smtClean="0"/>
              <a:t>Via BPDUs (Bridge Protocol Data Units)</a:t>
            </a:r>
          </a:p>
          <a:p>
            <a:r>
              <a:rPr lang="en-US" dirty="0" smtClean="0"/>
              <a:t>BPDU guard</a:t>
            </a:r>
          </a:p>
          <a:p>
            <a:pPr lvl="1"/>
            <a:r>
              <a:rPr lang="en-US" dirty="0" smtClean="0"/>
              <a:t>Help to enforce STP path rules</a:t>
            </a:r>
          </a:p>
          <a:p>
            <a:r>
              <a:rPr lang="en-US" dirty="0" smtClean="0"/>
              <a:t>BPDU filter can be used to disable STP on 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28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(Spanning Tree Protocol) and SPB (Shortest Path Bridging)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</a:t>
            </a:r>
            <a:r>
              <a:rPr lang="en-US" dirty="0"/>
              <a:t>steps</a:t>
            </a:r>
          </a:p>
          <a:p>
            <a:pPr lvl="1" eaLnBrk="1" hangingPunct="1"/>
            <a:r>
              <a:rPr lang="en-US" dirty="0"/>
              <a:t>Select root bridge based on Bridge </a:t>
            </a:r>
            <a:r>
              <a:rPr lang="en-US" dirty="0" smtClean="0"/>
              <a:t>ID (BID)</a:t>
            </a:r>
            <a:endParaRPr lang="en-US" dirty="0"/>
          </a:p>
          <a:p>
            <a:pPr lvl="1" eaLnBrk="1" hangingPunct="1"/>
            <a:r>
              <a:rPr lang="en-US" dirty="0"/>
              <a:t>Examine possible paths between network bridge and root bridge</a:t>
            </a:r>
          </a:p>
          <a:p>
            <a:pPr lvl="1" eaLnBrk="1" hangingPunct="1"/>
            <a:r>
              <a:rPr lang="en-US" dirty="0"/>
              <a:t>Disables links not part of shortest </a:t>
            </a:r>
            <a:r>
              <a:rPr lang="en-US" dirty="0" smtClean="0"/>
              <a:t>path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24578" name="Picture 2" descr="STP-selected paths on a switched network, DP indicates downstream dedicated ports, and RP indicates upstream root ports" title="Figure 10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5857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51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STP (Spanning Tree Protocol) and SPB (Shortest Path Bridging)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Newer versions of STP can detect and correct for link failures in seconds </a:t>
            </a:r>
          </a:p>
          <a:p>
            <a:pPr lvl="1"/>
            <a:r>
              <a:rPr lang="en-US" dirty="0" smtClean="0"/>
              <a:t>RSTP (Rapid Spanning Tree Protocol)</a:t>
            </a:r>
          </a:p>
          <a:p>
            <a:pPr lvl="1"/>
            <a:r>
              <a:rPr lang="en-US" dirty="0" smtClean="0"/>
              <a:t>MSTP (Multiple Spanning Tree Protocol)</a:t>
            </a:r>
          </a:p>
          <a:p>
            <a:r>
              <a:rPr lang="en-US" dirty="0" smtClean="0"/>
              <a:t>TRILL (Transparent Interconnection of Lots of Links)</a:t>
            </a:r>
          </a:p>
          <a:p>
            <a:pPr lvl="1"/>
            <a:r>
              <a:rPr lang="en-US" dirty="0" smtClean="0"/>
              <a:t>Designed to replace STP</a:t>
            </a:r>
          </a:p>
          <a:p>
            <a:pPr lvl="1"/>
            <a:r>
              <a:rPr lang="en-US" dirty="0" smtClean="0"/>
              <a:t>A multipath, link-state protocol</a:t>
            </a:r>
          </a:p>
          <a:p>
            <a:r>
              <a:rPr lang="en-US" dirty="0" smtClean="0"/>
              <a:t>SPB (Shortest Path Bridging)</a:t>
            </a:r>
          </a:p>
          <a:p>
            <a:pPr lvl="1"/>
            <a:r>
              <a:rPr lang="en-US" dirty="0" smtClean="0"/>
              <a:t>A descendent of STP that operates at Layer 3</a:t>
            </a:r>
          </a:p>
          <a:p>
            <a:pPr lvl="1"/>
            <a:r>
              <a:rPr lang="en-US" dirty="0" smtClean="0"/>
              <a:t>Keeps all potential paths active while managing flow of data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5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Unmanaged switch</a:t>
            </a:r>
          </a:p>
          <a:p>
            <a:pPr lvl="1"/>
            <a:r>
              <a:rPr lang="en-US" dirty="0" smtClean="0"/>
              <a:t>Provides plug-and-play simplicity with minimal configuration </a:t>
            </a:r>
          </a:p>
          <a:p>
            <a:pPr lvl="2"/>
            <a:r>
              <a:rPr lang="en-US" dirty="0" smtClean="0"/>
              <a:t>Has no IP address assigned to it</a:t>
            </a:r>
          </a:p>
          <a:p>
            <a:r>
              <a:rPr lang="en-US" dirty="0" smtClean="0"/>
              <a:t>Managed switch</a:t>
            </a:r>
          </a:p>
          <a:p>
            <a:pPr lvl="1"/>
            <a:r>
              <a:rPr lang="en-US" dirty="0" smtClean="0"/>
              <a:t>Can be configured via a command-line interface and are usually assigned an IP address</a:t>
            </a:r>
          </a:p>
          <a:p>
            <a:pPr lvl="1"/>
            <a:r>
              <a:rPr lang="en-US" dirty="0" smtClean="0"/>
              <a:t>VLANS can only be implemented through managed switches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949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options on a managed switch:</a:t>
            </a:r>
          </a:p>
          <a:p>
            <a:pPr lvl="1"/>
            <a:r>
              <a:rPr lang="en-US" dirty="0" smtClean="0"/>
              <a:t>Password security</a:t>
            </a:r>
          </a:p>
          <a:p>
            <a:pPr lvl="1"/>
            <a:r>
              <a:rPr lang="en-US" dirty="0" smtClean="0"/>
              <a:t>Console</a:t>
            </a:r>
          </a:p>
          <a:p>
            <a:pPr lvl="2"/>
            <a:r>
              <a:rPr lang="en-US" dirty="0" smtClean="0"/>
              <a:t>Management console</a:t>
            </a:r>
          </a:p>
          <a:p>
            <a:pPr lvl="2"/>
            <a:r>
              <a:rPr lang="en-US" dirty="0" smtClean="0"/>
              <a:t>Remote configuration is managed through a virtual terminal or virtual console</a:t>
            </a:r>
          </a:p>
          <a:p>
            <a:pPr lvl="1"/>
            <a:r>
              <a:rPr lang="en-US" dirty="0" smtClean="0"/>
              <a:t>AAA method</a:t>
            </a:r>
          </a:p>
          <a:p>
            <a:pPr lvl="1"/>
            <a:r>
              <a:rPr lang="en-US" dirty="0" smtClean="0"/>
              <a:t>Switch port security</a:t>
            </a:r>
          </a:p>
          <a:p>
            <a:pPr lvl="1"/>
            <a:r>
              <a:rPr lang="en-US" dirty="0" smtClean="0"/>
              <a:t>Speed and duplex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11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VLANs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controller (Wi-Fi controller or WLAN controller)</a:t>
            </a:r>
          </a:p>
          <a:p>
            <a:pPr lvl="1"/>
            <a:r>
              <a:rPr lang="en-US" dirty="0" smtClean="0"/>
              <a:t>Provides a central management console for all of the APs in the network</a:t>
            </a:r>
          </a:p>
          <a:p>
            <a:r>
              <a:rPr lang="en-US" dirty="0" smtClean="0"/>
              <a:t>APs can also provide several options</a:t>
            </a:r>
          </a:p>
          <a:p>
            <a:pPr lvl="1"/>
            <a:r>
              <a:rPr lang="en-US" dirty="0" smtClean="0"/>
              <a:t>Thick AP is self-contained without relying on a higher-level management device</a:t>
            </a:r>
          </a:p>
          <a:p>
            <a:pPr lvl="1"/>
            <a:r>
              <a:rPr lang="en-US" dirty="0" smtClean="0"/>
              <a:t>Thin APs are simple devices that must be configured from the wireless controller’s console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25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VLANs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LWAPP (Lightweight Access Point Protocol)</a:t>
            </a:r>
          </a:p>
          <a:p>
            <a:pPr lvl="1"/>
            <a:r>
              <a:rPr lang="en-US" dirty="0" smtClean="0"/>
              <a:t>Direct all wireless frames to the controller by adding extra headers to the frames</a:t>
            </a:r>
          </a:p>
          <a:p>
            <a:pPr lvl="1"/>
            <a:r>
              <a:rPr lang="en-US" dirty="0" smtClean="0"/>
              <a:t>CAPWAP (Control and Provisioning of Wireless Access Points) is another example</a:t>
            </a:r>
          </a:p>
          <a:p>
            <a:r>
              <a:rPr lang="en-US" dirty="0" smtClean="0"/>
              <a:t>Wireless controller can provide centralized authentication for wireless clients, load balancing, and channel management</a:t>
            </a:r>
          </a:p>
          <a:p>
            <a:r>
              <a:rPr lang="en-US" dirty="0" smtClean="0"/>
              <a:t>VLAN pooling is accomplished by grouping multiple VLANs into a single VLAN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5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Computer Uses a Subnet Mask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Default IPv4 subnet masks" title="Table 10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87729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05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VMs and VLANs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networks resemble physical networks in many ways</a:t>
            </a:r>
          </a:p>
          <a:p>
            <a:pPr lvl="1"/>
            <a:r>
              <a:rPr lang="en-US" dirty="0" smtClean="0"/>
              <a:t>Backups, troubleshooting, and software updates concerns are similar</a:t>
            </a:r>
          </a:p>
          <a:p>
            <a:r>
              <a:rPr lang="en-US" dirty="0" smtClean="0"/>
              <a:t>To add VMs to a VLAN defined on a physical network</a:t>
            </a:r>
          </a:p>
          <a:p>
            <a:pPr lvl="1"/>
            <a:r>
              <a:rPr lang="en-US" dirty="0" smtClean="0"/>
              <a:t>Use the hypervisor to modify a virtual switch’s configuration</a:t>
            </a:r>
          </a:p>
          <a:p>
            <a:pPr lvl="1"/>
            <a:r>
              <a:rPr lang="en-US" dirty="0" smtClean="0"/>
              <a:t>VMs are not added to a preexisting VLAN on the physical switch that manages that VLAN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40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61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Separating traffic by subnets or VLANs helps enhance security, improve network performance, and simplify troubleshooting</a:t>
            </a:r>
          </a:p>
          <a:p>
            <a:pPr eaLnBrk="1" hangingPunct="1"/>
            <a:r>
              <a:rPr lang="en-US" dirty="0" smtClean="0"/>
              <a:t>CIDR notation takes the network ID or a host’s IP address and follows it with a forward slash (/) followed by the number of bits used for network ID</a:t>
            </a:r>
          </a:p>
          <a:p>
            <a:pPr eaLnBrk="1" hangingPunct="1"/>
            <a:r>
              <a:rPr lang="en-US" dirty="0" smtClean="0"/>
              <a:t>To create a subnet, borrow bits that would represent host information in classful addressing</a:t>
            </a:r>
          </a:p>
          <a:p>
            <a:pPr eaLnBrk="1" hangingPunct="1"/>
            <a:r>
              <a:rPr lang="en-US" dirty="0" smtClean="0"/>
              <a:t>Supernetting allows you to combine contiguous networks that all use the same CIDR block into one supernet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62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Subnetting in IPv6 is simpler than subnetting in IPv4</a:t>
            </a:r>
          </a:p>
          <a:p>
            <a:pPr eaLnBrk="1" hangingPunct="1"/>
            <a:r>
              <a:rPr lang="en-US" dirty="0" smtClean="0"/>
              <a:t>For a single computer, virtualization can emulate the hardware, OS, and/or applications</a:t>
            </a:r>
          </a:p>
          <a:p>
            <a:pPr eaLnBrk="1" hangingPunct="1"/>
            <a:r>
              <a:rPr lang="en-US" dirty="0" smtClean="0"/>
              <a:t>When you create a VM, use the virtualization program to assign the VM’s software and hardware characteristics</a:t>
            </a:r>
          </a:p>
          <a:p>
            <a:pPr eaLnBrk="1" hangingPunct="1"/>
            <a:r>
              <a:rPr lang="en-US" dirty="0" smtClean="0"/>
              <a:t>VMs can communicate with a virtual switch on the host computer to reach the physical network</a:t>
            </a:r>
          </a:p>
          <a:p>
            <a:pPr eaLnBrk="1" hangingPunct="1"/>
            <a:r>
              <a:rPr lang="en-US" dirty="0" smtClean="0"/>
              <a:t>A vNIC using bridged mode accesses a physical network using the host machine’s NIC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63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vNIC using NAT mode relies on the host machine to act as a NAT device</a:t>
            </a:r>
          </a:p>
          <a:p>
            <a:pPr eaLnBrk="1" hangingPunct="1"/>
            <a:r>
              <a:rPr lang="en-US" dirty="0" smtClean="0"/>
              <a:t>In host-only mode, VMs on one host can exchange data with each other and with their host, but cannot communicate with any nodes beyond the host</a:t>
            </a:r>
          </a:p>
          <a:p>
            <a:pPr eaLnBrk="1" hangingPunct="1"/>
            <a:r>
              <a:rPr lang="en-US" dirty="0" smtClean="0"/>
              <a:t>In software defined networking (SDN), services are delivered by applications that are managed by a network controller</a:t>
            </a:r>
          </a:p>
          <a:p>
            <a:pPr eaLnBrk="1" hangingPunct="1"/>
            <a:r>
              <a:rPr lang="en-US" dirty="0" smtClean="0"/>
              <a:t>Programmable switches create VLANs by partitioning their ports into groups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64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Switches and bridges use STP to help eliminate the possibility of broadcast storms and other loops</a:t>
            </a:r>
          </a:p>
          <a:p>
            <a:pPr eaLnBrk="1" hangingPunct="1"/>
            <a:r>
              <a:rPr lang="en-US" dirty="0" smtClean="0"/>
              <a:t>An unmanaged switch has minimal configuration and no IP address assigned to it</a:t>
            </a:r>
          </a:p>
          <a:p>
            <a:pPr eaLnBrk="1" hangingPunct="1"/>
            <a:r>
              <a:rPr lang="en-US" dirty="0" smtClean="0"/>
              <a:t>A large wireless network is often managed by a central wireless controller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CIDR (Classless Interdomain Routing)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CIDR</a:t>
            </a:r>
            <a:endParaRPr lang="en-US" dirty="0"/>
          </a:p>
          <a:p>
            <a:pPr lvl="1" eaLnBrk="1" hangingPunct="1"/>
            <a:r>
              <a:rPr lang="en-US" dirty="0"/>
              <a:t>Provides additional ways of arranging network and host information in an IP address</a:t>
            </a:r>
          </a:p>
          <a:p>
            <a:pPr lvl="1"/>
            <a:r>
              <a:rPr lang="en-US" dirty="0" smtClean="0"/>
              <a:t>Takes the network ID or a host’s IP address and follows it with a forward slash (/), followed by the number of bits used for the network ID</a:t>
            </a:r>
          </a:p>
          <a:p>
            <a:r>
              <a:rPr lang="en-US" dirty="0" smtClean="0"/>
              <a:t>192.168.89.127/24</a:t>
            </a:r>
          </a:p>
          <a:p>
            <a:pPr lvl="1"/>
            <a:r>
              <a:rPr lang="en-US" dirty="0" smtClean="0"/>
              <a:t>24 represents the number of 1s in the subnet mask and the number of bits in the network ID</a:t>
            </a:r>
          </a:p>
          <a:p>
            <a:pPr lvl="1"/>
            <a:r>
              <a:rPr lang="en-US" dirty="0" smtClean="0"/>
              <a:t>Known as a CIDR block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6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Subnets?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 business has grown from 20-30 computers to having a few hundred computers on three floors</a:t>
            </a:r>
          </a:p>
          <a:p>
            <a:pPr lvl="1"/>
            <a:r>
              <a:rPr lang="en-US" dirty="0" smtClean="0"/>
              <a:t>There is only a single LAN or broadcast domain </a:t>
            </a:r>
          </a:p>
          <a:p>
            <a:pPr lvl="1"/>
            <a:r>
              <a:rPr lang="en-US" dirty="0" smtClean="0"/>
              <a:t>One router serves as the default gateway for the entire network</a:t>
            </a:r>
          </a:p>
          <a:p>
            <a:r>
              <a:rPr lang="en-US" dirty="0" smtClean="0"/>
              <a:t>To better manage network traffic, segment the network so that each floor contains one LAN, or broadcast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Subnets?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A single LAN with several switches and a router" title="Figure 10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13927" cy="356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42665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40622</TotalTime>
  <Words>5266</Words>
  <Application>Microsoft Office PowerPoint</Application>
  <PresentationFormat>On-screen Show (4:3)</PresentationFormat>
  <Paragraphs>875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ＭＳ Ｐゴシック</vt:lpstr>
      <vt:lpstr>Arial</vt:lpstr>
      <vt:lpstr>Calibri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Objectives</vt:lpstr>
      <vt:lpstr>Segmentation and Subnetting</vt:lpstr>
      <vt:lpstr>How a Computer Uses a Subnet Mask</vt:lpstr>
      <vt:lpstr>How a Computer Uses a Subnet Mask</vt:lpstr>
      <vt:lpstr>CIDR (Classless Interdomain Routing)</vt:lpstr>
      <vt:lpstr>Why Subnets?</vt:lpstr>
      <vt:lpstr>Why Subnets?</vt:lpstr>
      <vt:lpstr>Why Subnets?</vt:lpstr>
      <vt:lpstr>Subnet Mask Tables</vt:lpstr>
      <vt:lpstr>Subnet Mask Tables</vt:lpstr>
      <vt:lpstr>Subnet Mask Tables</vt:lpstr>
      <vt:lpstr>Subnet Mask Tables</vt:lpstr>
      <vt:lpstr>Subnet Mask Tables</vt:lpstr>
      <vt:lpstr>Supernetting</vt:lpstr>
      <vt:lpstr>Supernetting</vt:lpstr>
      <vt:lpstr>Supernetting</vt:lpstr>
      <vt:lpstr>Subnetting in IPv6</vt:lpstr>
      <vt:lpstr>Subnetting in IPv6</vt:lpstr>
      <vt:lpstr>Subnetting in IPv6</vt:lpstr>
      <vt:lpstr>Virtualization</vt:lpstr>
      <vt:lpstr>Virtualization</vt:lpstr>
      <vt:lpstr>Virtualization</vt:lpstr>
      <vt:lpstr>Virtualization</vt:lpstr>
      <vt:lpstr>Virtualization</vt:lpstr>
      <vt:lpstr>Virtual Network Components</vt:lpstr>
      <vt:lpstr>Virtual Machines and Network Adapters</vt:lpstr>
      <vt:lpstr>Virtual Machines and Network Adapters</vt:lpstr>
      <vt:lpstr>Virtual Machines and Network Adapters</vt:lpstr>
      <vt:lpstr>Virtual Switches and Bridges</vt:lpstr>
      <vt:lpstr>Virtual Switches and Bridges</vt:lpstr>
      <vt:lpstr>Virtual Switches and Bridges</vt:lpstr>
      <vt:lpstr>Network Connection Types</vt:lpstr>
      <vt:lpstr>Network Connection Types</vt:lpstr>
      <vt:lpstr>Network Connection Types</vt:lpstr>
      <vt:lpstr>Network Connection Types</vt:lpstr>
      <vt:lpstr>Network Connection Types</vt:lpstr>
      <vt:lpstr>Network Connection Types</vt:lpstr>
      <vt:lpstr>Network Connection Types</vt:lpstr>
      <vt:lpstr>Virtual Appliances and Virtual Network Services</vt:lpstr>
      <vt:lpstr>VRRP (Virtual Router Redundancy Protocol) and HSRP (Hot Standby Routing Protocol)</vt:lpstr>
      <vt:lpstr>SDN (Software Defined Networking)</vt:lpstr>
      <vt:lpstr>SDN (Software Defined Networking)</vt:lpstr>
      <vt:lpstr>VLANs and Trunking</vt:lpstr>
      <vt:lpstr>VLANs and Trunking</vt:lpstr>
      <vt:lpstr>VLANs and Trunking</vt:lpstr>
      <vt:lpstr>VLANs and Trunking</vt:lpstr>
      <vt:lpstr>VLANs and Trunking</vt:lpstr>
      <vt:lpstr>VLANs and Trunking</vt:lpstr>
      <vt:lpstr>VLANs and Trunking</vt:lpstr>
      <vt:lpstr>VLANs and Trunking</vt:lpstr>
      <vt:lpstr>STP (Spanning Tree Protocol) and SPB (Shortest Path Bridging)</vt:lpstr>
      <vt:lpstr>STP (Spanning Tree Protocol) and SPB (Shortest Path Bridging)</vt:lpstr>
      <vt:lpstr>STP (Spanning Tree Protocol) and SPB (Shortest Path Bridging)</vt:lpstr>
      <vt:lpstr>Switch Configurations</vt:lpstr>
      <vt:lpstr>Switch Configurations</vt:lpstr>
      <vt:lpstr>Wireless VLANs</vt:lpstr>
      <vt:lpstr>Wireless VLANs</vt:lpstr>
      <vt:lpstr>Troubleshooting VMs and VLANs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Julie</dc:creator>
  <cp:lastModifiedBy>Cannistraci, Michelle</cp:lastModifiedBy>
  <cp:revision>1243</cp:revision>
  <dcterms:created xsi:type="dcterms:W3CDTF">2007-07-09T21:56:01Z</dcterms:created>
  <dcterms:modified xsi:type="dcterms:W3CDTF">2015-05-05T20:25:05Z</dcterms:modified>
</cp:coreProperties>
</file>