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50" r:id="rId2"/>
    <p:sldMasterId id="2147483649" r:id="rId3"/>
    <p:sldMasterId id="2147484064" r:id="rId4"/>
  </p:sldMasterIdLst>
  <p:notesMasterIdLst>
    <p:notesMasterId r:id="rId71"/>
  </p:notesMasterIdLst>
  <p:handoutMasterIdLst>
    <p:handoutMasterId r:id="rId72"/>
  </p:handoutMasterIdLst>
  <p:sldIdLst>
    <p:sldId id="319" r:id="rId5"/>
    <p:sldId id="320" r:id="rId6"/>
    <p:sldId id="428" r:id="rId7"/>
    <p:sldId id="429" r:id="rId8"/>
    <p:sldId id="430" r:id="rId9"/>
    <p:sldId id="431" r:id="rId10"/>
    <p:sldId id="432" r:id="rId11"/>
    <p:sldId id="433" r:id="rId12"/>
    <p:sldId id="434" r:id="rId13"/>
    <p:sldId id="435" r:id="rId14"/>
    <p:sldId id="436" r:id="rId15"/>
    <p:sldId id="437" r:id="rId16"/>
    <p:sldId id="438" r:id="rId17"/>
    <p:sldId id="439" r:id="rId18"/>
    <p:sldId id="440" r:id="rId19"/>
    <p:sldId id="441" r:id="rId20"/>
    <p:sldId id="442" r:id="rId21"/>
    <p:sldId id="443" r:id="rId22"/>
    <p:sldId id="444" r:id="rId23"/>
    <p:sldId id="445" r:id="rId24"/>
    <p:sldId id="446" r:id="rId25"/>
    <p:sldId id="447" r:id="rId26"/>
    <p:sldId id="448" r:id="rId27"/>
    <p:sldId id="449" r:id="rId28"/>
    <p:sldId id="450" r:id="rId29"/>
    <p:sldId id="451" r:id="rId30"/>
    <p:sldId id="488" r:id="rId31"/>
    <p:sldId id="452" r:id="rId32"/>
    <p:sldId id="453" r:id="rId33"/>
    <p:sldId id="454" r:id="rId34"/>
    <p:sldId id="455" r:id="rId35"/>
    <p:sldId id="456" r:id="rId36"/>
    <p:sldId id="457" r:id="rId37"/>
    <p:sldId id="458" r:id="rId38"/>
    <p:sldId id="459" r:id="rId39"/>
    <p:sldId id="460" r:id="rId40"/>
    <p:sldId id="461" r:id="rId41"/>
    <p:sldId id="462" r:id="rId42"/>
    <p:sldId id="463" r:id="rId43"/>
    <p:sldId id="464" r:id="rId44"/>
    <p:sldId id="465" r:id="rId45"/>
    <p:sldId id="467" r:id="rId46"/>
    <p:sldId id="468" r:id="rId47"/>
    <p:sldId id="469" r:id="rId48"/>
    <p:sldId id="470" r:id="rId49"/>
    <p:sldId id="471" r:id="rId50"/>
    <p:sldId id="472" r:id="rId51"/>
    <p:sldId id="474" r:id="rId52"/>
    <p:sldId id="473" r:id="rId53"/>
    <p:sldId id="475" r:id="rId54"/>
    <p:sldId id="476" r:id="rId55"/>
    <p:sldId id="477" r:id="rId56"/>
    <p:sldId id="478" r:id="rId57"/>
    <p:sldId id="479" r:id="rId58"/>
    <p:sldId id="480" r:id="rId59"/>
    <p:sldId id="481" r:id="rId60"/>
    <p:sldId id="482" r:id="rId61"/>
    <p:sldId id="483" r:id="rId62"/>
    <p:sldId id="484" r:id="rId63"/>
    <p:sldId id="485" r:id="rId64"/>
    <p:sldId id="486" r:id="rId65"/>
    <p:sldId id="487" r:id="rId66"/>
    <p:sldId id="367" r:id="rId67"/>
    <p:sldId id="376" r:id="rId68"/>
    <p:sldId id="382" r:id="rId69"/>
    <p:sldId id="383" r:id="rId7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5027" autoAdjust="0"/>
  </p:normalViewPr>
  <p:slideViewPr>
    <p:cSldViewPr>
      <p:cViewPr varScale="1">
        <p:scale>
          <a:sx n="88" d="100"/>
          <a:sy n="88" d="100"/>
        </p:scale>
        <p:origin x="15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E7D977D3-E97D-4816-A86A-DF8AA62C39F4}" type="datetimeFigureOut">
              <a:rPr lang="en-US"/>
              <a:pPr>
                <a:defRPr/>
              </a:pPr>
              <a:t>5/5/2015</a:t>
            </a:fld>
            <a:endParaRPr lang="en-US" dirty="0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96B76CA3-7C65-453B-A061-18D75EFFB0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08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4F33BE2-F50A-4647-B1FE-1406E3C50250}" type="datetimeFigureOut">
              <a:rPr lang="en-US"/>
              <a:pPr>
                <a:defRPr/>
              </a:pPr>
              <a:t>5/5/2015</a:t>
            </a:fld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1E39655-1142-4F1C-819C-1F572D7E41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78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6BFA0E2-BBA9-4F8F-B158-7053E3994D1B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dirty="0" smtClean="0"/>
              <a:t>Network+ Guide to Networks</a:t>
            </a:r>
            <a:br>
              <a:rPr lang="en-US" b="1" dirty="0" smtClean="0"/>
            </a:br>
            <a:r>
              <a:rPr lang="en-US" b="1" dirty="0" smtClean="0"/>
              <a:t>7</a:t>
            </a:r>
            <a:r>
              <a:rPr lang="en-US" b="1" baseline="30000" dirty="0" smtClean="0"/>
              <a:t>th</a:t>
            </a:r>
            <a:r>
              <a:rPr lang="en-US" b="1" dirty="0" smtClean="0"/>
              <a:t> Edition</a:t>
            </a:r>
          </a:p>
          <a:p>
            <a:pPr eaLnBrk="1" hangingPunct="1"/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1200" i="1" dirty="0" smtClean="0"/>
              <a:t>Chapter 7</a:t>
            </a:r>
          </a:p>
          <a:p>
            <a:pPr eaLnBrk="1" hangingPunct="1">
              <a:lnSpc>
                <a:spcPct val="90000"/>
              </a:lnSpc>
            </a:pPr>
            <a:r>
              <a:rPr lang="en-US" sz="1200" i="1" dirty="0" smtClean="0"/>
              <a:t>Cloud Computing and Remote Access</a:t>
            </a:r>
          </a:p>
          <a:p>
            <a:pPr eaLnBrk="1" hangingPunct="1"/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val="3980311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Remote Access</a:t>
            </a:r>
          </a:p>
          <a:p>
            <a:endParaRPr lang="en-US" dirty="0" smtClean="0"/>
          </a:p>
          <a:p>
            <a:r>
              <a:rPr lang="en-US" dirty="0" smtClean="0"/>
              <a:t>Remote access server (RAS) </a:t>
            </a:r>
          </a:p>
          <a:p>
            <a:pPr lvl="1"/>
            <a:r>
              <a:rPr lang="en-US" dirty="0" smtClean="0"/>
              <a:t>Accepts remote connections and grants access to network resources</a:t>
            </a:r>
          </a:p>
          <a:p>
            <a:r>
              <a:rPr lang="en-US" dirty="0" smtClean="0"/>
              <a:t>Two types of remote access servers:</a:t>
            </a:r>
          </a:p>
          <a:p>
            <a:pPr lvl="1"/>
            <a:r>
              <a:rPr lang="en-US" dirty="0" smtClean="0"/>
              <a:t>Dedicated devices</a:t>
            </a:r>
          </a:p>
          <a:p>
            <a:pPr lvl="2"/>
            <a:r>
              <a:rPr lang="en-US" dirty="0" smtClean="0"/>
              <a:t>Example: Cisco’s AS5800</a:t>
            </a:r>
          </a:p>
          <a:p>
            <a:pPr lvl="1"/>
            <a:r>
              <a:rPr lang="en-US" dirty="0" smtClean="0"/>
              <a:t>Software running on a server</a:t>
            </a:r>
          </a:p>
          <a:p>
            <a:pPr lvl="2"/>
            <a:r>
              <a:rPr lang="en-US" dirty="0" smtClean="0"/>
              <a:t>Example: DirectAccess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02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Remote Access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71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Remote Access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235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Point-to-Point Remote Access Protocols</a:t>
            </a:r>
          </a:p>
          <a:p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SLIP (Serial Line Internet Protocol)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Earlier and less sophisticated than PPP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only carry IP packets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Works strictly on serial connections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PPP (Point-to-Point Protocol)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negotiate and establish a connection between two computers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authenticate a client to a remote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support several types of Network layer protocols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encrypt the transmissions, although PPP encryption is considered weak by today’s standards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908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VPNs (Virtual Private Networks)</a:t>
            </a:r>
          </a:p>
          <a:p>
            <a:endParaRPr lang="en-US" dirty="0" smtClean="0"/>
          </a:p>
          <a:p>
            <a:r>
              <a:rPr lang="en-US" dirty="0" smtClean="0"/>
              <a:t>VPNs</a:t>
            </a:r>
          </a:p>
          <a:p>
            <a:pPr lvl="1"/>
            <a:r>
              <a:rPr lang="en-US" dirty="0" smtClean="0"/>
              <a:t>Virtual networks logically defined for secure communication over public transmission systems</a:t>
            </a:r>
          </a:p>
          <a:p>
            <a:r>
              <a:rPr lang="en-US" dirty="0" smtClean="0"/>
              <a:t>To ensure VPNs can carry all types of data securely</a:t>
            </a:r>
          </a:p>
          <a:p>
            <a:pPr lvl="1"/>
            <a:r>
              <a:rPr lang="en-US" dirty="0" smtClean="0"/>
              <a:t>Special VPN protocols encapsulate higher-layer protocols in a process known as tunneling</a:t>
            </a:r>
          </a:p>
          <a:p>
            <a:r>
              <a:rPr lang="en-US" dirty="0" smtClean="0"/>
              <a:t>VPNs can be classified according to two models:</a:t>
            </a:r>
          </a:p>
          <a:p>
            <a:pPr lvl="1"/>
            <a:r>
              <a:rPr lang="en-US" dirty="0" smtClean="0"/>
              <a:t>Site-to-site VPN</a:t>
            </a:r>
          </a:p>
          <a:p>
            <a:pPr lvl="1"/>
            <a:r>
              <a:rPr lang="en-US" dirty="0" smtClean="0"/>
              <a:t>Client-to-site VPN</a:t>
            </a:r>
          </a:p>
          <a:p>
            <a:pPr lvl="2"/>
            <a:r>
              <a:rPr lang="en-US" dirty="0" smtClean="0"/>
              <a:t>Also called host-to-site VPN or remote-access VPN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179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VPNs (Virtual Private Networks)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245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VPNs (Virtual Private Networks)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922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VPNs (Virtual Private Networks)</a:t>
            </a:r>
          </a:p>
          <a:p>
            <a:endParaRPr lang="en-US" dirty="0" smtClean="0"/>
          </a:p>
          <a:p>
            <a:r>
              <a:rPr lang="en-US" dirty="0" smtClean="0"/>
              <a:t>VPN software embedded in the OS</a:t>
            </a:r>
          </a:p>
          <a:p>
            <a:pPr lvl="1"/>
            <a:r>
              <a:rPr lang="en-US" dirty="0" smtClean="0"/>
              <a:t>RRAS (Routing and Remote Access Service) Microsoft’s remote access server software and VPN solution</a:t>
            </a:r>
          </a:p>
          <a:p>
            <a:r>
              <a:rPr lang="en-US" dirty="0" smtClean="0"/>
              <a:t>Third-party solutions</a:t>
            </a:r>
          </a:p>
          <a:p>
            <a:pPr lvl="1"/>
            <a:r>
              <a:rPr lang="en-US" dirty="0" smtClean="0"/>
              <a:t>OpenVIN is open source and is available on a variety of platforms</a:t>
            </a:r>
          </a:p>
          <a:p>
            <a:r>
              <a:rPr lang="en-US" dirty="0" smtClean="0"/>
              <a:t>Implemented by routers or firewalls</a:t>
            </a:r>
          </a:p>
          <a:p>
            <a:pPr lvl="1"/>
            <a:r>
              <a:rPr lang="en-US" dirty="0" smtClean="0"/>
              <a:t>Most common implementation of VPNs on UNIX-based networks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00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VPNs (Virtual Private Networks)</a:t>
            </a:r>
          </a:p>
          <a:p>
            <a:endParaRPr lang="en-US" dirty="0" smtClean="0"/>
          </a:p>
          <a:p>
            <a:r>
              <a:rPr lang="en-US" dirty="0" smtClean="0"/>
              <a:t>VPN concentrator</a:t>
            </a:r>
          </a:p>
          <a:p>
            <a:pPr lvl="1"/>
            <a:r>
              <a:rPr lang="en-US" dirty="0" smtClean="0"/>
              <a:t>Specialized device that authenticates VPN clients, establishes tunnels for VPN connections, and manages encryption for VPN transmissions</a:t>
            </a:r>
          </a:p>
          <a:p>
            <a:pPr lvl="1"/>
            <a:r>
              <a:rPr lang="en-US" dirty="0" smtClean="0"/>
              <a:t>Also known as an encryption device</a:t>
            </a:r>
          </a:p>
          <a:p>
            <a:r>
              <a:rPr lang="en-US" dirty="0" smtClean="0"/>
              <a:t>Two primary encryption techniques used by VPNs:</a:t>
            </a:r>
          </a:p>
          <a:p>
            <a:pPr lvl="1"/>
            <a:r>
              <a:rPr lang="en-US" dirty="0" smtClean="0"/>
              <a:t>IPsec</a:t>
            </a:r>
          </a:p>
          <a:p>
            <a:pPr lvl="1"/>
            <a:r>
              <a:rPr lang="en-US" dirty="0" smtClean="0"/>
              <a:t>SSL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1358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VPNs (Virtual Private Networks)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1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  <a:p>
            <a:pPr eaLnBrk="1" hangingPunct="1"/>
            <a:endParaRPr lang="en-US" dirty="0" smtClean="0"/>
          </a:p>
          <a:p>
            <a:r>
              <a:rPr lang="en-US" dirty="0" smtClean="0"/>
              <a:t>Identify the features and benefits of cloud computing</a:t>
            </a:r>
          </a:p>
          <a:p>
            <a:r>
              <a:rPr lang="en-US" dirty="0" smtClean="0"/>
              <a:t>Explain methods for remotely connecting to a network</a:t>
            </a:r>
          </a:p>
          <a:p>
            <a:r>
              <a:rPr lang="en-US" dirty="0" smtClean="0"/>
              <a:t>Discuss VPNs (virtual private networks) and the protocols they rely on</a:t>
            </a:r>
          </a:p>
          <a:p>
            <a:r>
              <a:rPr lang="en-US" dirty="0" smtClean="0"/>
              <a:t>Understand methods of encryption, such as IPsec, SSL/TLS, SFTP, and SSH, that can secure data in storage and in transit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01658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VPN Tunneling Protocols</a:t>
            </a:r>
          </a:p>
          <a:p>
            <a:endParaRPr lang="en-US" dirty="0" smtClean="0"/>
          </a:p>
          <a:p>
            <a:r>
              <a:rPr lang="en-US" dirty="0" smtClean="0"/>
              <a:t>VPN tunneling protocols operate at the Data Link layer</a:t>
            </a:r>
          </a:p>
          <a:p>
            <a:pPr lvl="1"/>
            <a:r>
              <a:rPr lang="en-US" dirty="0" smtClean="0"/>
              <a:t>Encapsulate the VPN frame into a Network layer packet</a:t>
            </a:r>
          </a:p>
          <a:p>
            <a:r>
              <a:rPr lang="en-US" dirty="0" smtClean="0"/>
              <a:t>Two VPN tunneling protocols:</a:t>
            </a:r>
          </a:p>
          <a:p>
            <a:pPr lvl="1"/>
            <a:r>
              <a:rPr lang="en-US" dirty="0" smtClean="0"/>
              <a:t>PPTP and L2TP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209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VPN Tunneling Protocols</a:t>
            </a:r>
          </a:p>
          <a:p>
            <a:endParaRPr lang="en-US" dirty="0" smtClean="0"/>
          </a:p>
          <a:p>
            <a:r>
              <a:rPr lang="en-US" dirty="0" smtClean="0"/>
              <a:t>PPTP (Point-to-Point Tunneling Protocol)</a:t>
            </a:r>
          </a:p>
          <a:p>
            <a:pPr lvl="1"/>
            <a:r>
              <a:rPr lang="en-US" dirty="0" smtClean="0"/>
              <a:t>A Layer 2 protocol that encapsulates PPP data frames so they can traverse the Internet masked as an IP transmission</a:t>
            </a:r>
          </a:p>
          <a:p>
            <a:pPr lvl="1"/>
            <a:r>
              <a:rPr lang="en-US" dirty="0" smtClean="0"/>
              <a:t>Uses TCP segments at the Transport layer</a:t>
            </a:r>
          </a:p>
          <a:p>
            <a:r>
              <a:rPr lang="en-US" dirty="0" smtClean="0"/>
              <a:t>GRE (Generic Routing Encapsulation) </a:t>
            </a:r>
          </a:p>
          <a:p>
            <a:pPr lvl="1"/>
            <a:r>
              <a:rPr lang="en-US" dirty="0" smtClean="0"/>
              <a:t>Used to transmit PPP data frames through the tunnel</a:t>
            </a:r>
          </a:p>
          <a:p>
            <a:pPr lvl="1"/>
            <a:r>
              <a:rPr lang="en-US" dirty="0" smtClean="0"/>
              <a:t>Encapsulates PPP frames to make them take on the temporary identity of IP packets</a:t>
            </a:r>
          </a:p>
          <a:p>
            <a:r>
              <a:rPr lang="en-US" dirty="0" smtClean="0"/>
              <a:t>PPTP is no longer considered secure and L2TP is now recommended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2957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VPN Tunneling Protocols</a:t>
            </a:r>
          </a:p>
          <a:p>
            <a:endParaRPr lang="en-US" dirty="0" smtClean="0"/>
          </a:p>
          <a:p>
            <a:r>
              <a:rPr lang="en-US" dirty="0" smtClean="0"/>
              <a:t>L2TP (Layer 2 Tunneling Protocol)</a:t>
            </a:r>
          </a:p>
          <a:p>
            <a:pPr lvl="1"/>
            <a:r>
              <a:rPr lang="en-US" dirty="0" smtClean="0"/>
              <a:t>Encapsulates PPP data in a similar manner to PPTP</a:t>
            </a:r>
          </a:p>
          <a:p>
            <a:pPr lvl="1"/>
            <a:r>
              <a:rPr lang="en-US" dirty="0" smtClean="0"/>
              <a:t>Can connect a VPN that uses a mix of equipment types</a:t>
            </a:r>
          </a:p>
          <a:p>
            <a:pPr lvl="2"/>
            <a:r>
              <a:rPr lang="en-US" dirty="0" smtClean="0"/>
              <a:t>It is a standard accepted and used by multiple vendors</a:t>
            </a:r>
          </a:p>
          <a:p>
            <a:pPr lvl="1"/>
            <a:r>
              <a:rPr lang="en-US" dirty="0" smtClean="0"/>
              <a:t>Can connect two routers, a router and a RAS, or a client and a RAS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577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Terminal Emulation or Remote Virtual Computing</a:t>
            </a:r>
          </a:p>
          <a:p>
            <a:endParaRPr lang="en-US" dirty="0" smtClean="0"/>
          </a:p>
          <a:p>
            <a:r>
              <a:rPr lang="en-US" dirty="0" smtClean="0"/>
              <a:t>Remote virtual computing (terminal emulation)</a:t>
            </a:r>
          </a:p>
          <a:p>
            <a:pPr lvl="1"/>
            <a:r>
              <a:rPr lang="en-US" dirty="0" smtClean="0"/>
              <a:t>Allows a user on one computer to control another computer across a network connection</a:t>
            </a:r>
          </a:p>
          <a:p>
            <a:r>
              <a:rPr lang="en-US" dirty="0" smtClean="0"/>
              <a:t>Examples of command-line software:</a:t>
            </a:r>
          </a:p>
          <a:p>
            <a:pPr lvl="1"/>
            <a:r>
              <a:rPr lang="en-US" dirty="0" smtClean="0"/>
              <a:t>Telnet and SSH</a:t>
            </a:r>
          </a:p>
          <a:p>
            <a:r>
              <a:rPr lang="en-US" dirty="0" smtClean="0"/>
              <a:t>Examples of GUI-based software:</a:t>
            </a:r>
          </a:p>
          <a:p>
            <a:pPr lvl="1"/>
            <a:r>
              <a:rPr lang="en-US" dirty="0" smtClean="0"/>
              <a:t>Remote Desktop for Windows</a:t>
            </a:r>
          </a:p>
          <a:p>
            <a:pPr lvl="1"/>
            <a:r>
              <a:rPr lang="en-US" dirty="0" smtClean="0"/>
              <a:t>join.me</a:t>
            </a:r>
          </a:p>
          <a:p>
            <a:pPr lvl="1"/>
            <a:r>
              <a:rPr lang="en-US" dirty="0" smtClean="0"/>
              <a:t>VNC</a:t>
            </a:r>
          </a:p>
          <a:p>
            <a:pPr lvl="1"/>
            <a:r>
              <a:rPr lang="en-US" dirty="0" smtClean="0"/>
              <a:t>Team Viewer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627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Encryption Techniques, Protocols, and Utilities</a:t>
            </a:r>
          </a:p>
          <a:p>
            <a:endParaRPr lang="en-US" dirty="0" smtClean="0"/>
          </a:p>
          <a:p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Use of mathematical code, called a cipher, to scramble data into a format that can be read only by reversing the cipher</a:t>
            </a:r>
          </a:p>
          <a:p>
            <a:pPr lvl="1"/>
            <a:r>
              <a:rPr lang="en-US" dirty="0" smtClean="0"/>
              <a:t>Used to keep information private</a:t>
            </a:r>
          </a:p>
          <a:p>
            <a:pPr lvl="1"/>
            <a:r>
              <a:rPr lang="en-US" dirty="0" smtClean="0"/>
              <a:t>Provides the following assurances:</a:t>
            </a:r>
          </a:p>
          <a:p>
            <a:pPr lvl="2"/>
            <a:r>
              <a:rPr lang="en-US" dirty="0" smtClean="0"/>
              <a:t>Confidentiality</a:t>
            </a:r>
          </a:p>
          <a:p>
            <a:pPr lvl="2"/>
            <a:r>
              <a:rPr lang="en-US" dirty="0" smtClean="0"/>
              <a:t>Integrity</a:t>
            </a:r>
          </a:p>
          <a:p>
            <a:pPr lvl="2"/>
            <a:r>
              <a:rPr lang="en-US" dirty="0" smtClean="0"/>
              <a:t>Availability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355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Encryption</a:t>
            </a:r>
          </a:p>
          <a:p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Random string of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Woven into original data’s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Generates unique data block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Ciphertext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Scrambled data block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Brute force attack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Attempt to discover 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Trying numerous possible character combinations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963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Encryption</a:t>
            </a:r>
          </a:p>
          <a:p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Private key encryption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Data encrypted using single key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Known only by sender and receiver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Symmetric encryption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Same key used during both encryption and decryption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325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Encryption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325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Encryption</a:t>
            </a:r>
          </a:p>
          <a:p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Public key encryption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Data encrypted using two keys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Private key: user knows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Public key: anyone may request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Public key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Publicly accessible host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Freely provides users’ public keys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Key pair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Combination of public key and private key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Asymmetric encryption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Requires two different keys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4551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Encryption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167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  <a:p>
            <a:pPr eaLnBrk="1" hangingPunct="1"/>
            <a:endParaRPr lang="en-US" dirty="0" smtClean="0"/>
          </a:p>
          <a:p>
            <a:r>
              <a:rPr lang="en-US" dirty="0" smtClean="0"/>
              <a:t>Describe how user authentication protocols such as RADIUS, TACACS+, EAP, and Kerberos function</a:t>
            </a:r>
          </a:p>
          <a:p>
            <a:r>
              <a:rPr lang="en-US" dirty="0" smtClean="0"/>
              <a:t>Recognize symptoms of connectivity and security problems commonly encountered with remote connections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82636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Encryption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Digital certificate</a:t>
            </a:r>
          </a:p>
          <a:p>
            <a:pPr lvl="1" eaLnBrk="1" hangingPunct="1"/>
            <a:r>
              <a:rPr lang="en-US" dirty="0" smtClean="0"/>
              <a:t>Holds identification information</a:t>
            </a:r>
          </a:p>
          <a:p>
            <a:pPr lvl="1" eaLnBrk="1" hangingPunct="1"/>
            <a:r>
              <a:rPr lang="en-US" dirty="0" smtClean="0"/>
              <a:t>Includes public key</a:t>
            </a:r>
          </a:p>
          <a:p>
            <a:pPr eaLnBrk="1" hangingPunct="1"/>
            <a:r>
              <a:rPr lang="en-US" dirty="0" smtClean="0"/>
              <a:t>CA (certificate authority)</a:t>
            </a:r>
          </a:p>
          <a:p>
            <a:pPr lvl="1" eaLnBrk="1" hangingPunct="1"/>
            <a:r>
              <a:rPr lang="en-US" dirty="0" smtClean="0"/>
              <a:t>Issues, maintains digital certificates</a:t>
            </a:r>
          </a:p>
          <a:p>
            <a:pPr lvl="1" eaLnBrk="1" hangingPunct="1"/>
            <a:r>
              <a:rPr lang="en-US" dirty="0" smtClean="0"/>
              <a:t>Example: Verisign</a:t>
            </a:r>
          </a:p>
          <a:p>
            <a:pPr eaLnBrk="1" hangingPunct="1"/>
            <a:r>
              <a:rPr lang="en-US" dirty="0" smtClean="0"/>
              <a:t>PKI (public key infrastructure)</a:t>
            </a:r>
          </a:p>
          <a:p>
            <a:pPr lvl="1" eaLnBrk="1" hangingPunct="1"/>
            <a:r>
              <a:rPr lang="en-US" dirty="0" smtClean="0"/>
              <a:t>Use of certificate authorities to associate public keys with certain users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533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Encryption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360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 Encryption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3000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IPsec (Internet Protocol Security)</a:t>
            </a:r>
          </a:p>
          <a:p>
            <a:endParaRPr lang="en-US" dirty="0" smtClean="0"/>
          </a:p>
          <a:p>
            <a:r>
              <a:rPr lang="en-US" dirty="0" smtClean="0"/>
              <a:t>IPsec</a:t>
            </a:r>
          </a:p>
          <a:p>
            <a:pPr lvl="1"/>
            <a:r>
              <a:rPr lang="en-US" dirty="0" smtClean="0"/>
              <a:t>Encryption protocol that defines rules for encryption, authentication, and key management for TCP/IP transmissions</a:t>
            </a:r>
          </a:p>
          <a:p>
            <a:r>
              <a:rPr lang="en-US" dirty="0" smtClean="0"/>
              <a:t>IPsec creates secure connections in five steps:</a:t>
            </a:r>
          </a:p>
          <a:p>
            <a:pPr lvl="1"/>
            <a:r>
              <a:rPr lang="en-US" dirty="0" smtClean="0"/>
              <a:t>IPsec initiation</a:t>
            </a:r>
          </a:p>
          <a:p>
            <a:pPr lvl="1"/>
            <a:r>
              <a:rPr lang="en-US" dirty="0" smtClean="0"/>
              <a:t>Key management</a:t>
            </a:r>
          </a:p>
          <a:p>
            <a:pPr lvl="1"/>
            <a:r>
              <a:rPr lang="en-US" dirty="0" smtClean="0"/>
              <a:t>Security negotiations</a:t>
            </a:r>
          </a:p>
          <a:p>
            <a:pPr lvl="1"/>
            <a:r>
              <a:rPr lang="en-US" dirty="0" smtClean="0"/>
              <a:t>Data transfer</a:t>
            </a:r>
          </a:p>
          <a:p>
            <a:pPr lvl="1"/>
            <a:r>
              <a:rPr lang="en-US" dirty="0" smtClean="0"/>
              <a:t>Termination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1467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SSL (Secure Sockets Layer) and TLS (Transport Layer Security)</a:t>
            </a:r>
          </a:p>
          <a:p>
            <a:endParaRPr lang="en-US" dirty="0" smtClean="0"/>
          </a:p>
          <a:p>
            <a:r>
              <a:rPr lang="en-US" dirty="0" smtClean="0"/>
              <a:t>Both are methods of encrypting TCP/IP transmissions</a:t>
            </a:r>
          </a:p>
          <a:p>
            <a:pPr lvl="1"/>
            <a:r>
              <a:rPr lang="en-US" dirty="0" smtClean="0"/>
              <a:t>Including Web pages and data entered into Web forms</a:t>
            </a:r>
          </a:p>
          <a:p>
            <a:r>
              <a:rPr lang="en-US" dirty="0" smtClean="0"/>
              <a:t>Both protocols work side by side and are widely known as SSL/TLS or TLS/SSL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SSL session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Association between client and server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Defined by agreement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Specific set of encryption techniques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Created by SSL handshake protocol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393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SSL (Secure Sockets Layer) and TLS (Transport Layer Security)</a:t>
            </a:r>
          </a:p>
          <a:p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Handshake 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Allows client and server to authenticate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Similar to a TCP three-way handshake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TTLS (Tunneled Transport Layer Security)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Provides authentication like SSL/TLS, but does not require a certificate for each user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Authenticates the server end of the connection by certificate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Users are authenticated by password only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8890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SSL VPN</a:t>
            </a:r>
          </a:p>
          <a:p>
            <a:endParaRPr lang="en-US" dirty="0" smtClean="0"/>
          </a:p>
          <a:p>
            <a:r>
              <a:rPr lang="en-US" dirty="0" smtClean="0"/>
              <a:t>SSL VPN</a:t>
            </a:r>
          </a:p>
          <a:p>
            <a:pPr lvl="1"/>
            <a:r>
              <a:rPr lang="en-US" dirty="0" smtClean="0"/>
              <a:t>A VPN configured to support SSL transmissions to and from services running on its protected network</a:t>
            </a:r>
          </a:p>
          <a:p>
            <a:pPr lvl="1"/>
            <a:r>
              <a:rPr lang="en-US" dirty="0" smtClean="0"/>
              <a:t>Typically created and supported by software running on a VPN concentrator</a:t>
            </a:r>
          </a:p>
          <a:p>
            <a:pPr lvl="1"/>
            <a:r>
              <a:rPr lang="en-US" dirty="0" smtClean="0"/>
              <a:t>Access by the user almost exclusively through a Web browser</a:t>
            </a:r>
          </a:p>
          <a:p>
            <a:pPr lvl="1"/>
            <a:r>
              <a:rPr lang="en-US" dirty="0" smtClean="0"/>
              <a:t>For the most secure VPNs, a user must install a personal digital certificate along with SSL VPN software, called a SSL VPN client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469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SSH (Secure Shell)</a:t>
            </a:r>
          </a:p>
          <a:p>
            <a:endParaRPr lang="en-US" dirty="0" smtClean="0"/>
          </a:p>
          <a:p>
            <a:r>
              <a:rPr lang="en-US" dirty="0" smtClean="0"/>
              <a:t>SSH is a collection of protocols that provides for secure authentication and encryption</a:t>
            </a:r>
          </a:p>
          <a:p>
            <a:r>
              <a:rPr lang="en-US" dirty="0" smtClean="0"/>
              <a:t>Guards against a number of security threats</a:t>
            </a:r>
          </a:p>
          <a:p>
            <a:pPr lvl="1"/>
            <a:r>
              <a:rPr lang="en-US" dirty="0" smtClean="0"/>
              <a:t>Unauthorized access to a host</a:t>
            </a:r>
          </a:p>
          <a:p>
            <a:pPr lvl="1"/>
            <a:r>
              <a:rPr lang="en-US" dirty="0" smtClean="0"/>
              <a:t>IP spoofing</a:t>
            </a:r>
          </a:p>
          <a:p>
            <a:pPr lvl="1"/>
            <a:r>
              <a:rPr lang="en-US" dirty="0" smtClean="0"/>
              <a:t>Interception of data in transit</a:t>
            </a:r>
          </a:p>
          <a:p>
            <a:pPr lvl="1"/>
            <a:r>
              <a:rPr lang="en-US" dirty="0" smtClean="0"/>
              <a:t>DNS spoofing</a:t>
            </a:r>
          </a:p>
          <a:p>
            <a:pPr eaLnBrk="1" hangingPunct="1"/>
            <a:r>
              <a:rPr lang="en-US" dirty="0" smtClean="0"/>
              <a:t>Encryption algorithm (depends on version)</a:t>
            </a:r>
          </a:p>
          <a:p>
            <a:pPr lvl="1" eaLnBrk="1" hangingPunct="1"/>
            <a:r>
              <a:rPr lang="en-US" dirty="0" smtClean="0"/>
              <a:t>DES, Triple DES, RSA, Kerberos, others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0460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SSH (Secure Shell)</a:t>
            </a:r>
          </a:p>
          <a:p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Developed by SSH Communications Security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Version requires license fee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Open source versions available: OpenSSH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Secure connection requires SSH running on both machines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Requires public and private key generation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Configuration options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Use one of several encryption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Require client password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Perform port forwarding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0501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SFTP (Secure File Transfer Protocol)</a:t>
            </a:r>
          </a:p>
          <a:p>
            <a:endParaRPr lang="en-US" dirty="0" smtClean="0"/>
          </a:p>
          <a:p>
            <a:r>
              <a:rPr lang="en-US" dirty="0" smtClean="0"/>
              <a:t>SFTP </a:t>
            </a:r>
          </a:p>
          <a:p>
            <a:pPr lvl="1"/>
            <a:r>
              <a:rPr lang="en-US" dirty="0" smtClean="0"/>
              <a:t>Secure version of FTP</a:t>
            </a:r>
          </a:p>
          <a:p>
            <a:pPr lvl="1"/>
            <a:r>
              <a:rPr lang="en-US" dirty="0" smtClean="0"/>
              <a:t>Uses SSH for encryption</a:t>
            </a:r>
          </a:p>
          <a:p>
            <a:pPr lvl="1"/>
            <a:r>
              <a:rPr lang="en-US" dirty="0" smtClean="0"/>
              <a:t>Sometimes called FTP over SSH or SSH FTP</a:t>
            </a:r>
          </a:p>
          <a:p>
            <a:pPr lvl="1"/>
            <a:r>
              <a:rPr lang="en-US" dirty="0" smtClean="0"/>
              <a:t>Can be configured to listen on any port</a:t>
            </a:r>
          </a:p>
          <a:p>
            <a:pPr lvl="2"/>
            <a:r>
              <a:rPr lang="en-US" dirty="0" smtClean="0"/>
              <a:t>Normally uses SSH’s port 22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0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Internet is frequently pictured as a cloud</a:t>
            </a:r>
          </a:p>
          <a:p>
            <a:pPr eaLnBrk="1" hangingPunct="1"/>
            <a:r>
              <a:rPr lang="en-US" dirty="0" smtClean="0"/>
              <a:t>Cloud computing</a:t>
            </a:r>
          </a:p>
          <a:p>
            <a:pPr lvl="1" eaLnBrk="1" hangingPunct="1"/>
            <a:r>
              <a:rPr lang="en-US" dirty="0" smtClean="0"/>
              <a:t>Flexible provision of data storage, applications, and services to multiple clients over a network</a:t>
            </a:r>
          </a:p>
          <a:p>
            <a:pPr eaLnBrk="1" hangingPunct="1"/>
            <a:r>
              <a:rPr lang="en-US" dirty="0" smtClean="0"/>
              <a:t>Cloud computing distinguishing features</a:t>
            </a:r>
          </a:p>
          <a:p>
            <a:pPr lvl="1" eaLnBrk="1" hangingPunct="1"/>
            <a:r>
              <a:rPr lang="en-US" dirty="0" smtClean="0"/>
              <a:t>On-demand service</a:t>
            </a:r>
          </a:p>
          <a:p>
            <a:pPr lvl="1" eaLnBrk="1" hangingPunct="1"/>
            <a:r>
              <a:rPr lang="en-US" dirty="0" smtClean="0"/>
              <a:t>Elastic services and storage</a:t>
            </a:r>
          </a:p>
          <a:p>
            <a:pPr lvl="1" eaLnBrk="1" hangingPunct="1"/>
            <a:r>
              <a:rPr lang="en-US" dirty="0" smtClean="0"/>
              <a:t>Support for multiple platforms</a:t>
            </a:r>
          </a:p>
          <a:p>
            <a:pPr lvl="1" eaLnBrk="1" hangingPunct="1"/>
            <a:r>
              <a:rPr lang="en-US" dirty="0" smtClean="0"/>
              <a:t>Resource pooling and consolidation</a:t>
            </a:r>
          </a:p>
          <a:p>
            <a:pPr lvl="1" eaLnBrk="1" hangingPunct="1"/>
            <a:r>
              <a:rPr lang="en-US" dirty="0" smtClean="0"/>
              <a:t>Metered service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6237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Hashes: MD5 and SHA</a:t>
            </a:r>
          </a:p>
          <a:p>
            <a:endParaRPr lang="en-US" dirty="0" smtClean="0"/>
          </a:p>
          <a:p>
            <a:r>
              <a:rPr lang="en-US" dirty="0" smtClean="0"/>
              <a:t>Hashed data </a:t>
            </a:r>
          </a:p>
          <a:p>
            <a:pPr lvl="1"/>
            <a:r>
              <a:rPr lang="en-US" dirty="0" smtClean="0"/>
              <a:t>Data that has been transformed through a particular algorithm that generally reduces the amount of space needed for the data</a:t>
            </a:r>
          </a:p>
          <a:p>
            <a:pPr lvl="1"/>
            <a:r>
              <a:rPr lang="en-US" dirty="0" smtClean="0"/>
              <a:t>Can only be retrieved by comparing it with known data</a:t>
            </a:r>
          </a:p>
          <a:p>
            <a:pPr lvl="2"/>
            <a:r>
              <a:rPr lang="en-US" dirty="0" smtClean="0"/>
              <a:t>Which receives the same hash function and then produces the same hash output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9811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Hashes: MD5 and SHA</a:t>
            </a:r>
          </a:p>
          <a:p>
            <a:endParaRPr lang="en-US" dirty="0" smtClean="0"/>
          </a:p>
          <a:p>
            <a:r>
              <a:rPr lang="en-US" dirty="0" smtClean="0"/>
              <a:t>MD5 (Message Digest 5) Hash</a:t>
            </a:r>
          </a:p>
          <a:p>
            <a:pPr lvl="1"/>
            <a:r>
              <a:rPr lang="en-US" dirty="0" smtClean="0"/>
              <a:t>Uses 128-bit hash values to replace actual data with values computed according to the hash algorithm</a:t>
            </a:r>
          </a:p>
          <a:p>
            <a:pPr lvl="1"/>
            <a:r>
              <a:rPr lang="en-US" dirty="0" smtClean="0"/>
              <a:t>Primary weakness of MD5 is a propensity for collisions</a:t>
            </a:r>
          </a:p>
          <a:p>
            <a:pPr lvl="1"/>
            <a:r>
              <a:rPr lang="en-US" dirty="0" smtClean="0"/>
              <a:t>Still in use, however, it is usually only enabled alongside the more secure SHA hash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85522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Hashes: MD5 and SHA</a:t>
            </a:r>
          </a:p>
          <a:p>
            <a:endParaRPr lang="en-US" dirty="0" smtClean="0"/>
          </a:p>
          <a:p>
            <a:r>
              <a:rPr lang="en-US" dirty="0" smtClean="0"/>
              <a:t>SHA (Secure Hash Algorithm)</a:t>
            </a:r>
          </a:p>
          <a:p>
            <a:pPr lvl="1"/>
            <a:r>
              <a:rPr lang="en-US" dirty="0" smtClean="0"/>
              <a:t>Advantage over MD5 is its resistance to collisions</a:t>
            </a:r>
          </a:p>
          <a:p>
            <a:pPr lvl="1"/>
            <a:r>
              <a:rPr lang="en-US" dirty="0" smtClean="0"/>
              <a:t>SHA-2 supports a variety of hash sizes</a:t>
            </a:r>
          </a:p>
          <a:p>
            <a:pPr lvl="2"/>
            <a:r>
              <a:rPr lang="en-US" dirty="0" smtClean="0"/>
              <a:t>Most popular are SHA-256 (256-bit hash) and SHA-512 (512-bit hash)</a:t>
            </a:r>
          </a:p>
          <a:p>
            <a:pPr lvl="1"/>
            <a:r>
              <a:rPr lang="en-US" dirty="0" smtClean="0"/>
              <a:t>SHA-3 is the most recent iteration of SHA</a:t>
            </a:r>
          </a:p>
          <a:p>
            <a:pPr lvl="1"/>
            <a:r>
              <a:rPr lang="en-US" dirty="0" smtClean="0"/>
              <a:t>Both are often implemented together for increased security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32700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Authentication Protocols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Authentication</a:t>
            </a:r>
          </a:p>
          <a:p>
            <a:pPr lvl="1" eaLnBrk="1" hangingPunct="1"/>
            <a:r>
              <a:rPr lang="en-US" dirty="0" smtClean="0"/>
              <a:t>Process of verifying user’s credentials to grant user access to secured resources</a:t>
            </a:r>
          </a:p>
          <a:p>
            <a:pPr eaLnBrk="1" hangingPunct="1"/>
            <a:r>
              <a:rPr lang="en-US" dirty="0" smtClean="0"/>
              <a:t>Authentication protocols</a:t>
            </a:r>
          </a:p>
          <a:p>
            <a:pPr lvl="1" eaLnBrk="1" hangingPunct="1"/>
            <a:r>
              <a:rPr lang="en-US" dirty="0" smtClean="0"/>
              <a:t>Rules computers follow to accomplish authentication</a:t>
            </a:r>
          </a:p>
          <a:p>
            <a:pPr eaLnBrk="1" hangingPunct="1"/>
            <a:r>
              <a:rPr lang="en-US" dirty="0" smtClean="0"/>
              <a:t>Several authentication protocol types</a:t>
            </a:r>
          </a:p>
          <a:p>
            <a:pPr lvl="1" eaLnBrk="1" hangingPunct="1"/>
            <a:r>
              <a:rPr lang="en-US" dirty="0" smtClean="0"/>
              <a:t>Vary by encryption scheme:</a:t>
            </a:r>
          </a:p>
          <a:p>
            <a:pPr lvl="2" eaLnBrk="1" hangingPunct="1"/>
            <a:r>
              <a:rPr lang="en-US" dirty="0" smtClean="0"/>
              <a:t>And steps taken to verify credentials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3609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RADIUS and TACACS+</a:t>
            </a:r>
          </a:p>
          <a:p>
            <a:endParaRPr lang="en-US" dirty="0" smtClean="0"/>
          </a:p>
          <a:p>
            <a:r>
              <a:rPr lang="en-US" dirty="0" smtClean="0"/>
              <a:t>Environments that support many simultaneous connections should use a centralized service</a:t>
            </a:r>
          </a:p>
          <a:p>
            <a:pPr lvl="1"/>
            <a:r>
              <a:rPr lang="en-US" dirty="0" smtClean="0"/>
              <a:t>Often used to manage resource access</a:t>
            </a:r>
          </a:p>
          <a:p>
            <a:r>
              <a:rPr lang="en-US" dirty="0" smtClean="0"/>
              <a:t>AAA (authentication, authorization, and accounting)</a:t>
            </a:r>
          </a:p>
          <a:p>
            <a:pPr lvl="1"/>
            <a:r>
              <a:rPr lang="en-US" dirty="0" smtClean="0"/>
              <a:t>Category of protocols that provide service</a:t>
            </a:r>
          </a:p>
          <a:p>
            <a:pPr lvl="1"/>
            <a:r>
              <a:rPr lang="en-US" dirty="0" smtClean="0"/>
              <a:t>Authenticate a client’s identity</a:t>
            </a:r>
          </a:p>
          <a:p>
            <a:pPr lvl="1"/>
            <a:r>
              <a:rPr lang="en-US" dirty="0" smtClean="0"/>
              <a:t>Authorize a user for certain privileges on a system</a:t>
            </a:r>
          </a:p>
          <a:p>
            <a:pPr lvl="1"/>
            <a:r>
              <a:rPr lang="en-US" dirty="0" smtClean="0"/>
              <a:t>Keep an account of the client’s system or network usage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38087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RADIUS and TACACS+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RADIUS (Remote Authentication Dial-In User Service)</a:t>
            </a:r>
          </a:p>
          <a:p>
            <a:pPr lvl="1" eaLnBrk="1" hangingPunct="1"/>
            <a:r>
              <a:rPr lang="en-US" dirty="0" smtClean="0"/>
              <a:t>Defined by the IETF</a:t>
            </a:r>
          </a:p>
          <a:p>
            <a:pPr lvl="1" eaLnBrk="1" hangingPunct="1"/>
            <a:r>
              <a:rPr lang="en-US" dirty="0" smtClean="0"/>
              <a:t>Transported over UDP</a:t>
            </a:r>
          </a:p>
          <a:p>
            <a:pPr lvl="1" eaLnBrk="1" hangingPunct="1"/>
            <a:r>
              <a:rPr lang="en-US" dirty="0" smtClean="0"/>
              <a:t>Can operate as application on remote access server</a:t>
            </a:r>
          </a:p>
          <a:p>
            <a:pPr lvl="2" eaLnBrk="1" hangingPunct="1"/>
            <a:r>
              <a:rPr lang="en-US" dirty="0" smtClean="0"/>
              <a:t>Or on dedicated RADIUS server</a:t>
            </a:r>
          </a:p>
          <a:p>
            <a:pPr lvl="1" eaLnBrk="1" hangingPunct="1"/>
            <a:r>
              <a:rPr lang="en-US" dirty="0" smtClean="0"/>
              <a:t>Highly scalable</a:t>
            </a:r>
          </a:p>
          <a:p>
            <a:pPr lvl="1" eaLnBrk="1" hangingPunct="1"/>
            <a:r>
              <a:rPr lang="en-US" dirty="0" smtClean="0"/>
              <a:t>May be used to authenticate wireless connections</a:t>
            </a:r>
          </a:p>
          <a:p>
            <a:pPr lvl="1" eaLnBrk="1" hangingPunct="1"/>
            <a:r>
              <a:rPr lang="en-US" dirty="0" smtClean="0"/>
              <a:t>Can work in conjunction with other network servers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4759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RADIUS and TACACS+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687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RADIUS and TACACS+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TACACS+ (Terminal Access Controller Access Control System Plus)</a:t>
            </a:r>
          </a:p>
          <a:p>
            <a:pPr lvl="1" eaLnBrk="1" hangingPunct="1"/>
            <a:r>
              <a:rPr lang="en-US" dirty="0" smtClean="0"/>
              <a:t>Offers option of separating access, authentication, and auditing capabilities</a:t>
            </a:r>
          </a:p>
          <a:p>
            <a:pPr lvl="1" eaLnBrk="1" hangingPunct="1"/>
            <a:r>
              <a:rPr lang="en-US" dirty="0" smtClean="0"/>
              <a:t>Differences from RADIUS</a:t>
            </a:r>
          </a:p>
          <a:p>
            <a:pPr lvl="2" eaLnBrk="1" hangingPunct="1"/>
            <a:r>
              <a:rPr lang="en-US" dirty="0" smtClean="0"/>
              <a:t>Relies on TCP at the Network layer</a:t>
            </a:r>
          </a:p>
          <a:p>
            <a:pPr lvl="2" eaLnBrk="1" hangingPunct="1"/>
            <a:r>
              <a:rPr lang="en-US" dirty="0" smtClean="0"/>
              <a:t>Proprietary protocol developed by Cisco Systems, Inc.</a:t>
            </a:r>
          </a:p>
          <a:p>
            <a:pPr lvl="2" eaLnBrk="1" hangingPunct="1"/>
            <a:r>
              <a:rPr lang="en-US" dirty="0" smtClean="0"/>
              <a:t>Typically installed on a router</a:t>
            </a:r>
          </a:p>
          <a:p>
            <a:pPr lvl="2" eaLnBrk="1" hangingPunct="1"/>
            <a:r>
              <a:rPr lang="en-US" dirty="0" smtClean="0"/>
              <a:t>Encrypts all information transmitted for AAA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7022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PAP (Password Authentication Protocol)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PPP does not secure connections</a:t>
            </a:r>
          </a:p>
          <a:p>
            <a:pPr lvl="1" eaLnBrk="1" hangingPunct="1"/>
            <a:r>
              <a:rPr lang="en-US" dirty="0" smtClean="0"/>
              <a:t>Requires authentication protocols</a:t>
            </a:r>
          </a:p>
          <a:p>
            <a:pPr eaLnBrk="1" hangingPunct="1"/>
            <a:r>
              <a:rPr lang="en-US" dirty="0" smtClean="0"/>
              <a:t>PAP authentication protocol</a:t>
            </a:r>
          </a:p>
          <a:p>
            <a:pPr lvl="1" eaLnBrk="1" hangingPunct="1"/>
            <a:r>
              <a:rPr lang="en-US" dirty="0" smtClean="0"/>
              <a:t>Operates over PPP</a:t>
            </a:r>
          </a:p>
          <a:p>
            <a:pPr lvl="1" eaLnBrk="1" hangingPunct="1"/>
            <a:r>
              <a:rPr lang="en-US" dirty="0" smtClean="0"/>
              <a:t>Uses two-step authentication process </a:t>
            </a:r>
          </a:p>
          <a:p>
            <a:pPr lvl="1" eaLnBrk="1" hangingPunct="1"/>
            <a:r>
              <a:rPr lang="en-US" dirty="0" smtClean="0"/>
              <a:t>Simple</a:t>
            </a:r>
          </a:p>
          <a:p>
            <a:pPr lvl="1" eaLnBrk="1" hangingPunct="1"/>
            <a:r>
              <a:rPr lang="en-US" dirty="0" smtClean="0"/>
              <a:t>Not secure</a:t>
            </a:r>
          </a:p>
          <a:p>
            <a:pPr lvl="2" eaLnBrk="1" hangingPunct="1"/>
            <a:r>
              <a:rPr lang="en-US" dirty="0" smtClean="0"/>
              <a:t>Sends client’s credentials in clear text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05400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 and MS-CHAP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CHAP (Challenge Handshake Authentication Protocol)</a:t>
            </a:r>
          </a:p>
          <a:p>
            <a:pPr lvl="1" eaLnBrk="1" hangingPunct="1"/>
            <a:r>
              <a:rPr lang="en-US" dirty="0" smtClean="0"/>
              <a:t>Operates over PPP</a:t>
            </a:r>
          </a:p>
          <a:p>
            <a:pPr lvl="1" eaLnBrk="1" hangingPunct="1"/>
            <a:r>
              <a:rPr lang="en-US" dirty="0" smtClean="0"/>
              <a:t>Encrypts user names, passwords</a:t>
            </a:r>
          </a:p>
          <a:p>
            <a:pPr lvl="1" eaLnBrk="1" hangingPunct="1"/>
            <a:r>
              <a:rPr lang="en-US" dirty="0" smtClean="0"/>
              <a:t>Uses three-way handshake</a:t>
            </a:r>
          </a:p>
          <a:p>
            <a:pPr lvl="2" eaLnBrk="1" hangingPunct="1"/>
            <a:r>
              <a:rPr lang="en-US" dirty="0" smtClean="0"/>
              <a:t>Three steps to complete authentication process</a:t>
            </a:r>
          </a:p>
          <a:p>
            <a:pPr eaLnBrk="1" hangingPunct="1"/>
            <a:r>
              <a:rPr lang="en-US" dirty="0" smtClean="0"/>
              <a:t>Benefit over PAP</a:t>
            </a:r>
          </a:p>
          <a:p>
            <a:pPr lvl="1" eaLnBrk="1" hangingPunct="1"/>
            <a:r>
              <a:rPr lang="en-US" sz="2600" dirty="0" smtClean="0"/>
              <a:t>Password never transmitted alone</a:t>
            </a:r>
          </a:p>
          <a:p>
            <a:pPr lvl="1" eaLnBrk="1" hangingPunct="1"/>
            <a:r>
              <a:rPr lang="en-US" sz="2600" dirty="0" smtClean="0"/>
              <a:t>Password never transmitted in clear text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79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0343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 and MS-CHAP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6436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 and MS-CHAP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MS-CHAP (Microsoft Challenge Authentication Protocol)</a:t>
            </a:r>
          </a:p>
          <a:p>
            <a:pPr lvl="1" eaLnBrk="1" hangingPunct="1"/>
            <a:r>
              <a:rPr lang="en-US" dirty="0" smtClean="0"/>
              <a:t>Used on Windows-based computers</a:t>
            </a:r>
          </a:p>
          <a:p>
            <a:pPr eaLnBrk="1" hangingPunct="1"/>
            <a:r>
              <a:rPr lang="en-US" dirty="0" smtClean="0"/>
              <a:t>CHAP, MS-CHAP vulnerability</a:t>
            </a:r>
          </a:p>
          <a:p>
            <a:pPr lvl="1" eaLnBrk="1" hangingPunct="1"/>
            <a:r>
              <a:rPr lang="en-US" dirty="0" smtClean="0"/>
              <a:t>Eavesdropping could capture character string encrypted with password, then decrypt</a:t>
            </a:r>
          </a:p>
          <a:p>
            <a:pPr eaLnBrk="1" hangingPunct="1"/>
            <a:r>
              <a:rPr lang="en-US" dirty="0" smtClean="0"/>
              <a:t>MS-CHAPv2 uses stronger encryption, does not use the same encryption strings, and requires mutual authentication</a:t>
            </a:r>
          </a:p>
          <a:p>
            <a:pPr lvl="1" eaLnBrk="1" hangingPunct="1"/>
            <a:r>
              <a:rPr lang="en-US" dirty="0" smtClean="0"/>
              <a:t>Both computers verify the credentials of the other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1444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EAP (Extensible Authentication Protocol)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Another authentication protocol</a:t>
            </a:r>
          </a:p>
          <a:p>
            <a:pPr lvl="1" eaLnBrk="1" hangingPunct="1"/>
            <a:r>
              <a:rPr lang="en-US" dirty="0" smtClean="0"/>
              <a:t>Operates over PPP</a:t>
            </a:r>
          </a:p>
          <a:p>
            <a:pPr eaLnBrk="1" hangingPunct="1"/>
            <a:r>
              <a:rPr lang="en-US" dirty="0" smtClean="0"/>
              <a:t>Works with other encryption and authentication schemes</a:t>
            </a:r>
          </a:p>
          <a:p>
            <a:pPr lvl="1" eaLnBrk="1" hangingPunct="1"/>
            <a:r>
              <a:rPr lang="en-US" dirty="0" smtClean="0"/>
              <a:t>Verifies client, server credentials</a:t>
            </a:r>
          </a:p>
          <a:p>
            <a:pPr eaLnBrk="1" hangingPunct="1"/>
            <a:r>
              <a:rPr lang="en-US" dirty="0" smtClean="0"/>
              <a:t>Requires authenticator to initiate authentication process</a:t>
            </a:r>
          </a:p>
          <a:p>
            <a:pPr lvl="1" eaLnBrk="1" hangingPunct="1"/>
            <a:r>
              <a:rPr lang="en-US" dirty="0" smtClean="0"/>
              <a:t>Ask connected computer to verify itself</a:t>
            </a:r>
          </a:p>
          <a:p>
            <a:pPr eaLnBrk="1" hangingPunct="1"/>
            <a:r>
              <a:rPr lang="en-US" dirty="0" smtClean="0"/>
              <a:t>EAP’s advantages: flexibility, adaptability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2399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802.1x (EAPoL)</a:t>
            </a:r>
          </a:p>
          <a:p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Codified by IEEE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Specifies use of one of many authentication methods plus EAP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Grant access to and dynamically generate and update authentication keys for transmissions to a particular port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Primarily used with wireless networks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Originally designed for wired LAN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EAPoL (EAP over LAN)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Only defines process for authentication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Commonly used with RADIUS authentication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7865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TKIP (Temporary Key Integrity Protocol) and AES (Advanced Encryption System)</a:t>
            </a:r>
          </a:p>
          <a:p>
            <a:endParaRPr lang="en-US" dirty="0" smtClean="0"/>
          </a:p>
          <a:p>
            <a:r>
              <a:rPr lang="en-US" dirty="0" smtClean="0"/>
              <a:t>TKIP</a:t>
            </a:r>
          </a:p>
          <a:p>
            <a:pPr lvl="1"/>
            <a:r>
              <a:rPr lang="en-US" dirty="0" smtClean="0"/>
              <a:t>Encryption key generation and management scheme</a:t>
            </a:r>
          </a:p>
          <a:p>
            <a:pPr lvl="1"/>
            <a:r>
              <a:rPr lang="en-US" dirty="0" smtClean="0"/>
              <a:t>WPA2 does continue to offer TKIP to provide compatibility with older wireless devices</a:t>
            </a:r>
          </a:p>
          <a:p>
            <a:r>
              <a:rPr lang="en-US" dirty="0" smtClean="0"/>
              <a:t>AES</a:t>
            </a:r>
          </a:p>
          <a:p>
            <a:pPr lvl="1"/>
            <a:r>
              <a:rPr lang="en-US" dirty="0" smtClean="0"/>
              <a:t>Provides faster and more secure encryption than TKIP for wireless transmissions</a:t>
            </a:r>
          </a:p>
          <a:p>
            <a:pPr lvl="1"/>
            <a:r>
              <a:rPr lang="en-US" dirty="0" smtClean="0"/>
              <a:t>Uses a more sophisticated family of ciphers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337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Cross-platform authentication protocol</a:t>
            </a:r>
          </a:p>
          <a:p>
            <a:pPr eaLnBrk="1" hangingPunct="1"/>
            <a:r>
              <a:rPr lang="en-US" dirty="0" smtClean="0"/>
              <a:t>Uses key encryption</a:t>
            </a:r>
          </a:p>
          <a:p>
            <a:pPr lvl="1" eaLnBrk="1" hangingPunct="1"/>
            <a:r>
              <a:rPr lang="en-US" dirty="0" smtClean="0"/>
              <a:t>Verifies client identity</a:t>
            </a:r>
          </a:p>
          <a:p>
            <a:pPr lvl="1" eaLnBrk="1" hangingPunct="1"/>
            <a:r>
              <a:rPr lang="en-US" dirty="0" smtClean="0"/>
              <a:t>Securely exchanges information after client logs on</a:t>
            </a:r>
          </a:p>
          <a:p>
            <a:pPr eaLnBrk="1" hangingPunct="1"/>
            <a:r>
              <a:rPr lang="en-US" dirty="0" smtClean="0"/>
              <a:t>Private key encryption service</a:t>
            </a:r>
          </a:p>
          <a:p>
            <a:pPr eaLnBrk="1" hangingPunct="1"/>
            <a:r>
              <a:rPr lang="en-US" dirty="0" smtClean="0"/>
              <a:t>Provides significant security advantages over simple NOS authentication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33697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</a:p>
          <a:p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Terms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KDC (Key Distribution Center)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AS (authentication service)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Ticket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Principal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TGS (Ticket-Granting Service)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 application running separate from the AS that also runs on the KDC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Alleviates the need for the client to request a new ticket from the TGS each time it wants to use a different service on the network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4226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6879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SSO (Single Sign-On)</a:t>
            </a:r>
          </a:p>
          <a:p>
            <a:endParaRPr lang="en-US" dirty="0" smtClean="0"/>
          </a:p>
          <a:p>
            <a:r>
              <a:rPr lang="en-US" dirty="0" smtClean="0"/>
              <a:t>SSO</a:t>
            </a:r>
          </a:p>
          <a:p>
            <a:pPr lvl="1"/>
            <a:r>
              <a:rPr lang="en-US" dirty="0" smtClean="0"/>
              <a:t>Form of authentication in which a client signs on one time to access multiple systems or resources</a:t>
            </a:r>
          </a:p>
          <a:p>
            <a:pPr lvl="1"/>
            <a:r>
              <a:rPr lang="en-US" dirty="0" smtClean="0"/>
              <a:t>Primary advantage is convenience</a:t>
            </a:r>
          </a:p>
          <a:p>
            <a:pPr lvl="1"/>
            <a:r>
              <a:rPr lang="en-US" dirty="0" smtClean="0"/>
              <a:t>Disadvantage is that once authentication is cleared, the user has access to numerous resources</a:t>
            </a:r>
          </a:p>
          <a:p>
            <a:r>
              <a:rPr lang="en-US" dirty="0" smtClean="0"/>
              <a:t>Two-factor authentication </a:t>
            </a:r>
          </a:p>
          <a:p>
            <a:pPr lvl="1"/>
            <a:r>
              <a:rPr lang="en-US" dirty="0" smtClean="0"/>
              <a:t>User must provide something and know something</a:t>
            </a:r>
          </a:p>
          <a:p>
            <a:r>
              <a:rPr lang="en-US" dirty="0" smtClean="0"/>
              <a:t>Multifactor authentication (MFA)</a:t>
            </a:r>
          </a:p>
          <a:p>
            <a:pPr lvl="1"/>
            <a:r>
              <a:rPr lang="en-US" dirty="0" smtClean="0"/>
              <a:t>Process that requires two or more pieces of information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2290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SSO (Single Sign-On)</a:t>
            </a:r>
          </a:p>
          <a:p>
            <a:endParaRPr lang="en-US" dirty="0" smtClean="0"/>
          </a:p>
          <a:p>
            <a:r>
              <a:rPr lang="en-US" dirty="0" smtClean="0"/>
              <a:t>Three categories of authentication factors:</a:t>
            </a:r>
          </a:p>
          <a:p>
            <a:pPr lvl="1"/>
            <a:r>
              <a:rPr lang="en-US" dirty="0" smtClean="0"/>
              <a:t>Knowledge - something you know, ex: password</a:t>
            </a:r>
          </a:p>
          <a:p>
            <a:pPr lvl="1"/>
            <a:r>
              <a:rPr lang="en-US" dirty="0" smtClean="0"/>
              <a:t>Possession - something you have, ex: ATM card</a:t>
            </a:r>
          </a:p>
          <a:p>
            <a:pPr lvl="1"/>
            <a:r>
              <a:rPr lang="en-US" dirty="0" smtClean="0"/>
              <a:t>Inherence - something you are, ex: your fingerprint</a:t>
            </a:r>
          </a:p>
          <a:p>
            <a:r>
              <a:rPr lang="en-US" dirty="0" smtClean="0"/>
              <a:t>MFA requires at least one authentication method from at least two different categories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73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Can provide virtual desktops</a:t>
            </a:r>
          </a:p>
          <a:p>
            <a:pPr lvl="1" eaLnBrk="1" hangingPunct="1"/>
            <a:r>
              <a:rPr lang="en-US" dirty="0" smtClean="0"/>
              <a:t>Operating environments hosted virtually</a:t>
            </a:r>
          </a:p>
          <a:p>
            <a:pPr eaLnBrk="1" hangingPunct="1"/>
            <a:r>
              <a:rPr lang="en-US" dirty="0" smtClean="0"/>
              <a:t>Developers can load any kind of software on the servers and test it form afar</a:t>
            </a:r>
          </a:p>
          <a:p>
            <a:pPr lvl="1" eaLnBrk="1" hangingPunct="1"/>
            <a:r>
              <a:rPr lang="en-US" dirty="0" smtClean="0"/>
              <a:t>Cloud services provider can make sure the development servers are secure and regularly backed up</a:t>
            </a:r>
          </a:p>
          <a:p>
            <a:pPr eaLnBrk="1" hangingPunct="1"/>
            <a:r>
              <a:rPr lang="en-US" dirty="0" smtClean="0"/>
              <a:t>Most cloud service providers use virtualization software to supply multiple platforms to multiple users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3690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Troubleshooting Cloud Computing and Remote Access</a:t>
            </a:r>
          </a:p>
          <a:p>
            <a:endParaRPr lang="en-US" dirty="0" smtClean="0"/>
          </a:p>
          <a:p>
            <a:r>
              <a:rPr lang="en-US" dirty="0" smtClean="0"/>
              <a:t>Choosing a secure password</a:t>
            </a:r>
          </a:p>
          <a:p>
            <a:pPr lvl="1"/>
            <a:r>
              <a:rPr lang="en-US" dirty="0" smtClean="0"/>
              <a:t>Easiest and least expensive ways to guard against unauthorized access</a:t>
            </a:r>
          </a:p>
          <a:p>
            <a:r>
              <a:rPr lang="en-US" dirty="0" smtClean="0"/>
              <a:t>Network administrators should:</a:t>
            </a:r>
          </a:p>
          <a:p>
            <a:pPr lvl="1"/>
            <a:r>
              <a:rPr lang="en-US" dirty="0" smtClean="0"/>
              <a:t>Choose difficult passwords</a:t>
            </a:r>
          </a:p>
          <a:p>
            <a:pPr lvl="1"/>
            <a:r>
              <a:rPr lang="en-US" dirty="0" smtClean="0"/>
              <a:t>Keep passwords confidential</a:t>
            </a:r>
          </a:p>
          <a:p>
            <a:pPr lvl="1"/>
            <a:r>
              <a:rPr lang="en-US" dirty="0" smtClean="0"/>
              <a:t>Change them frequently</a:t>
            </a:r>
          </a:p>
          <a:p>
            <a:r>
              <a:rPr lang="en-US" dirty="0" smtClean="0"/>
              <a:t>See page 360 for tips on making and keeping passwords secure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0162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Misconfigurations</a:t>
            </a:r>
          </a:p>
          <a:p>
            <a:endParaRPr lang="en-US" dirty="0" smtClean="0"/>
          </a:p>
          <a:p>
            <a:r>
              <a:rPr lang="en-US" dirty="0" smtClean="0"/>
              <a:t>Common issues to look out for:</a:t>
            </a:r>
          </a:p>
          <a:p>
            <a:pPr lvl="1"/>
            <a:r>
              <a:rPr lang="en-US" dirty="0" smtClean="0"/>
              <a:t>Mistyped username or password</a:t>
            </a:r>
          </a:p>
          <a:p>
            <a:pPr lvl="1"/>
            <a:r>
              <a:rPr lang="en-US" dirty="0" smtClean="0"/>
              <a:t>Incompatible encryption or authentication settings</a:t>
            </a:r>
          </a:p>
          <a:p>
            <a:pPr lvl="1"/>
            <a:r>
              <a:rPr lang="en-US" dirty="0" smtClean="0"/>
              <a:t>Improperly activated or inactivated user account</a:t>
            </a:r>
          </a:p>
          <a:p>
            <a:pPr lvl="1"/>
            <a:r>
              <a:rPr lang="en-US" dirty="0" smtClean="0"/>
              <a:t>Incorrectly assigned port</a:t>
            </a:r>
          </a:p>
          <a:p>
            <a:pPr lvl="1"/>
            <a:r>
              <a:rPr lang="en-US" dirty="0" smtClean="0"/>
              <a:t>Improperly configured firewall</a:t>
            </a:r>
          </a:p>
          <a:p>
            <a:pPr lvl="1"/>
            <a:r>
              <a:rPr lang="en-US" dirty="0" smtClean="0"/>
              <a:t>Network connection failure</a:t>
            </a:r>
          </a:p>
          <a:p>
            <a:pPr lvl="1"/>
            <a:r>
              <a:rPr lang="en-US" dirty="0" smtClean="0"/>
              <a:t>Failed handshake</a:t>
            </a:r>
          </a:p>
          <a:p>
            <a:r>
              <a:rPr lang="en-US" dirty="0" smtClean="0"/>
              <a:t>Check configurations on the server handling AAA services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9627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Misconfigurations</a:t>
            </a:r>
          </a:p>
          <a:p>
            <a:endParaRPr lang="en-US" dirty="0" smtClean="0"/>
          </a:p>
          <a:p>
            <a:r>
              <a:rPr lang="en-US" dirty="0" smtClean="0"/>
              <a:t>Make sure server’s date and time are correct</a:t>
            </a:r>
          </a:p>
          <a:p>
            <a:r>
              <a:rPr lang="en-US" dirty="0" smtClean="0"/>
              <a:t>User roles must be properly defined</a:t>
            </a:r>
          </a:p>
          <a:p>
            <a:pPr lvl="1"/>
            <a:r>
              <a:rPr lang="en-US" dirty="0" smtClean="0"/>
              <a:t>User accounts must be properly activated</a:t>
            </a:r>
          </a:p>
          <a:p>
            <a:r>
              <a:rPr lang="en-US" dirty="0" smtClean="0"/>
              <a:t>Check server logs for issues about configuration or individual client access</a:t>
            </a:r>
          </a:p>
          <a:p>
            <a:r>
              <a:rPr lang="en-US" dirty="0" smtClean="0"/>
              <a:t>Use network connection troubleshooting tools to help narrow down the location of a connection problem</a:t>
            </a:r>
          </a:p>
          <a:p>
            <a:pPr lvl="1"/>
            <a:r>
              <a:rPr lang="en-US" dirty="0" smtClean="0"/>
              <a:t>Such as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ping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tracert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5135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Cloud computing refers to flexible provision of data storage, applications, or services to multiple clients over a network</a:t>
            </a:r>
          </a:p>
          <a:p>
            <a:pPr eaLnBrk="1" hangingPunct="1"/>
            <a:r>
              <a:rPr lang="en-US" dirty="0" smtClean="0"/>
              <a:t>Cloud services may be managed and delivered by any of a variety of deployment models</a:t>
            </a:r>
          </a:p>
          <a:p>
            <a:pPr eaLnBrk="1" hangingPunct="1"/>
            <a:r>
              <a:rPr lang="en-US" dirty="0" smtClean="0"/>
              <a:t>A remote client can access files, applications, and other shared resources, such as printers</a:t>
            </a:r>
          </a:p>
          <a:p>
            <a:pPr eaLnBrk="1" hangingPunct="1"/>
            <a:r>
              <a:rPr lang="en-US" dirty="0" smtClean="0"/>
              <a:t>SLIP is an earlier PPP protocol that does not support encryption, can carry only IP packets, and works strictly on serial connections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78556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A VPN tunneling protocol operates at the Data Link layer to encapsulate the VPN frame into a Network layer packet</a:t>
            </a:r>
          </a:p>
          <a:p>
            <a:pPr eaLnBrk="1" hangingPunct="1"/>
            <a:r>
              <a:rPr lang="en-US" dirty="0" smtClean="0"/>
              <a:t>GRE encapsulates PPP frames to make them take on the temporary identity of IP packets at Layer 3</a:t>
            </a:r>
          </a:p>
          <a:p>
            <a:pPr eaLnBrk="1" hangingPunct="1"/>
            <a:r>
              <a:rPr lang="en-US" dirty="0" smtClean="0"/>
              <a:t>Remote virtual computing, also called terminal emulation, allows a user on one computer to control another computer across a network connection</a:t>
            </a:r>
          </a:p>
          <a:p>
            <a:pPr eaLnBrk="1" hangingPunct="1"/>
            <a:r>
              <a:rPr lang="en-US" dirty="0" smtClean="0"/>
              <a:t>Encryption is the use of a mathematical code, called a cipher, to scramble data into a format that can be read only by reversing the cipher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3250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Private key encryption is also known as symmetric encryption because the same key is used during encryption and decryption of data</a:t>
            </a:r>
          </a:p>
          <a:p>
            <a:pPr eaLnBrk="1" hangingPunct="1"/>
            <a:r>
              <a:rPr lang="en-US" dirty="0" smtClean="0"/>
              <a:t>In public key encryption, a user’s public key can be obtained from a third-party source, such as a public key server</a:t>
            </a:r>
          </a:p>
          <a:p>
            <a:pPr eaLnBrk="1" hangingPunct="1"/>
            <a:r>
              <a:rPr lang="en-US" dirty="0" smtClean="0"/>
              <a:t>IPsec is an encryption protocol that works at the Network layer and adds security information to the header of IP packets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4804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endParaRPr lang="en-US" dirty="0" smtClean="0"/>
          </a:p>
          <a:p>
            <a:pPr eaLnBrk="1" hangingPunct="1"/>
            <a:r>
              <a:rPr lang="en-US" dirty="0" smtClean="0"/>
              <a:t>Authentication protocols vary according to which encryption schemes they rely on</a:t>
            </a:r>
          </a:p>
          <a:p>
            <a:pPr lvl="1" eaLnBrk="1" hangingPunct="1"/>
            <a:r>
              <a:rPr lang="en-US" dirty="0" smtClean="0"/>
              <a:t>RADIUS, MS-CHAPv2, EAP, AES, Kerberos are all examples of authentication protocols</a:t>
            </a:r>
          </a:p>
          <a:p>
            <a:pPr eaLnBrk="1" hangingPunct="1"/>
            <a:r>
              <a:rPr lang="en-US" dirty="0" smtClean="0"/>
              <a:t>Choosing a secure password is one of the easiest and least expensive ways to guard against unauthorized access</a:t>
            </a:r>
          </a:p>
          <a:p>
            <a:pPr eaLnBrk="1" hangingPunct="1"/>
            <a:r>
              <a:rPr lang="en-US" dirty="0" smtClean="0"/>
              <a:t>When troubleshooting problems with remote connections, be sure to check configurations on the server handling AAA services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02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Cloud Computing Categories</a:t>
            </a:r>
          </a:p>
          <a:p>
            <a:endParaRPr lang="en-US" dirty="0" smtClean="0"/>
          </a:p>
          <a:p>
            <a:r>
              <a:rPr lang="en-US" dirty="0" smtClean="0"/>
              <a:t>Cloud computing service models are categorized by the types of services provided:</a:t>
            </a:r>
          </a:p>
          <a:p>
            <a:pPr lvl="1"/>
            <a:r>
              <a:rPr lang="en-US" dirty="0" smtClean="0"/>
              <a:t>IaaS (Infrastructure as a Service)</a:t>
            </a:r>
          </a:p>
          <a:p>
            <a:pPr lvl="2"/>
            <a:r>
              <a:rPr lang="en-US" dirty="0" smtClean="0"/>
              <a:t>Hardware services and network infrastructure devices</a:t>
            </a:r>
          </a:p>
          <a:p>
            <a:pPr lvl="1"/>
            <a:r>
              <a:rPr lang="en-US" dirty="0" smtClean="0"/>
              <a:t>PaaS (Platform as a Service)</a:t>
            </a:r>
          </a:p>
          <a:p>
            <a:pPr lvl="2"/>
            <a:r>
              <a:rPr lang="en-US" dirty="0" smtClean="0"/>
              <a:t>OS, runtime libraries or modules the OS provides to applications, and the hardware on which the OS runs</a:t>
            </a:r>
          </a:p>
          <a:p>
            <a:pPr lvl="1"/>
            <a:r>
              <a:rPr lang="en-US" dirty="0" smtClean="0"/>
              <a:t>SaaS (Software as a Service) </a:t>
            </a:r>
          </a:p>
          <a:p>
            <a:pPr lvl="2"/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XaaS (Anything as a Service)</a:t>
            </a:r>
          </a:p>
          <a:p>
            <a:pPr lvl="2"/>
            <a:r>
              <a:rPr lang="en-US" dirty="0" smtClean="0"/>
              <a:t>Any combination of functions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164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Deployment Models</a:t>
            </a:r>
          </a:p>
          <a:p>
            <a:endParaRPr lang="en-US" dirty="0" smtClean="0"/>
          </a:p>
          <a:p>
            <a:r>
              <a:rPr lang="en-US" dirty="0" smtClean="0"/>
              <a:t>Public cloud</a:t>
            </a:r>
          </a:p>
          <a:p>
            <a:pPr lvl="1"/>
            <a:r>
              <a:rPr lang="en-US" dirty="0" smtClean="0"/>
              <a:t>Service provided over public transmission lines</a:t>
            </a:r>
          </a:p>
          <a:p>
            <a:r>
              <a:rPr lang="en-US" dirty="0" smtClean="0"/>
              <a:t>Private cloud</a:t>
            </a:r>
          </a:p>
          <a:p>
            <a:pPr lvl="1"/>
            <a:r>
              <a:rPr lang="en-US" dirty="0" smtClean="0"/>
              <a:t>Service established on an organization’s own servers in its own data center</a:t>
            </a:r>
          </a:p>
          <a:p>
            <a:r>
              <a:rPr lang="en-US" dirty="0" smtClean="0"/>
              <a:t>Community cloud</a:t>
            </a:r>
          </a:p>
          <a:p>
            <a:pPr lvl="1"/>
            <a:r>
              <a:rPr lang="en-US" dirty="0" smtClean="0"/>
              <a:t>Service shared between multiple organizations</a:t>
            </a:r>
          </a:p>
          <a:p>
            <a:r>
              <a:rPr lang="en-US" dirty="0" smtClean="0"/>
              <a:t>Hybrid cloud</a:t>
            </a:r>
          </a:p>
          <a:p>
            <a:pPr lvl="1"/>
            <a:r>
              <a:rPr lang="en-US" dirty="0" smtClean="0"/>
              <a:t>Combination of the other service models into a single deployment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08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Remote Access</a:t>
            </a:r>
          </a:p>
          <a:p>
            <a:endParaRPr lang="en-US" dirty="0" smtClean="0"/>
          </a:p>
          <a:p>
            <a:r>
              <a:rPr lang="en-US" dirty="0" smtClean="0"/>
              <a:t>Remote access</a:t>
            </a:r>
          </a:p>
          <a:p>
            <a:pPr lvl="1"/>
            <a:r>
              <a:rPr lang="en-US" dirty="0" smtClean="0"/>
              <a:t>Service that allows a client to connect with and log on to a server, LAN, or WAN in a different geographical location</a:t>
            </a:r>
          </a:p>
          <a:p>
            <a:r>
              <a:rPr lang="en-US" dirty="0" smtClean="0"/>
              <a:t>Types of remote access:</a:t>
            </a:r>
          </a:p>
          <a:p>
            <a:pPr lvl="1"/>
            <a:r>
              <a:rPr lang="en-US" dirty="0" smtClean="0"/>
              <a:t>Point-to-point over a dedicated line</a:t>
            </a:r>
          </a:p>
          <a:p>
            <a:pPr lvl="1"/>
            <a:r>
              <a:rPr lang="en-US" dirty="0" smtClean="0"/>
              <a:t>Virtual private network (VPN) </a:t>
            </a:r>
          </a:p>
          <a:p>
            <a:pPr lvl="1"/>
            <a:r>
              <a:rPr lang="en-US" dirty="0" smtClean="0"/>
              <a:t>Remote terminal emulation, also called remote virtual computing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39655-1142-4F1C-819C-1F572D7E412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97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5A981-B88A-45B2-B930-EF0394AFEC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5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2DF53-97C5-4C5A-8665-5349D064B2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5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001C9-BF1E-4528-AD4B-0223A3A084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0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4CA10-39DB-4F5C-BA38-4C2A0B4EE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95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AE2AF-812E-4F55-8527-61E25B72CF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498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97841-321F-436B-A4C4-87A7CACDB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275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E0261-591B-40E4-BAB3-9CB7BB3315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89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325AA-94AC-4B63-A704-102087C748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606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BD0B1-421B-445D-A7FB-1F76822F7D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85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D7DC4-86AE-483A-8BD9-DE95CDF8F6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94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56FD3-AB43-496D-8B3F-2D9A1286D1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8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EC5D-8510-4FFB-AE9F-87F36C4E7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45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EA57-525A-4145-B6F0-0722616734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39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554BA-D302-4B02-9648-B29543227D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575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AF170-2A55-4429-8D44-4372B013CA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717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10EB2-90C5-43FD-B682-63CB0E3CC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885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FFC22-2E74-4DFF-997A-6E0E56F218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00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11402-9AC5-4F13-970A-04DC44EE86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9706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0A9DD-32AA-4956-86E6-2FAA72876C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130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2C89A-A683-438F-ADD6-9455E358EC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452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2C188-9D61-4013-941F-0DDCF62A95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1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63647-3304-4683-A535-893D5F0556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560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42B8A-0300-4A11-9CCB-C331193991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706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77CF5-0F04-43C8-B5C8-E1039CCF94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112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71AE9-8D64-4E0C-A4F8-C7F5F8DF7D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12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9974B-4FDF-4553-A7B3-84739A93DF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358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DF5E9-5FE6-44E2-8069-AAFF88C4F44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4415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57200" y="6245225"/>
            <a:ext cx="38862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01000" y="6245225"/>
            <a:ext cx="685800" cy="476250"/>
          </a:xfrm>
          <a:ln/>
        </p:spPr>
        <p:txBody>
          <a:bodyPr/>
          <a:lstStyle>
            <a:lvl1pPr>
              <a:defRPr/>
            </a:lvl1pPr>
          </a:lstStyle>
          <a:p>
            <a:fld id="{AF459AD7-A5D3-4044-A21F-E9BACB4CDE0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638800" y="6426200"/>
            <a:ext cx="18806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pitchFamily="-110" charset="-128"/>
                <a:cs typeface="+mn-cs"/>
              </a:rPr>
              <a:t>© Cengage Learning  2016</a:t>
            </a:r>
            <a:endParaRPr lang="en-US" sz="1100" kern="1200" dirty="0">
              <a:solidFill>
                <a:schemeClr val="tx1"/>
              </a:solidFill>
              <a:effectLst/>
              <a:latin typeface="Arial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565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33C5D-A93A-44FE-849F-E9C4D4642E3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249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60962-DF21-49EF-9CC3-FAF4C4F0231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85482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D74B6-C13A-48BC-922E-84B272EF0E0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147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122DD-8648-4F1C-AB2F-1F352CDC908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39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A68FC-6AB4-421F-9536-CBAC2E270C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766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67590F-96FF-43E6-925F-D493421F5E0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557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05608-330F-431B-A4F4-D983D44158F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584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A31AC-001D-4B6E-B695-4B16F56134E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659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5C63E-B42B-4D29-8D71-233405394D0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164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57B7F-E290-425A-9A88-7D5D2A6E6A9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4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C631B-B038-4F65-8355-CF91D041E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2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3F7DD-D607-4016-9C52-B9889F8B2F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37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DBAE7-A0C6-4934-B181-6C145AE3ED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3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5D751-0765-4F5B-A444-0D0731AB4E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4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3746F-DAE1-45A4-AB94-73EF5EB72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1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248400"/>
            <a:ext cx="5486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>
                <a:solidFill>
                  <a:srgbClr val="22222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2222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E29414B-FDDA-460C-B2BF-755F2C5D5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22222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22222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2222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2222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2222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>
                <a:solidFill>
                  <a:srgbClr val="22222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2222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6DA279F-481D-40A5-A0B8-52726CA059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22222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22222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2222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2222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2222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>
                <a:solidFill>
                  <a:srgbClr val="22222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2222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655F74C-C081-44F3-AABC-AE91608197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22222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22222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2222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2222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5562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/>
            </a:lvl1pPr>
          </a:lstStyle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6EC800-BA44-4B0A-8078-57FE42CCC4A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5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5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5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3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8001000" cy="2209800"/>
          </a:xfrm>
        </p:spPr>
        <p:txBody>
          <a:bodyPr/>
          <a:lstStyle/>
          <a:p>
            <a:pPr eaLnBrk="1" hangingPunct="1"/>
            <a:r>
              <a:rPr lang="en-US" b="1" dirty="0" smtClean="0"/>
              <a:t>Network+ Guide to Networks</a:t>
            </a:r>
            <a:br>
              <a:rPr lang="en-US" b="1" dirty="0" smtClean="0"/>
            </a:br>
            <a:r>
              <a:rPr lang="en-US" b="1" dirty="0" smtClean="0"/>
              <a:t>7</a:t>
            </a:r>
            <a:r>
              <a:rPr lang="en-US" b="1" baseline="30000" dirty="0" smtClean="0"/>
              <a:t>th</a:t>
            </a:r>
            <a:r>
              <a:rPr lang="en-US" b="1" dirty="0" smtClean="0"/>
              <a:t> Edition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419600"/>
            <a:ext cx="80772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400" i="1" dirty="0" smtClean="0"/>
              <a:t>Chapter 7</a:t>
            </a:r>
          </a:p>
          <a:p>
            <a:pPr eaLnBrk="1" hangingPunct="1">
              <a:lnSpc>
                <a:spcPct val="90000"/>
              </a:lnSpc>
            </a:pPr>
            <a:r>
              <a:rPr lang="en-US" sz="3400" i="1" dirty="0" smtClean="0"/>
              <a:t>Cloud Computing and Remote Access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6429345"/>
            <a:ext cx="4343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latin typeface="Times New Roman" panose="02020603050405020304" pitchFamily="18" charset="0"/>
              </a:rPr>
              <a:t>© 2016 Cengage Learning®. May not be scanned, copied or duplicated, or posted to a publicly accessible website, in whole or in part.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Remote access server (RAS) </a:t>
            </a:r>
          </a:p>
          <a:p>
            <a:pPr lvl="1"/>
            <a:r>
              <a:rPr lang="en-US" dirty="0" smtClean="0"/>
              <a:t>Accepts remote connections and grants access to network resources</a:t>
            </a:r>
          </a:p>
          <a:p>
            <a:r>
              <a:rPr lang="en-US" dirty="0" smtClean="0"/>
              <a:t>Two types of remote access servers:</a:t>
            </a:r>
          </a:p>
          <a:p>
            <a:pPr lvl="1"/>
            <a:r>
              <a:rPr lang="en-US" dirty="0" smtClean="0"/>
              <a:t>Dedicated devices</a:t>
            </a:r>
          </a:p>
          <a:p>
            <a:pPr lvl="2"/>
            <a:r>
              <a:rPr lang="en-US" dirty="0" smtClean="0"/>
              <a:t>Example: Cisco’s AS5800</a:t>
            </a:r>
          </a:p>
          <a:p>
            <a:pPr lvl="1"/>
            <a:r>
              <a:rPr lang="en-US" dirty="0" smtClean="0"/>
              <a:t>Software running on a server</a:t>
            </a:r>
          </a:p>
          <a:p>
            <a:pPr lvl="2"/>
            <a:r>
              <a:rPr lang="en-US" dirty="0" smtClean="0"/>
              <a:t>Example: DirectAccess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91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Access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26" name="Picture 2" descr="An ISP uses a remote access server to authenticate subscribers to its services, including access to the Internet" title="Figure 7-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769653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526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Access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2050" name="Picture 2" descr="DirectAccess authenticates users to the Windows domain" title="Figure 7-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091229" cy="401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503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Point-to-Point Remote Access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SLIP (Serial Line Internet Protocol)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Earlier and less sophisticated than PPP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Can only carry IP packets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Works strictly on serial connections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PPP (Point-to-Point Protocol)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negotiate and establish a connection between two computers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authenticate a client to a remote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support several types of Network layer protocols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encrypt the transmissions, although PPP encryption is considered weak by today’s standards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303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VPNs (Virtual Private Networks)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VPNs</a:t>
            </a:r>
          </a:p>
          <a:p>
            <a:pPr lvl="1"/>
            <a:r>
              <a:rPr lang="en-US" dirty="0" smtClean="0"/>
              <a:t>Virtual networks logically defined for secure communication over public transmission systems</a:t>
            </a:r>
          </a:p>
          <a:p>
            <a:r>
              <a:rPr lang="en-US" dirty="0" smtClean="0"/>
              <a:t>To ensure VPNs can carry all types of data securely</a:t>
            </a:r>
          </a:p>
          <a:p>
            <a:pPr lvl="1"/>
            <a:r>
              <a:rPr lang="en-US" dirty="0" smtClean="0"/>
              <a:t>Special VPN protocols encapsulate higher-layer protocols in a process known as tunneling</a:t>
            </a:r>
          </a:p>
          <a:p>
            <a:r>
              <a:rPr lang="en-US" dirty="0" smtClean="0"/>
              <a:t>VPNs can be classified according to two models:</a:t>
            </a:r>
          </a:p>
          <a:p>
            <a:pPr lvl="1"/>
            <a:r>
              <a:rPr lang="en-US" dirty="0" smtClean="0"/>
              <a:t>Site-to-site VPN</a:t>
            </a:r>
          </a:p>
          <a:p>
            <a:pPr lvl="1"/>
            <a:r>
              <a:rPr lang="en-US" dirty="0" smtClean="0"/>
              <a:t>Client-to-site VPN</a:t>
            </a:r>
          </a:p>
          <a:p>
            <a:pPr lvl="2"/>
            <a:r>
              <a:rPr lang="en-US" dirty="0" smtClean="0"/>
              <a:t>Also called host-to-site VPN or remote-access VPN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49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VPNs (Virtual Private Networks)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050" name="Picture 2" descr="A VPN gateway connects each site to one or more other sites" title="Figure 7-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887" y="1653381"/>
            <a:ext cx="48482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206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VPNs (Virtual Private Networks)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3074" name="Picture 2" descr="A client connects to the LAN through the VPN gateway" title="Figure 7-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6903987" cy="3429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287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VPNs (Virtual Private Networks)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VPN software embedded in the OS</a:t>
            </a:r>
          </a:p>
          <a:p>
            <a:pPr lvl="1"/>
            <a:r>
              <a:rPr lang="en-US" dirty="0" smtClean="0"/>
              <a:t>RRAS (Routing and Remote Access Service) Microsoft’s remote access server software and VPN solution</a:t>
            </a:r>
          </a:p>
          <a:p>
            <a:r>
              <a:rPr lang="en-US" dirty="0" smtClean="0"/>
              <a:t>Third-party solutions</a:t>
            </a:r>
          </a:p>
          <a:p>
            <a:pPr lvl="1"/>
            <a:r>
              <a:rPr lang="en-US" dirty="0" smtClean="0"/>
              <a:t>OpenVIN is open source and is available on a variety of platforms</a:t>
            </a:r>
          </a:p>
          <a:p>
            <a:r>
              <a:rPr lang="en-US" dirty="0" smtClean="0"/>
              <a:t>Implemented by routers or firewalls</a:t>
            </a:r>
          </a:p>
          <a:p>
            <a:pPr lvl="1"/>
            <a:r>
              <a:rPr lang="en-US" dirty="0" smtClean="0"/>
              <a:t>Most common implementation of VPNs on UNIX-based networks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6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VPNs (Virtual Private Networks)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VPN concentrator</a:t>
            </a:r>
          </a:p>
          <a:p>
            <a:pPr lvl="1"/>
            <a:r>
              <a:rPr lang="en-US" dirty="0" smtClean="0"/>
              <a:t>Specialized device that authenticates VPN clients, establishes tunnels for VPN connections, and manages encryption for VPN transmissions</a:t>
            </a:r>
          </a:p>
          <a:p>
            <a:pPr lvl="1"/>
            <a:r>
              <a:rPr lang="en-US" dirty="0" smtClean="0"/>
              <a:t>Also known as an encryption device</a:t>
            </a:r>
          </a:p>
          <a:p>
            <a:r>
              <a:rPr lang="en-US" dirty="0" smtClean="0"/>
              <a:t>Two primary encryption techniques used by VPNs:</a:t>
            </a:r>
          </a:p>
          <a:p>
            <a:pPr lvl="1"/>
            <a:r>
              <a:rPr lang="en-US" dirty="0" smtClean="0"/>
              <a:t>IPsec</a:t>
            </a:r>
          </a:p>
          <a:p>
            <a:pPr lvl="1"/>
            <a:r>
              <a:rPr lang="en-US" dirty="0" smtClean="0"/>
              <a:t>SSL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602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VPNs (Virtual Private Networks)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4098" name="Picture 2" descr="Placement of a VPN concentrator on a WAN" title="Figure 7-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7171752" cy="2882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314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 the features and benefits of cloud computing</a:t>
            </a:r>
          </a:p>
          <a:p>
            <a:r>
              <a:rPr lang="en-US" dirty="0" smtClean="0"/>
              <a:t>Explain methods for remotely connecting to a network</a:t>
            </a:r>
          </a:p>
          <a:p>
            <a:r>
              <a:rPr lang="en-US" dirty="0" smtClean="0"/>
              <a:t>Discuss VPNs (virtual private networks) and the protocols they rely on</a:t>
            </a:r>
          </a:p>
          <a:p>
            <a:r>
              <a:rPr lang="en-US" dirty="0" smtClean="0"/>
              <a:t>Understand methods of encryption, such as IPsec, SSL/TLS, SFTP, and SSH, that can secure data in storage and in transit</a:t>
            </a:r>
          </a:p>
          <a:p>
            <a:endParaRPr lang="en-US" dirty="0" smtClean="0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DB06A50-9E8D-4F10-A253-1A8E9C03BAB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 Tunneling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VPN tunneling protocols operate at the Data Link layer</a:t>
            </a:r>
          </a:p>
          <a:p>
            <a:pPr lvl="1"/>
            <a:r>
              <a:rPr lang="en-US" dirty="0" smtClean="0"/>
              <a:t>Encapsulate the VPN frame into a Network layer packet</a:t>
            </a:r>
          </a:p>
          <a:p>
            <a:r>
              <a:rPr lang="en-US" dirty="0" smtClean="0"/>
              <a:t>Two VPN tunneling protocols:</a:t>
            </a:r>
          </a:p>
          <a:p>
            <a:pPr lvl="1"/>
            <a:r>
              <a:rPr lang="en-US" dirty="0" smtClean="0"/>
              <a:t>PPTP and L2TP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122" name="Picture 2" descr="The VPN frame is encapsulated inside the Network layer packet" title="Figure 7-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352" y="4267200"/>
            <a:ext cx="5812971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750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 Tunneling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PPTP (Point-to-Point Tunneling Protocol)</a:t>
            </a:r>
          </a:p>
          <a:p>
            <a:pPr lvl="1"/>
            <a:r>
              <a:rPr lang="en-US" dirty="0" smtClean="0"/>
              <a:t>A Layer 2 protocol that encapsulates PPP data frames so they can traverse the Internet masked as an IP transmission</a:t>
            </a:r>
          </a:p>
          <a:p>
            <a:pPr lvl="1"/>
            <a:r>
              <a:rPr lang="en-US" dirty="0" smtClean="0"/>
              <a:t>Uses TCP segments at the Transport layer</a:t>
            </a:r>
          </a:p>
          <a:p>
            <a:r>
              <a:rPr lang="en-US" dirty="0" smtClean="0"/>
              <a:t>GRE (Generic Routing Encapsulation) </a:t>
            </a:r>
          </a:p>
          <a:p>
            <a:pPr lvl="1"/>
            <a:r>
              <a:rPr lang="en-US" dirty="0" smtClean="0"/>
              <a:t>Used to transmit PPP data frames through the tunnel</a:t>
            </a:r>
          </a:p>
          <a:p>
            <a:pPr lvl="1"/>
            <a:r>
              <a:rPr lang="en-US" dirty="0" smtClean="0"/>
              <a:t>Encapsulates PPP frames to make them take on the temporary identity of IP packets</a:t>
            </a:r>
          </a:p>
          <a:p>
            <a:r>
              <a:rPr lang="en-US" dirty="0" smtClean="0"/>
              <a:t>PPTP is no longer considered secure and L2TP is now recommended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82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VPN Tunneling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L2TP (Layer 2 Tunneling Protocol)</a:t>
            </a:r>
          </a:p>
          <a:p>
            <a:pPr lvl="1"/>
            <a:r>
              <a:rPr lang="en-US" dirty="0" smtClean="0"/>
              <a:t>Encapsulates PPP data in a similar manner to PPTP</a:t>
            </a:r>
          </a:p>
          <a:p>
            <a:pPr lvl="1"/>
            <a:r>
              <a:rPr lang="en-US" dirty="0" smtClean="0"/>
              <a:t>Can connect a VPN that uses a mix of equipment types</a:t>
            </a:r>
          </a:p>
          <a:p>
            <a:pPr lvl="2"/>
            <a:r>
              <a:rPr lang="en-US" dirty="0" smtClean="0"/>
              <a:t>It is a standard accepted and used by multiple vendors</a:t>
            </a:r>
          </a:p>
          <a:p>
            <a:pPr lvl="1"/>
            <a:r>
              <a:rPr lang="en-US" dirty="0" smtClean="0"/>
              <a:t>Can connect two routers, a router and a RAS, or a client and a RAS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8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 Emulation or Remote Virtual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Remote virtual computing (terminal emulation)</a:t>
            </a:r>
          </a:p>
          <a:p>
            <a:pPr lvl="1"/>
            <a:r>
              <a:rPr lang="en-US" dirty="0" smtClean="0"/>
              <a:t>Allows a user on one computer to control another computer across a network connection</a:t>
            </a:r>
          </a:p>
          <a:p>
            <a:r>
              <a:rPr lang="en-US" dirty="0" smtClean="0"/>
              <a:t>Examples of command-line software:</a:t>
            </a:r>
          </a:p>
          <a:p>
            <a:pPr lvl="1"/>
            <a:r>
              <a:rPr lang="en-US" dirty="0" smtClean="0"/>
              <a:t>Telnet and SSH</a:t>
            </a:r>
          </a:p>
          <a:p>
            <a:r>
              <a:rPr lang="en-US" dirty="0" smtClean="0"/>
              <a:t>Examples of GUI-based software:</a:t>
            </a:r>
          </a:p>
          <a:p>
            <a:pPr lvl="1"/>
            <a:r>
              <a:rPr lang="en-US" dirty="0" smtClean="0"/>
              <a:t>Remote Desktop for Windows</a:t>
            </a:r>
          </a:p>
          <a:p>
            <a:pPr lvl="1"/>
            <a:r>
              <a:rPr lang="en-US" dirty="0" smtClean="0"/>
              <a:t>join.me</a:t>
            </a:r>
          </a:p>
          <a:p>
            <a:pPr lvl="1"/>
            <a:r>
              <a:rPr lang="en-US" dirty="0" smtClean="0"/>
              <a:t>VNC</a:t>
            </a:r>
          </a:p>
          <a:p>
            <a:pPr lvl="1"/>
            <a:r>
              <a:rPr lang="en-US" dirty="0" smtClean="0"/>
              <a:t>Team Viewer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35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Techniques, Protocols, and Utilities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</a:p>
          <a:p>
            <a:pPr lvl="1"/>
            <a:r>
              <a:rPr lang="en-US" dirty="0" smtClean="0"/>
              <a:t>Use of mathematical code, called a cipher, to scramble data into a format that can be read only by reversing the cipher</a:t>
            </a:r>
          </a:p>
          <a:p>
            <a:pPr lvl="1"/>
            <a:r>
              <a:rPr lang="en-US" dirty="0" smtClean="0"/>
              <a:t>Used to keep information private</a:t>
            </a:r>
          </a:p>
          <a:p>
            <a:pPr lvl="1"/>
            <a:r>
              <a:rPr lang="en-US" dirty="0" smtClean="0"/>
              <a:t>Provides the following assurances:</a:t>
            </a:r>
          </a:p>
          <a:p>
            <a:pPr lvl="2"/>
            <a:r>
              <a:rPr lang="en-US" dirty="0" smtClean="0"/>
              <a:t>Confidentiality</a:t>
            </a:r>
          </a:p>
          <a:p>
            <a:pPr lvl="2"/>
            <a:r>
              <a:rPr lang="en-US" dirty="0" smtClean="0"/>
              <a:t>Integrity</a:t>
            </a:r>
          </a:p>
          <a:p>
            <a:pPr lvl="2"/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526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Random string of characters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Woven into original data’s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Generates unique data block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Ciphertext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Scrambled data block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Brute force attack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Attempt to discover key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Trying numerous possible character combinations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09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Private key encryption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Data encrypted using single key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Known only by sender and receiver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Symmetric encryption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Same key used during both encryption and </a:t>
            </a:r>
            <a:r>
              <a:rPr lang="en-US" dirty="0" smtClean="0"/>
              <a:t>decryption</a:t>
            </a:r>
          </a:p>
          <a:p>
            <a:pPr lvl="2" eaLnBrk="1" hangingPunct="1">
              <a:lnSpc>
                <a:spcPct val="90000"/>
              </a:lnSpc>
            </a:pPr>
            <a:endParaRPr lang="en-US" dirty="0"/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endParaRPr lang="en-US" dirty="0"/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681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eaLnBrk="1" hangingPunct="1">
              <a:lnSpc>
                <a:spcPct val="90000"/>
              </a:lnSpc>
            </a:pPr>
            <a:endParaRPr lang="en-US" dirty="0"/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endParaRPr lang="en-US" dirty="0"/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170" name="Picture 2" descr="Private key encryption begins with the sender" title="Figure 7-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62112"/>
            <a:ext cx="5691521" cy="40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8536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Public key encryption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Data encrypted using two keys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Private key: user knows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Public key: anyone may request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Public key server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Publicly accessible host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Freely provides users’ public keys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Key pair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Combination of public key and private key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Asymmetric encryption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Requires two different keys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71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Encryption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1026" name="Picture 2" descr="Public key encryption begins with the recipient " title="Figure 7-1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377473" cy="3889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04748" y="5696986"/>
            <a:ext cx="55266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Figure 7-11 </a:t>
            </a:r>
            <a:r>
              <a:rPr lang="en-US" sz="1600" dirty="0" smtClean="0"/>
              <a:t>Public key encryption begins with the recipient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4128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 how user authentication protocols such as RADIUS, TACACS+, EAP, and Kerberos function</a:t>
            </a:r>
          </a:p>
          <a:p>
            <a:r>
              <a:rPr lang="en-US" dirty="0" smtClean="0"/>
              <a:t>Recognize symptoms of connectivity and security problems commonly encountered with remote connections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DB06A50-9E8D-4F10-A253-1A8E9C03BAB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7th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7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Digital certificate</a:t>
            </a:r>
          </a:p>
          <a:p>
            <a:pPr lvl="1" eaLnBrk="1" hangingPunct="1"/>
            <a:r>
              <a:rPr lang="en-US" dirty="0" smtClean="0"/>
              <a:t>Holds </a:t>
            </a:r>
            <a:r>
              <a:rPr lang="en-US" dirty="0"/>
              <a:t>identification information</a:t>
            </a:r>
          </a:p>
          <a:p>
            <a:pPr lvl="1" eaLnBrk="1" hangingPunct="1"/>
            <a:r>
              <a:rPr lang="en-US" dirty="0"/>
              <a:t>Includes public </a:t>
            </a:r>
            <a:r>
              <a:rPr lang="en-US" dirty="0" smtClean="0"/>
              <a:t>key</a:t>
            </a:r>
          </a:p>
          <a:p>
            <a:pPr eaLnBrk="1" hangingPunct="1"/>
            <a:r>
              <a:rPr lang="en-US" dirty="0"/>
              <a:t>CA (certificate authority)</a:t>
            </a:r>
          </a:p>
          <a:p>
            <a:pPr lvl="1" eaLnBrk="1" hangingPunct="1"/>
            <a:r>
              <a:rPr lang="en-US" dirty="0"/>
              <a:t>Issues, maintains digital certificates</a:t>
            </a:r>
          </a:p>
          <a:p>
            <a:pPr lvl="1" eaLnBrk="1" hangingPunct="1"/>
            <a:r>
              <a:rPr lang="en-US" dirty="0"/>
              <a:t>Example: Verisign</a:t>
            </a:r>
          </a:p>
          <a:p>
            <a:pPr eaLnBrk="1" hangingPunct="1"/>
            <a:r>
              <a:rPr lang="en-US" dirty="0"/>
              <a:t>PKI (public key infrastructure)</a:t>
            </a:r>
          </a:p>
          <a:p>
            <a:pPr lvl="1" eaLnBrk="1" hangingPunct="1"/>
            <a:r>
              <a:rPr lang="en-US" dirty="0"/>
              <a:t>Use of certificate authorities to associate public keys with certain users</a:t>
            </a:r>
          </a:p>
          <a:p>
            <a:pPr eaLnBrk="1" hangingPunct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8701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Encryption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8194" name="Picture 2" descr="It's important to obtain digital certificates only from trusted CAs" title="Figure 7-1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6996159" cy="326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50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2050" name="Picture 2" descr="When the CA that issues a digital certificate is trusted and verified, the Web server’s public key can be trusted" title="Figure 7-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16" y="1905000"/>
            <a:ext cx="6834648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95764" y="5358135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Figure 7-13 </a:t>
            </a:r>
            <a:r>
              <a:rPr lang="en-US" sz="1600" dirty="0" smtClean="0"/>
              <a:t>When the CA that issues a digital certificate is trusted and verified, the Web server’s public key can be trusted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546073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IPsec (Internet Protocol Security)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IPsec</a:t>
            </a:r>
          </a:p>
          <a:p>
            <a:pPr lvl="1"/>
            <a:r>
              <a:rPr lang="en-US" dirty="0" smtClean="0"/>
              <a:t>Encryption protocol that defines rules for encryption, authentication, and key management for TCP/IP transmissions</a:t>
            </a:r>
          </a:p>
          <a:p>
            <a:r>
              <a:rPr lang="en-US" dirty="0" smtClean="0"/>
              <a:t>IPsec creates secure connections in five steps:</a:t>
            </a:r>
          </a:p>
          <a:p>
            <a:pPr lvl="1"/>
            <a:r>
              <a:rPr lang="en-US" dirty="0" smtClean="0"/>
              <a:t>IPsec initiation</a:t>
            </a:r>
          </a:p>
          <a:p>
            <a:pPr lvl="1"/>
            <a:r>
              <a:rPr lang="en-US" dirty="0" smtClean="0"/>
              <a:t>Key management</a:t>
            </a:r>
          </a:p>
          <a:p>
            <a:pPr lvl="1"/>
            <a:r>
              <a:rPr lang="en-US" dirty="0" smtClean="0"/>
              <a:t>Security negotiations</a:t>
            </a:r>
          </a:p>
          <a:p>
            <a:pPr lvl="1"/>
            <a:r>
              <a:rPr lang="en-US" dirty="0" smtClean="0"/>
              <a:t>Data transfer</a:t>
            </a:r>
          </a:p>
          <a:p>
            <a:pPr lvl="1"/>
            <a:r>
              <a:rPr lang="en-US" dirty="0" smtClean="0"/>
              <a:t>Termination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949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(Secure Sockets Layer) and TLS (Transport Layer Security)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are methods of encrypting TCP/IP transmissions</a:t>
            </a:r>
          </a:p>
          <a:p>
            <a:pPr lvl="1"/>
            <a:r>
              <a:rPr lang="en-US" dirty="0" smtClean="0"/>
              <a:t>Including Web pages and data entered into Web forms</a:t>
            </a:r>
          </a:p>
          <a:p>
            <a:r>
              <a:rPr lang="en-US" dirty="0" smtClean="0"/>
              <a:t>Both protocols work side by side and are widely known as SSL/TLS or TLS/SSL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SSL session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Association between client and server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Defined by agreement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Specific set of encryption techniques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Created by SSL handshake </a:t>
            </a:r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2915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(Secure Sockets Layer) and TLS (Transport Layer Security)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Handshake </a:t>
            </a:r>
            <a:r>
              <a:rPr lang="en-US" dirty="0"/>
              <a:t>protocol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Allows client and server to </a:t>
            </a:r>
            <a:r>
              <a:rPr lang="en-US" dirty="0" smtClean="0"/>
              <a:t>authenticate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Similar to a TCP three-way handshake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TTLS (Tunneled Transport Layer Security)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Provides authentication like SSL/TLS, but does not require a certificate for each user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Authenticates the server end of the connection by certificate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Users are authenticated by password only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892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VPN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SSL VPN</a:t>
            </a:r>
          </a:p>
          <a:p>
            <a:pPr lvl="1"/>
            <a:r>
              <a:rPr lang="en-US" dirty="0" smtClean="0"/>
              <a:t>A VPN configured to support SSL transmissions to and from services running on its protected network</a:t>
            </a:r>
          </a:p>
          <a:p>
            <a:pPr lvl="1"/>
            <a:r>
              <a:rPr lang="en-US" dirty="0" smtClean="0"/>
              <a:t>Typically created and supported by software running on a VPN concentrator</a:t>
            </a:r>
          </a:p>
          <a:p>
            <a:pPr lvl="1"/>
            <a:r>
              <a:rPr lang="en-US" dirty="0" smtClean="0"/>
              <a:t>Access by the user almost exclusively through a Web browser</a:t>
            </a:r>
          </a:p>
          <a:p>
            <a:pPr lvl="1"/>
            <a:r>
              <a:rPr lang="en-US" dirty="0" smtClean="0"/>
              <a:t>For the most secure VPNs, a user must install a personal digital certificate along with SSL VPN software, called a SSL VPN client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948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SSH (Secure Shell)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SSH is a collection of protocols that provides for secure authentication and encryption</a:t>
            </a:r>
          </a:p>
          <a:p>
            <a:r>
              <a:rPr lang="en-US" dirty="0" smtClean="0"/>
              <a:t>Guards against a number of security threats</a:t>
            </a:r>
          </a:p>
          <a:p>
            <a:pPr lvl="1"/>
            <a:r>
              <a:rPr lang="en-US" dirty="0" smtClean="0"/>
              <a:t>Unauthorized access to a host</a:t>
            </a:r>
          </a:p>
          <a:p>
            <a:pPr lvl="1"/>
            <a:r>
              <a:rPr lang="en-US" dirty="0" smtClean="0"/>
              <a:t>IP spoofing</a:t>
            </a:r>
          </a:p>
          <a:p>
            <a:pPr lvl="1"/>
            <a:r>
              <a:rPr lang="en-US" dirty="0" smtClean="0"/>
              <a:t>Interception of data in transit</a:t>
            </a:r>
          </a:p>
          <a:p>
            <a:pPr lvl="1"/>
            <a:r>
              <a:rPr lang="en-US" dirty="0" smtClean="0"/>
              <a:t>DNS spoofing</a:t>
            </a:r>
          </a:p>
          <a:p>
            <a:pPr eaLnBrk="1" hangingPunct="1"/>
            <a:r>
              <a:rPr lang="en-US" dirty="0"/>
              <a:t>Encryption algorithm (depends on version)</a:t>
            </a:r>
          </a:p>
          <a:p>
            <a:pPr lvl="1" eaLnBrk="1" hangingPunct="1"/>
            <a:r>
              <a:rPr lang="en-US" dirty="0"/>
              <a:t>DES, Triple DES, RSA, Kerberos, others</a:t>
            </a:r>
          </a:p>
          <a:p>
            <a:pPr lvl="1" eaLnBrk="1" hangingPunct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8436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SSH (Secure Shell)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Developed by SSH Communications Security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Version requires license fee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Open source versions available: OpenSSH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Secure connection requires SSH running on both machines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Requires public and private key generation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Configuration options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Use one of several encryption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Require client password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Perform port forwarding</a:t>
            </a:r>
          </a:p>
          <a:p>
            <a:pPr lvl="1" eaLnBrk="1" hangingPunct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897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SFTP (Secure File Transfer Protocol)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SFTP </a:t>
            </a:r>
          </a:p>
          <a:p>
            <a:pPr lvl="1"/>
            <a:r>
              <a:rPr lang="en-US" dirty="0" smtClean="0"/>
              <a:t>Secure version of FTP</a:t>
            </a:r>
          </a:p>
          <a:p>
            <a:pPr lvl="1"/>
            <a:r>
              <a:rPr lang="en-US" dirty="0" smtClean="0"/>
              <a:t>Uses SSH for encryption</a:t>
            </a:r>
          </a:p>
          <a:p>
            <a:pPr lvl="1"/>
            <a:r>
              <a:rPr lang="en-US" dirty="0" smtClean="0"/>
              <a:t>Sometimes called FTP over SSH or SSH FTP</a:t>
            </a:r>
          </a:p>
          <a:p>
            <a:pPr lvl="1"/>
            <a:r>
              <a:rPr lang="en-US" dirty="0" smtClean="0"/>
              <a:t>Can be configured to listen on any port</a:t>
            </a:r>
          </a:p>
          <a:p>
            <a:pPr lvl="2"/>
            <a:r>
              <a:rPr lang="en-US" dirty="0" smtClean="0"/>
              <a:t>Normally uses SSH’s port 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783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Internet </a:t>
            </a:r>
            <a:r>
              <a:rPr lang="en-US" dirty="0" smtClean="0"/>
              <a:t>is frequently </a:t>
            </a:r>
            <a:r>
              <a:rPr lang="en-US" dirty="0"/>
              <a:t>pictured as a cloud</a:t>
            </a:r>
          </a:p>
          <a:p>
            <a:pPr eaLnBrk="1" hangingPunct="1"/>
            <a:r>
              <a:rPr lang="en-US" dirty="0"/>
              <a:t>Cloud computing</a:t>
            </a:r>
          </a:p>
          <a:p>
            <a:pPr lvl="1" eaLnBrk="1" hangingPunct="1"/>
            <a:r>
              <a:rPr lang="en-US" dirty="0"/>
              <a:t>Flexible provision of data storage, applications, and </a:t>
            </a:r>
            <a:r>
              <a:rPr lang="en-US" dirty="0" smtClean="0"/>
              <a:t>services to </a:t>
            </a:r>
            <a:r>
              <a:rPr lang="en-US" dirty="0"/>
              <a:t>multiple clients over a network</a:t>
            </a:r>
          </a:p>
          <a:p>
            <a:pPr eaLnBrk="1" hangingPunct="1"/>
            <a:r>
              <a:rPr lang="en-US" dirty="0"/>
              <a:t>Cloud computing distinguishing features</a:t>
            </a:r>
          </a:p>
          <a:p>
            <a:pPr lvl="1" eaLnBrk="1" hangingPunct="1"/>
            <a:r>
              <a:rPr lang="en-US" dirty="0" smtClean="0"/>
              <a:t>On-demand service</a:t>
            </a:r>
            <a:endParaRPr lang="en-US" dirty="0"/>
          </a:p>
          <a:p>
            <a:pPr lvl="1" eaLnBrk="1" hangingPunct="1"/>
            <a:r>
              <a:rPr lang="en-US" dirty="0" smtClean="0"/>
              <a:t>Elastic services and storage</a:t>
            </a:r>
            <a:endParaRPr lang="en-US" dirty="0"/>
          </a:p>
          <a:p>
            <a:pPr lvl="1" eaLnBrk="1" hangingPunct="1"/>
            <a:r>
              <a:rPr lang="en-US" dirty="0" smtClean="0"/>
              <a:t>Support for </a:t>
            </a:r>
            <a:r>
              <a:rPr lang="en-US" dirty="0"/>
              <a:t>multiple platforms</a:t>
            </a:r>
          </a:p>
          <a:p>
            <a:pPr lvl="1" eaLnBrk="1" hangingPunct="1"/>
            <a:r>
              <a:rPr lang="en-US" dirty="0"/>
              <a:t>Resource pooling and consolidation</a:t>
            </a:r>
          </a:p>
          <a:p>
            <a:pPr lvl="1" eaLnBrk="1" hangingPunct="1"/>
            <a:r>
              <a:rPr lang="en-US" dirty="0"/>
              <a:t>Metered service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522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Hashes: MD5 and 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Hashed data </a:t>
            </a:r>
          </a:p>
          <a:p>
            <a:pPr lvl="1"/>
            <a:r>
              <a:rPr lang="en-US" dirty="0" smtClean="0"/>
              <a:t>Data that has been transformed through a particular algorithm that generally reduces the amount of space needed for the data</a:t>
            </a:r>
          </a:p>
          <a:p>
            <a:pPr lvl="1"/>
            <a:r>
              <a:rPr lang="en-US" dirty="0" smtClean="0"/>
              <a:t>Can only be retrieved by comparing it with known data</a:t>
            </a:r>
          </a:p>
          <a:p>
            <a:pPr lvl="2"/>
            <a:r>
              <a:rPr lang="en-US" dirty="0" smtClean="0"/>
              <a:t>Which receives the same hash function and then produces the same hash output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2109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Hashes: MD5 and 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MD5 (Message Digest 5) Hash</a:t>
            </a:r>
          </a:p>
          <a:p>
            <a:pPr lvl="1"/>
            <a:r>
              <a:rPr lang="en-US" dirty="0" smtClean="0"/>
              <a:t>Uses 128-bit hash values to replace actual data with values computed according to the hash algorithm</a:t>
            </a:r>
          </a:p>
          <a:p>
            <a:pPr lvl="1"/>
            <a:r>
              <a:rPr lang="en-US" dirty="0" smtClean="0"/>
              <a:t>Primary weakness of MD5 is a propensity for collisions</a:t>
            </a:r>
          </a:p>
          <a:p>
            <a:pPr lvl="1"/>
            <a:r>
              <a:rPr lang="en-US" dirty="0" smtClean="0"/>
              <a:t>Still in use, however, it is usually only enabled alongside the more secure SHA hash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979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Hashes: MD5 and 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 (Secure Hash Algorithm)</a:t>
            </a:r>
          </a:p>
          <a:p>
            <a:pPr lvl="1"/>
            <a:r>
              <a:rPr lang="en-US" dirty="0" smtClean="0"/>
              <a:t>Advantage over MD5 is its resistance to collisions</a:t>
            </a:r>
          </a:p>
          <a:p>
            <a:pPr lvl="1"/>
            <a:r>
              <a:rPr lang="en-US" dirty="0" smtClean="0"/>
              <a:t>SHA-2 supports a variety of hash sizes</a:t>
            </a:r>
          </a:p>
          <a:p>
            <a:pPr lvl="2"/>
            <a:r>
              <a:rPr lang="en-US" dirty="0" smtClean="0"/>
              <a:t>Most popular are SHA-256 (256-bit hash) and SHA-512 (512-bit hash)</a:t>
            </a:r>
          </a:p>
          <a:p>
            <a:pPr lvl="1"/>
            <a:r>
              <a:rPr lang="en-US" dirty="0" smtClean="0"/>
              <a:t>SHA-3 is the most recent iteration of SHA</a:t>
            </a:r>
          </a:p>
          <a:p>
            <a:pPr lvl="1"/>
            <a:r>
              <a:rPr lang="en-US" dirty="0" smtClean="0"/>
              <a:t>Both are often implemented together for increased security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138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Authentication</a:t>
            </a:r>
          </a:p>
          <a:p>
            <a:pPr lvl="1" eaLnBrk="1" hangingPunct="1"/>
            <a:r>
              <a:rPr lang="en-US" dirty="0" smtClean="0"/>
              <a:t>Process of verifying user’s credentials to grant user access to secured resources</a:t>
            </a:r>
          </a:p>
          <a:p>
            <a:pPr eaLnBrk="1" hangingPunct="1"/>
            <a:r>
              <a:rPr lang="en-US" dirty="0" smtClean="0"/>
              <a:t>Authentication protocols</a:t>
            </a:r>
          </a:p>
          <a:p>
            <a:pPr lvl="1" eaLnBrk="1" hangingPunct="1"/>
            <a:r>
              <a:rPr lang="en-US" dirty="0" smtClean="0"/>
              <a:t>Rules computers follow to accomplish authentication</a:t>
            </a:r>
          </a:p>
          <a:p>
            <a:pPr eaLnBrk="1" hangingPunct="1"/>
            <a:r>
              <a:rPr lang="en-US" dirty="0" smtClean="0"/>
              <a:t>Several authentication protocol types</a:t>
            </a:r>
          </a:p>
          <a:p>
            <a:pPr lvl="1" eaLnBrk="1" hangingPunct="1"/>
            <a:r>
              <a:rPr lang="en-US" dirty="0" smtClean="0"/>
              <a:t>Vary by encryption scheme:</a:t>
            </a:r>
          </a:p>
          <a:p>
            <a:pPr lvl="2" eaLnBrk="1" hangingPunct="1"/>
            <a:r>
              <a:rPr lang="en-US" dirty="0" smtClean="0"/>
              <a:t>And steps taken to verify credentials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201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RADIUS and TACACS+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Environments that support many simultaneous connections should use a centralized </a:t>
            </a:r>
            <a:r>
              <a:rPr lang="en-US" dirty="0"/>
              <a:t>service</a:t>
            </a:r>
          </a:p>
          <a:p>
            <a:pPr lvl="1"/>
            <a:r>
              <a:rPr lang="en-US" dirty="0"/>
              <a:t>Often used to manage resource access</a:t>
            </a:r>
          </a:p>
          <a:p>
            <a:r>
              <a:rPr lang="en-US" dirty="0"/>
              <a:t>AAA (authentication, authorization, and accounting)</a:t>
            </a:r>
          </a:p>
          <a:p>
            <a:pPr lvl="1"/>
            <a:r>
              <a:rPr lang="en-US" dirty="0"/>
              <a:t>Category of protocols that provide service</a:t>
            </a:r>
          </a:p>
          <a:p>
            <a:pPr lvl="1"/>
            <a:r>
              <a:rPr lang="en-US" dirty="0" smtClean="0"/>
              <a:t>Authenticate a </a:t>
            </a:r>
            <a:r>
              <a:rPr lang="en-US" dirty="0"/>
              <a:t>client’s identity</a:t>
            </a:r>
          </a:p>
          <a:p>
            <a:pPr lvl="1"/>
            <a:r>
              <a:rPr lang="en-US" dirty="0" smtClean="0"/>
              <a:t>Authorize a user for certain privileges on a system</a:t>
            </a:r>
            <a:endParaRPr lang="en-US" dirty="0"/>
          </a:p>
          <a:p>
            <a:pPr lvl="1"/>
            <a:r>
              <a:rPr lang="en-US" dirty="0" smtClean="0"/>
              <a:t>Keep an account of the client’s system or network usage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263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RADIUS and TACACS+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RADIUS (Remote Authentication Dial-In User Service)</a:t>
            </a:r>
          </a:p>
          <a:p>
            <a:pPr lvl="1" eaLnBrk="1" hangingPunct="1"/>
            <a:r>
              <a:rPr lang="en-US" dirty="0"/>
              <a:t>Defined by the IETF</a:t>
            </a:r>
          </a:p>
          <a:p>
            <a:pPr lvl="1" eaLnBrk="1" hangingPunct="1"/>
            <a:r>
              <a:rPr lang="en-US" dirty="0" smtClean="0"/>
              <a:t>Transported </a:t>
            </a:r>
            <a:r>
              <a:rPr lang="en-US" dirty="0"/>
              <a:t>over UDP</a:t>
            </a:r>
          </a:p>
          <a:p>
            <a:pPr lvl="1" eaLnBrk="1" hangingPunct="1"/>
            <a:r>
              <a:rPr lang="en-US" dirty="0"/>
              <a:t>Can operate as application on remote access server</a:t>
            </a:r>
          </a:p>
          <a:p>
            <a:pPr lvl="2" eaLnBrk="1" hangingPunct="1"/>
            <a:r>
              <a:rPr lang="en-US" dirty="0"/>
              <a:t>Or on dedicated RADIUS server</a:t>
            </a:r>
          </a:p>
          <a:p>
            <a:pPr lvl="1" eaLnBrk="1" hangingPunct="1"/>
            <a:r>
              <a:rPr lang="en-US" dirty="0"/>
              <a:t>Highly scalable</a:t>
            </a:r>
          </a:p>
          <a:p>
            <a:pPr lvl="1" eaLnBrk="1" hangingPunct="1"/>
            <a:r>
              <a:rPr lang="en-US" dirty="0"/>
              <a:t>May be used to authenticate wireless connections</a:t>
            </a:r>
          </a:p>
          <a:p>
            <a:pPr lvl="1" eaLnBrk="1" hangingPunct="1"/>
            <a:r>
              <a:rPr lang="en-US" dirty="0"/>
              <a:t>Can work in conjunction with other network servers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795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RADIUS and TACACS+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46</a:t>
            </a:fld>
            <a:endParaRPr lang="en-US" dirty="0"/>
          </a:p>
        </p:txBody>
      </p:sp>
      <p:pic>
        <p:nvPicPr>
          <p:cNvPr id="9218" name="Picture 2" descr="A RADIUS server on a network servicing a VPN client and Wi-Fi clients" title="Figure 7-1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6917734" cy="290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3518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RADIUS and TACACS+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TACACS+ (Terminal Access Controller Access Control System Plus)</a:t>
            </a:r>
          </a:p>
          <a:p>
            <a:pPr lvl="1" eaLnBrk="1" hangingPunct="1"/>
            <a:r>
              <a:rPr lang="en-US" dirty="0" smtClean="0"/>
              <a:t>Offers option of separating </a:t>
            </a:r>
            <a:r>
              <a:rPr lang="en-US" dirty="0"/>
              <a:t>access, authentication, and auditing capabilities</a:t>
            </a:r>
          </a:p>
          <a:p>
            <a:pPr lvl="1" eaLnBrk="1" hangingPunct="1"/>
            <a:r>
              <a:rPr lang="en-US" dirty="0"/>
              <a:t>Differences from RADIUS</a:t>
            </a:r>
          </a:p>
          <a:p>
            <a:pPr lvl="2" eaLnBrk="1" hangingPunct="1"/>
            <a:r>
              <a:rPr lang="en-US" dirty="0"/>
              <a:t>Relies on TCP at the Network layer</a:t>
            </a:r>
          </a:p>
          <a:p>
            <a:pPr lvl="2" eaLnBrk="1" hangingPunct="1"/>
            <a:r>
              <a:rPr lang="en-US" dirty="0"/>
              <a:t>Proprietary protocol developed by Cisco Systems, Inc.</a:t>
            </a:r>
          </a:p>
          <a:p>
            <a:pPr lvl="2" eaLnBrk="1" hangingPunct="1"/>
            <a:r>
              <a:rPr lang="en-US" dirty="0"/>
              <a:t>Typically installed on a </a:t>
            </a:r>
            <a:r>
              <a:rPr lang="en-US" dirty="0" smtClean="0"/>
              <a:t>router</a:t>
            </a:r>
          </a:p>
          <a:p>
            <a:pPr lvl="2" eaLnBrk="1" hangingPunct="1"/>
            <a:r>
              <a:rPr lang="en-US" dirty="0" smtClean="0"/>
              <a:t>Encrypts all information transmitted for AAA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0383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 (Password Authentication Protocol)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PPP does not secure connections</a:t>
            </a:r>
          </a:p>
          <a:p>
            <a:pPr lvl="1" eaLnBrk="1" hangingPunct="1"/>
            <a:r>
              <a:rPr lang="en-US" dirty="0"/>
              <a:t>Requires authentication protocols</a:t>
            </a:r>
          </a:p>
          <a:p>
            <a:pPr eaLnBrk="1" hangingPunct="1"/>
            <a:r>
              <a:rPr lang="en-US" dirty="0"/>
              <a:t>PAP authentication protocol</a:t>
            </a:r>
          </a:p>
          <a:p>
            <a:pPr lvl="1" eaLnBrk="1" hangingPunct="1"/>
            <a:r>
              <a:rPr lang="en-US" dirty="0"/>
              <a:t>Operates over PPP</a:t>
            </a:r>
          </a:p>
          <a:p>
            <a:pPr lvl="1" eaLnBrk="1" hangingPunct="1"/>
            <a:r>
              <a:rPr lang="en-US" dirty="0"/>
              <a:t>Uses two-step authentication process </a:t>
            </a:r>
          </a:p>
          <a:p>
            <a:pPr lvl="1" eaLnBrk="1" hangingPunct="1"/>
            <a:r>
              <a:rPr lang="en-US" dirty="0"/>
              <a:t>Simple</a:t>
            </a:r>
          </a:p>
          <a:p>
            <a:pPr lvl="1" eaLnBrk="1" hangingPunct="1"/>
            <a:r>
              <a:rPr lang="en-US" dirty="0"/>
              <a:t>Not secure</a:t>
            </a:r>
          </a:p>
          <a:p>
            <a:pPr lvl="2" eaLnBrk="1" hangingPunct="1"/>
            <a:r>
              <a:rPr lang="en-US" dirty="0"/>
              <a:t>Sends client’s credentials in clear text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831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 and MS-CHAP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CHAP (Challenge Handshake Authentication Protocol)</a:t>
            </a:r>
          </a:p>
          <a:p>
            <a:pPr lvl="1" eaLnBrk="1" hangingPunct="1"/>
            <a:r>
              <a:rPr lang="en-US" dirty="0"/>
              <a:t>Operates over PPP</a:t>
            </a:r>
          </a:p>
          <a:p>
            <a:pPr lvl="1" eaLnBrk="1" hangingPunct="1"/>
            <a:r>
              <a:rPr lang="en-US" dirty="0"/>
              <a:t>Encrypts user names, passwords</a:t>
            </a:r>
          </a:p>
          <a:p>
            <a:pPr lvl="1" eaLnBrk="1" hangingPunct="1"/>
            <a:r>
              <a:rPr lang="en-US" dirty="0"/>
              <a:t>Uses three-way handshake</a:t>
            </a:r>
          </a:p>
          <a:p>
            <a:pPr lvl="2" eaLnBrk="1" hangingPunct="1"/>
            <a:r>
              <a:rPr lang="en-US" dirty="0"/>
              <a:t>Three steps to complete authentication process</a:t>
            </a:r>
          </a:p>
          <a:p>
            <a:pPr eaLnBrk="1" hangingPunct="1"/>
            <a:r>
              <a:rPr lang="en-US" dirty="0"/>
              <a:t>Benefit over PAP</a:t>
            </a:r>
          </a:p>
          <a:p>
            <a:pPr lvl="1" eaLnBrk="1" hangingPunct="1"/>
            <a:r>
              <a:rPr lang="en-US" sz="2600" dirty="0"/>
              <a:t>Password never transmitted alone</a:t>
            </a:r>
          </a:p>
          <a:p>
            <a:pPr lvl="1" eaLnBrk="1" hangingPunct="1"/>
            <a:r>
              <a:rPr lang="en-US" sz="2600" dirty="0"/>
              <a:t>Password never transmitted in clear text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97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 descr="Example of cloud computing" title="Figure 7-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7252165" cy="3458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75551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 and MS-CHAP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50</a:t>
            </a:fld>
            <a:endParaRPr lang="en-US" dirty="0"/>
          </a:p>
        </p:txBody>
      </p:sp>
      <p:pic>
        <p:nvPicPr>
          <p:cNvPr id="10242" name="Picture 2" descr="Three-way handshake used in CHAP" title="Figure 7-1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6498203" cy="24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105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 and MS-CHAP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MS-CHAP (Microsoft Challenge Authentication Protocol)</a:t>
            </a:r>
          </a:p>
          <a:p>
            <a:pPr lvl="1" eaLnBrk="1" hangingPunct="1"/>
            <a:r>
              <a:rPr lang="en-US" dirty="0"/>
              <a:t>Used on Windows-based computers</a:t>
            </a:r>
          </a:p>
          <a:p>
            <a:pPr eaLnBrk="1" hangingPunct="1"/>
            <a:r>
              <a:rPr lang="en-US" dirty="0"/>
              <a:t>CHAP, MS-CHAP vulnerability</a:t>
            </a:r>
          </a:p>
          <a:p>
            <a:pPr lvl="1" eaLnBrk="1" hangingPunct="1"/>
            <a:r>
              <a:rPr lang="en-US" dirty="0"/>
              <a:t>Eavesdropping could capture character string encrypted with password, then </a:t>
            </a:r>
            <a:r>
              <a:rPr lang="en-US" dirty="0" smtClean="0"/>
              <a:t>decrypt</a:t>
            </a:r>
          </a:p>
          <a:p>
            <a:pPr eaLnBrk="1" hangingPunct="1"/>
            <a:r>
              <a:rPr lang="en-US" dirty="0" smtClean="0"/>
              <a:t>MS-CHAPv2 uses stronger encryption, does not use the same encryption strings, and requires mutual authentication</a:t>
            </a:r>
          </a:p>
          <a:p>
            <a:pPr lvl="1" eaLnBrk="1" hangingPunct="1"/>
            <a:r>
              <a:rPr lang="en-US" dirty="0" smtClean="0"/>
              <a:t>Both computers verify the credentials of the other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204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EAP (Extensible Authentication Protocol)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Another authentication protocol</a:t>
            </a:r>
          </a:p>
          <a:p>
            <a:pPr lvl="1" eaLnBrk="1" hangingPunct="1"/>
            <a:r>
              <a:rPr lang="en-US" dirty="0"/>
              <a:t>Operates over PPP</a:t>
            </a:r>
          </a:p>
          <a:p>
            <a:pPr eaLnBrk="1" hangingPunct="1"/>
            <a:r>
              <a:rPr lang="en-US" dirty="0"/>
              <a:t>Works with other encryption and authentication schemes</a:t>
            </a:r>
          </a:p>
          <a:p>
            <a:pPr lvl="1" eaLnBrk="1" hangingPunct="1"/>
            <a:r>
              <a:rPr lang="en-US" dirty="0"/>
              <a:t>Verifies client, server credentials</a:t>
            </a:r>
          </a:p>
          <a:p>
            <a:pPr eaLnBrk="1" hangingPunct="1"/>
            <a:r>
              <a:rPr lang="en-US" dirty="0"/>
              <a:t>Requires authenticator to initiate authentication process</a:t>
            </a:r>
          </a:p>
          <a:p>
            <a:pPr lvl="1" eaLnBrk="1" hangingPunct="1"/>
            <a:r>
              <a:rPr lang="en-US" dirty="0"/>
              <a:t>Ask connected computer to verify itself</a:t>
            </a:r>
          </a:p>
          <a:p>
            <a:pPr eaLnBrk="1" hangingPunct="1"/>
            <a:r>
              <a:rPr lang="en-US" dirty="0"/>
              <a:t>EAP’s advantages: flexibility, adaptability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066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802.1x (EAPoL)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Codified by IEEE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Specifies use of one of many authentication methods plus EAP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Grant access to and dynamically generate and update authentication keys for transmissions to a particular port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Primarily used with wireless networks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Originally designed for wired LAN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EAPoL (EAP over LAN)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Only defines process for authentication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Commonly used with RADIUS authentication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065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TKIP (Temporary Key Integrity Protocol) and AES (Advanced Encryption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TKIP</a:t>
            </a:r>
          </a:p>
          <a:p>
            <a:pPr lvl="1"/>
            <a:r>
              <a:rPr lang="en-US" dirty="0" smtClean="0"/>
              <a:t>Encryption key generation and management scheme</a:t>
            </a:r>
          </a:p>
          <a:p>
            <a:pPr lvl="1"/>
            <a:r>
              <a:rPr lang="en-US" dirty="0" smtClean="0"/>
              <a:t>WPA2 does continue to offer TKIP to provide compatibility with older wireless devices</a:t>
            </a:r>
          </a:p>
          <a:p>
            <a:r>
              <a:rPr lang="en-US" dirty="0" smtClean="0"/>
              <a:t>AES</a:t>
            </a:r>
          </a:p>
          <a:p>
            <a:pPr lvl="1"/>
            <a:r>
              <a:rPr lang="en-US" dirty="0" smtClean="0"/>
              <a:t>Provides faster and more secure encryption than TKIP for wireless transmissions</a:t>
            </a:r>
          </a:p>
          <a:p>
            <a:pPr lvl="1"/>
            <a:r>
              <a:rPr lang="en-US" dirty="0" smtClean="0"/>
              <a:t>Uses a more sophisticated family of ciphers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226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Cross-platform authentication protocol</a:t>
            </a:r>
          </a:p>
          <a:p>
            <a:pPr eaLnBrk="1" hangingPunct="1"/>
            <a:r>
              <a:rPr lang="en-US" dirty="0"/>
              <a:t>Uses key encryption</a:t>
            </a:r>
          </a:p>
          <a:p>
            <a:pPr lvl="1" eaLnBrk="1" hangingPunct="1"/>
            <a:r>
              <a:rPr lang="en-US" dirty="0"/>
              <a:t>Verifies client identity</a:t>
            </a:r>
          </a:p>
          <a:p>
            <a:pPr lvl="1" eaLnBrk="1" hangingPunct="1"/>
            <a:r>
              <a:rPr lang="en-US" dirty="0"/>
              <a:t>Securely exchanges information after client logs on</a:t>
            </a:r>
          </a:p>
          <a:p>
            <a:pPr eaLnBrk="1" hangingPunct="1"/>
            <a:r>
              <a:rPr lang="en-US" dirty="0"/>
              <a:t>Private key encryption service</a:t>
            </a:r>
          </a:p>
          <a:p>
            <a:pPr eaLnBrk="1" hangingPunct="1"/>
            <a:r>
              <a:rPr lang="en-US" dirty="0"/>
              <a:t>Provides significant security advantages over simple NOS authentication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2299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Terms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KDC (Key Distribution Center)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AS (authentication service)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Ticket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Principal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TGS (Ticket-Granting Service)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 application running separate from the AS that also runs on the KDC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Alleviates the need for the client to request a new ticket from the TGS each time it wants to use a different service on the network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871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Kerberos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57</a:t>
            </a:fld>
            <a:endParaRPr lang="en-US" dirty="0"/>
          </a:p>
        </p:txBody>
      </p:sp>
      <p:pic>
        <p:nvPicPr>
          <p:cNvPr id="11266" name="Picture 2" descr="The Ticket-Granting Service holds a client's Ticket-Granting Ticket for repeated use" title="Figure 7-19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6838808" cy="398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35243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SSO (Single Sign-On)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SSO</a:t>
            </a:r>
          </a:p>
          <a:p>
            <a:pPr lvl="1"/>
            <a:r>
              <a:rPr lang="en-US" dirty="0" smtClean="0"/>
              <a:t>Form of authentication in which a client signs on one time to access multiple systems or resources</a:t>
            </a:r>
          </a:p>
          <a:p>
            <a:pPr lvl="1"/>
            <a:r>
              <a:rPr lang="en-US" dirty="0" smtClean="0"/>
              <a:t>Primary advantage is convenience</a:t>
            </a:r>
          </a:p>
          <a:p>
            <a:pPr lvl="1"/>
            <a:r>
              <a:rPr lang="en-US" dirty="0" smtClean="0"/>
              <a:t>Disadvantage is that once authentication is cleared, the user has access to numerous resources</a:t>
            </a:r>
          </a:p>
          <a:p>
            <a:r>
              <a:rPr lang="en-US" dirty="0" smtClean="0"/>
              <a:t>Two-factor authentication </a:t>
            </a:r>
          </a:p>
          <a:p>
            <a:pPr lvl="1"/>
            <a:r>
              <a:rPr lang="en-US" dirty="0" smtClean="0"/>
              <a:t>User must provide something and know something</a:t>
            </a:r>
          </a:p>
          <a:p>
            <a:r>
              <a:rPr lang="en-US" dirty="0" smtClean="0"/>
              <a:t>Multifactor authentication (MFA)</a:t>
            </a:r>
          </a:p>
          <a:p>
            <a:pPr lvl="1"/>
            <a:r>
              <a:rPr lang="en-US" dirty="0" smtClean="0"/>
              <a:t>Process that requires two or more pieces of information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3754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SSO (Single Sign-On)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Three categories of authentication factors:</a:t>
            </a:r>
          </a:p>
          <a:p>
            <a:pPr lvl="1"/>
            <a:r>
              <a:rPr lang="en-US" dirty="0" smtClean="0"/>
              <a:t>Knowledge - something you know, ex: password</a:t>
            </a:r>
          </a:p>
          <a:p>
            <a:pPr lvl="1"/>
            <a:r>
              <a:rPr lang="en-US" dirty="0" smtClean="0"/>
              <a:t>Possession - something you have, ex: ATM card</a:t>
            </a:r>
          </a:p>
          <a:p>
            <a:pPr lvl="1"/>
            <a:r>
              <a:rPr lang="en-US" dirty="0" smtClean="0"/>
              <a:t>Inherence - something you are, ex: your fingerprint</a:t>
            </a:r>
          </a:p>
          <a:p>
            <a:r>
              <a:rPr lang="en-US" dirty="0" smtClean="0"/>
              <a:t>MFA requires at least one authentication method from at least two different categories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1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Can provide virtual desktops</a:t>
            </a:r>
          </a:p>
          <a:p>
            <a:pPr lvl="1" eaLnBrk="1" hangingPunct="1"/>
            <a:r>
              <a:rPr lang="en-US" dirty="0"/>
              <a:t>Operating environments hosted virtually</a:t>
            </a:r>
          </a:p>
          <a:p>
            <a:pPr eaLnBrk="1" hangingPunct="1"/>
            <a:r>
              <a:rPr lang="en-US" dirty="0" smtClean="0"/>
              <a:t>Developers can load any kind of software on the servers and test it form afar</a:t>
            </a:r>
          </a:p>
          <a:p>
            <a:pPr lvl="1" eaLnBrk="1" hangingPunct="1"/>
            <a:r>
              <a:rPr lang="en-US" dirty="0" smtClean="0"/>
              <a:t>Cloud services provider can make sure the development servers are secure and regularly backed up</a:t>
            </a:r>
          </a:p>
          <a:p>
            <a:pPr eaLnBrk="1" hangingPunct="1"/>
            <a:r>
              <a:rPr lang="en-US" dirty="0" smtClean="0"/>
              <a:t>Most cloud service providers use virtualization software to supply multiple platforms to multiple users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696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Cloud Computing and Remote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Choosing a secure password</a:t>
            </a:r>
          </a:p>
          <a:p>
            <a:pPr lvl="1"/>
            <a:r>
              <a:rPr lang="en-US" dirty="0" smtClean="0"/>
              <a:t>Easiest and least expensive ways to guard against unauthorized access</a:t>
            </a:r>
          </a:p>
          <a:p>
            <a:r>
              <a:rPr lang="en-US" dirty="0" smtClean="0"/>
              <a:t>Network administrators should:</a:t>
            </a:r>
          </a:p>
          <a:p>
            <a:pPr lvl="1"/>
            <a:r>
              <a:rPr lang="en-US" dirty="0" smtClean="0"/>
              <a:t>Choose difficult passwords</a:t>
            </a:r>
          </a:p>
          <a:p>
            <a:pPr lvl="1"/>
            <a:r>
              <a:rPr lang="en-US" dirty="0" smtClean="0"/>
              <a:t>Keep passwords confidential</a:t>
            </a:r>
          </a:p>
          <a:p>
            <a:pPr lvl="1"/>
            <a:r>
              <a:rPr lang="en-US" dirty="0" smtClean="0"/>
              <a:t>Change them frequently</a:t>
            </a:r>
          </a:p>
          <a:p>
            <a:r>
              <a:rPr lang="en-US" dirty="0" smtClean="0"/>
              <a:t>See page 366 for tips on making and keeping passwords secure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8881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issues to look out for:</a:t>
            </a:r>
          </a:p>
          <a:p>
            <a:pPr lvl="1"/>
            <a:r>
              <a:rPr lang="en-US" dirty="0" smtClean="0"/>
              <a:t>Mistyped username or password</a:t>
            </a:r>
          </a:p>
          <a:p>
            <a:pPr lvl="1"/>
            <a:r>
              <a:rPr lang="en-US" dirty="0" smtClean="0"/>
              <a:t>Incompatible encryption or authentication settings</a:t>
            </a:r>
          </a:p>
          <a:p>
            <a:pPr lvl="1"/>
            <a:r>
              <a:rPr lang="en-US" dirty="0" smtClean="0"/>
              <a:t>Improperly activated or inactivated user account</a:t>
            </a:r>
          </a:p>
          <a:p>
            <a:pPr lvl="1"/>
            <a:r>
              <a:rPr lang="en-US" dirty="0" smtClean="0"/>
              <a:t>Incorrectly assigned port</a:t>
            </a:r>
          </a:p>
          <a:p>
            <a:pPr lvl="1"/>
            <a:r>
              <a:rPr lang="en-US" dirty="0" smtClean="0"/>
              <a:t>Improperly configured firewall</a:t>
            </a:r>
          </a:p>
          <a:p>
            <a:pPr lvl="1"/>
            <a:r>
              <a:rPr lang="en-US" dirty="0" smtClean="0"/>
              <a:t>Network connection failure</a:t>
            </a:r>
          </a:p>
          <a:p>
            <a:pPr lvl="1"/>
            <a:r>
              <a:rPr lang="en-US" dirty="0" smtClean="0"/>
              <a:t>Failed handshake</a:t>
            </a:r>
          </a:p>
          <a:p>
            <a:r>
              <a:rPr lang="en-US" dirty="0" smtClean="0"/>
              <a:t>Check configurations on the server handling AAA services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037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server’s date and time are correct</a:t>
            </a:r>
          </a:p>
          <a:p>
            <a:r>
              <a:rPr lang="en-US" dirty="0" smtClean="0"/>
              <a:t>User roles must be properly defined</a:t>
            </a:r>
          </a:p>
          <a:p>
            <a:pPr lvl="1"/>
            <a:r>
              <a:rPr lang="en-US" dirty="0" smtClean="0"/>
              <a:t>User accounts must be properly activated</a:t>
            </a:r>
          </a:p>
          <a:p>
            <a:r>
              <a:rPr lang="en-US" dirty="0" smtClean="0"/>
              <a:t>Check server logs for issues about configuration or individual client access</a:t>
            </a:r>
          </a:p>
          <a:p>
            <a:r>
              <a:rPr lang="en-US" dirty="0" smtClean="0"/>
              <a:t>Use network connection troubleshooting tools to help narrow down the location of a connection problem</a:t>
            </a:r>
          </a:p>
          <a:p>
            <a:pPr lvl="1"/>
            <a:r>
              <a:rPr lang="en-US" dirty="0" smtClean="0"/>
              <a:t>Such as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ping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tracert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2986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34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54F265-A4AC-453B-BAEA-31EBC7EF8152}" type="slidenum">
              <a:rPr lang="en-US"/>
              <a:pPr eaLnBrk="1" hangingPunct="1"/>
              <a:t>63</a:t>
            </a:fld>
            <a:endParaRPr lang="en-US" dirty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Cloud computing refers to flexible provision of data storage, applications, or services to multiple clients over a network</a:t>
            </a:r>
          </a:p>
          <a:p>
            <a:pPr eaLnBrk="1" hangingPunct="1"/>
            <a:r>
              <a:rPr lang="en-US" dirty="0" smtClean="0"/>
              <a:t>Cloud services may be managed and delivered by any of a variety of deployment models</a:t>
            </a:r>
          </a:p>
          <a:p>
            <a:pPr eaLnBrk="1" hangingPunct="1"/>
            <a:r>
              <a:rPr lang="en-US" dirty="0" smtClean="0"/>
              <a:t>A remote client can access files, applications, and other shared resources, such as printers</a:t>
            </a:r>
          </a:p>
          <a:p>
            <a:pPr eaLnBrk="1" hangingPunct="1"/>
            <a:r>
              <a:rPr lang="en-US" dirty="0" smtClean="0"/>
              <a:t>SLIP is an earlier PPP protocol that does not support encryption, can carry only IP packets, and works strictly on serial connections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144A95-C6C6-40D0-8BD8-1BCF5468B0FC}" type="slidenum">
              <a:rPr lang="en-US"/>
              <a:pPr eaLnBrk="1" hangingPunct="1"/>
              <a:t>64</a:t>
            </a:fld>
            <a:endParaRPr lang="en-US" dirty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 VPN tunneling protocol operates at the Data Link layer to encapsulate the VPN frame into a Network layer packet</a:t>
            </a:r>
          </a:p>
          <a:p>
            <a:pPr eaLnBrk="1" hangingPunct="1"/>
            <a:r>
              <a:rPr lang="en-US" dirty="0" smtClean="0"/>
              <a:t>GRE encapsulates PPP frames to make them take on the temporary identity of IP packets at Layer 3</a:t>
            </a:r>
          </a:p>
          <a:p>
            <a:pPr eaLnBrk="1" hangingPunct="1"/>
            <a:r>
              <a:rPr lang="en-US" dirty="0" smtClean="0"/>
              <a:t>Remote virtual computing, also called terminal emulation, allows a user on one computer to control another computer across a network connection</a:t>
            </a:r>
          </a:p>
          <a:p>
            <a:pPr eaLnBrk="1" hangingPunct="1"/>
            <a:r>
              <a:rPr lang="en-US" dirty="0" smtClean="0"/>
              <a:t>Encryption is the use of a mathematical code, called a cipher, to scramble data into a format that can be read only by reversing the cipher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144A95-C6C6-40D0-8BD8-1BCF5468B0FC}" type="slidenum">
              <a:rPr lang="en-US"/>
              <a:pPr eaLnBrk="1" hangingPunct="1"/>
              <a:t>65</a:t>
            </a:fld>
            <a:endParaRPr lang="en-US" dirty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Private key encryption is also known as symmetric encryption because the same key is used during encryption and decryption of data</a:t>
            </a:r>
          </a:p>
          <a:p>
            <a:pPr eaLnBrk="1" hangingPunct="1"/>
            <a:r>
              <a:rPr lang="en-US" dirty="0" smtClean="0"/>
              <a:t>In public key encryption, a user’s public key can be obtained from a third-party source, such as a public key server</a:t>
            </a:r>
          </a:p>
          <a:p>
            <a:pPr eaLnBrk="1" hangingPunct="1"/>
            <a:r>
              <a:rPr lang="en-US" dirty="0" smtClean="0"/>
              <a:t>IPsec is an encryption protocol that works at the Network layer and adds security information to the header of IP packets</a:t>
            </a:r>
          </a:p>
        </p:txBody>
      </p:sp>
    </p:spTree>
    <p:extLst>
      <p:ext uri="{BB962C8B-B14F-4D97-AF65-F5344CB8AC3E}">
        <p14:creationId xmlns:p14="http://schemas.microsoft.com/office/powerpoint/2010/main" val="220658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Network+ Guide to Networks, 7th Edition</a:t>
            </a:r>
            <a:endParaRPr lang="en-US" dirty="0"/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144A95-C6C6-40D0-8BD8-1BCF5468B0FC}" type="slidenum">
              <a:rPr lang="en-US"/>
              <a:pPr eaLnBrk="1" hangingPunct="1"/>
              <a:t>66</a:t>
            </a:fld>
            <a:endParaRPr lang="en-US" dirty="0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Authentication protocols vary according to which encryption schemes they rely on</a:t>
            </a:r>
          </a:p>
          <a:p>
            <a:pPr lvl="1" eaLnBrk="1" hangingPunct="1"/>
            <a:r>
              <a:rPr lang="en-US" dirty="0" smtClean="0"/>
              <a:t>RADIUS, MS-CHAPv2, EAP, AES, Kerberos are all examples of authentication protocols</a:t>
            </a:r>
          </a:p>
          <a:p>
            <a:pPr eaLnBrk="1" hangingPunct="1"/>
            <a:r>
              <a:rPr lang="en-US" dirty="0" smtClean="0"/>
              <a:t>Choosing a secure password is one of the easiest and least expensive ways to guard against unauthorized access</a:t>
            </a:r>
          </a:p>
          <a:p>
            <a:pPr eaLnBrk="1" hangingPunct="1"/>
            <a:r>
              <a:rPr lang="en-US" dirty="0" smtClean="0"/>
              <a:t>When troubleshooting problems with remote connections, be sure to check configurations on the server handling AAA services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3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computing service models are categorized by the types of services provided:</a:t>
            </a:r>
          </a:p>
          <a:p>
            <a:pPr lvl="1"/>
            <a:r>
              <a:rPr lang="en-US" dirty="0" smtClean="0"/>
              <a:t>IaaS (Infrastructure as a Service)</a:t>
            </a:r>
          </a:p>
          <a:p>
            <a:pPr lvl="2"/>
            <a:r>
              <a:rPr lang="en-US" dirty="0" smtClean="0"/>
              <a:t>Hardware services and network infrastructure devices</a:t>
            </a:r>
          </a:p>
          <a:p>
            <a:pPr lvl="1"/>
            <a:r>
              <a:rPr lang="en-US" dirty="0" smtClean="0"/>
              <a:t>PaaS (Platform as a Service)</a:t>
            </a:r>
          </a:p>
          <a:p>
            <a:pPr lvl="2"/>
            <a:r>
              <a:rPr lang="en-US" dirty="0" smtClean="0"/>
              <a:t>OS, runtime libraries or modules the OS provides to applications, and the hardware on which the OS runs</a:t>
            </a:r>
          </a:p>
          <a:p>
            <a:pPr lvl="1"/>
            <a:r>
              <a:rPr lang="en-US" dirty="0" smtClean="0"/>
              <a:t>SaaS (Software as a Service) </a:t>
            </a:r>
          </a:p>
          <a:p>
            <a:pPr lvl="2"/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XaaS (Anything as a Service)</a:t>
            </a:r>
          </a:p>
          <a:p>
            <a:pPr lvl="2"/>
            <a:r>
              <a:rPr lang="en-US" dirty="0" smtClean="0"/>
              <a:t>Any combination of functions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25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cloud</a:t>
            </a:r>
          </a:p>
          <a:p>
            <a:pPr lvl="1"/>
            <a:r>
              <a:rPr lang="en-US" dirty="0" smtClean="0"/>
              <a:t>Service provided over public transmission lines</a:t>
            </a:r>
          </a:p>
          <a:p>
            <a:r>
              <a:rPr lang="en-US" dirty="0" smtClean="0"/>
              <a:t>Private cloud</a:t>
            </a:r>
          </a:p>
          <a:p>
            <a:pPr lvl="1"/>
            <a:r>
              <a:rPr lang="en-US" dirty="0" smtClean="0"/>
              <a:t>Service established on an organization’s own servers in its own data center</a:t>
            </a:r>
          </a:p>
          <a:p>
            <a:r>
              <a:rPr lang="en-US" dirty="0" smtClean="0"/>
              <a:t>Community cloud</a:t>
            </a:r>
          </a:p>
          <a:p>
            <a:pPr lvl="1"/>
            <a:r>
              <a:rPr lang="en-US" dirty="0" smtClean="0"/>
              <a:t>Service shared between multiple organizations</a:t>
            </a:r>
          </a:p>
          <a:p>
            <a:r>
              <a:rPr lang="en-US" dirty="0" smtClean="0"/>
              <a:t>Hybrid cloud</a:t>
            </a:r>
          </a:p>
          <a:p>
            <a:pPr lvl="1"/>
            <a:r>
              <a:rPr lang="en-US" dirty="0" smtClean="0"/>
              <a:t>Combination of the other service models into a single deployment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37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Remote access</a:t>
            </a:r>
          </a:p>
          <a:p>
            <a:pPr lvl="1"/>
            <a:r>
              <a:rPr lang="en-US" dirty="0" smtClean="0"/>
              <a:t>Service that allows a client to connect with and log on to a server, LAN, or WAN in a different geographical location</a:t>
            </a:r>
          </a:p>
          <a:p>
            <a:r>
              <a:rPr lang="en-US" dirty="0" smtClean="0"/>
              <a:t>Types of remote access:</a:t>
            </a:r>
          </a:p>
          <a:p>
            <a:pPr lvl="1"/>
            <a:r>
              <a:rPr lang="en-US" dirty="0" smtClean="0"/>
              <a:t>Point-to-point over a dedicated line</a:t>
            </a:r>
          </a:p>
          <a:p>
            <a:pPr lvl="1"/>
            <a:r>
              <a:rPr lang="en-US" dirty="0" smtClean="0"/>
              <a:t>Virtual private network (VPN) </a:t>
            </a:r>
          </a:p>
          <a:p>
            <a:pPr lvl="1"/>
            <a:r>
              <a:rPr lang="en-US" dirty="0" smtClean="0"/>
              <a:t>Remote terminal emulation, also called remote virtual computing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Network+ Guide to Networks,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459AD7-A5D3-4044-A21F-E9BACB4CDE0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3156"/>
      </p:ext>
    </p:extLst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3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FFFFFF"/>
      </a:hlink>
      <a:folHlink>
        <a:srgbClr val="B2B2B2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FFFF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FFFFFF"/>
      </a:hlink>
      <a:folHlink>
        <a:srgbClr val="B2B2B2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FFFF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FFFF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FFFF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32221</TotalTime>
  <Words>6166</Words>
  <Application>Microsoft Office PowerPoint</Application>
  <PresentationFormat>On-screen Show (4:3)</PresentationFormat>
  <Paragraphs>1087</Paragraphs>
  <Slides>66</Slides>
  <Notes>66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66</vt:i4>
      </vt:variant>
    </vt:vector>
  </HeadingPairs>
  <TitlesOfParts>
    <vt:vector size="75" baseType="lpstr">
      <vt:lpstr>ＭＳ Ｐゴシック</vt:lpstr>
      <vt:lpstr>Arial</vt:lpstr>
      <vt:lpstr>Calibri</vt:lpstr>
      <vt:lpstr>Courier New</vt:lpstr>
      <vt:lpstr>Times New Roman</vt:lpstr>
      <vt:lpstr>3_Default Design</vt:lpstr>
      <vt:lpstr>2_Default Design</vt:lpstr>
      <vt:lpstr>1_Default Design</vt:lpstr>
      <vt:lpstr>Default Design</vt:lpstr>
      <vt:lpstr>Network+ Guide to Networks 7th Edition</vt:lpstr>
      <vt:lpstr>Objectives</vt:lpstr>
      <vt:lpstr>Objectives</vt:lpstr>
      <vt:lpstr>Cloud Computing</vt:lpstr>
      <vt:lpstr>Cloud Computing</vt:lpstr>
      <vt:lpstr>Cloud Computing</vt:lpstr>
      <vt:lpstr>Cloud Computing Categories</vt:lpstr>
      <vt:lpstr>Deployment Models</vt:lpstr>
      <vt:lpstr>Remote Access</vt:lpstr>
      <vt:lpstr>Remote Access</vt:lpstr>
      <vt:lpstr>Remote Access</vt:lpstr>
      <vt:lpstr>Remote Access</vt:lpstr>
      <vt:lpstr>Point-to-Point Remote Access Protocols</vt:lpstr>
      <vt:lpstr>VPNs (Virtual Private Networks)</vt:lpstr>
      <vt:lpstr>VPNs (Virtual Private Networks)</vt:lpstr>
      <vt:lpstr>VPNs (Virtual Private Networks)</vt:lpstr>
      <vt:lpstr>VPNs (Virtual Private Networks)</vt:lpstr>
      <vt:lpstr>VPNs (Virtual Private Networks)</vt:lpstr>
      <vt:lpstr>VPNs (Virtual Private Networks)</vt:lpstr>
      <vt:lpstr>VPN Tunneling Protocols</vt:lpstr>
      <vt:lpstr>VPN Tunneling Protocols</vt:lpstr>
      <vt:lpstr>VPN Tunneling Protocols</vt:lpstr>
      <vt:lpstr>Terminal Emulation or Remote Virtual Computing</vt:lpstr>
      <vt:lpstr>Encryption Techniques, Protocols, and Utilities</vt:lpstr>
      <vt:lpstr>Key Encryption</vt:lpstr>
      <vt:lpstr>Key Encryption</vt:lpstr>
      <vt:lpstr>Key Encryption</vt:lpstr>
      <vt:lpstr>Key Encryption</vt:lpstr>
      <vt:lpstr>Key Encryption</vt:lpstr>
      <vt:lpstr>Key Encryption</vt:lpstr>
      <vt:lpstr>Key Encryption</vt:lpstr>
      <vt:lpstr>Key Encryption</vt:lpstr>
      <vt:lpstr>IPsec (Internet Protocol Security)</vt:lpstr>
      <vt:lpstr>SSL (Secure Sockets Layer) and TLS (Transport Layer Security)</vt:lpstr>
      <vt:lpstr>SSL (Secure Sockets Layer) and TLS (Transport Layer Security)</vt:lpstr>
      <vt:lpstr>SSL VPN</vt:lpstr>
      <vt:lpstr>SSH (Secure Shell)</vt:lpstr>
      <vt:lpstr>SSH (Secure Shell)</vt:lpstr>
      <vt:lpstr>SFTP (Secure File Transfer Protocol)</vt:lpstr>
      <vt:lpstr>Hashes: MD5 and SHA</vt:lpstr>
      <vt:lpstr>Hashes: MD5 and SHA</vt:lpstr>
      <vt:lpstr>Hashes: MD5 and SHA</vt:lpstr>
      <vt:lpstr>Authentication Protocols</vt:lpstr>
      <vt:lpstr>RADIUS and TACACS+</vt:lpstr>
      <vt:lpstr>RADIUS and TACACS+</vt:lpstr>
      <vt:lpstr>RADIUS and TACACS+</vt:lpstr>
      <vt:lpstr>RADIUS and TACACS+</vt:lpstr>
      <vt:lpstr>PAP (Password Authentication Protocol)</vt:lpstr>
      <vt:lpstr>CHAP and MS-CHAP</vt:lpstr>
      <vt:lpstr>CHAP and MS-CHAP</vt:lpstr>
      <vt:lpstr>CHAP and MS-CHAP</vt:lpstr>
      <vt:lpstr>EAP (Extensible Authentication Protocol)</vt:lpstr>
      <vt:lpstr>802.1x (EAPoL)</vt:lpstr>
      <vt:lpstr>TKIP (Temporary Key Integrity Protocol) and AES (Advanced Encryption System)</vt:lpstr>
      <vt:lpstr>Kerberos</vt:lpstr>
      <vt:lpstr>Kerberos</vt:lpstr>
      <vt:lpstr>Kerberos</vt:lpstr>
      <vt:lpstr>SSO (Single Sign-On)</vt:lpstr>
      <vt:lpstr>SSO (Single Sign-On)</vt:lpstr>
      <vt:lpstr>Troubleshooting Cloud Computing and Remote Access</vt:lpstr>
      <vt:lpstr>Misconfigurations</vt:lpstr>
      <vt:lpstr>Misconfigurations</vt:lpstr>
      <vt:lpstr>Summary</vt:lpstr>
      <vt:lpstr>Summary</vt:lpstr>
      <vt:lpstr>Summary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Julie</dc:creator>
  <cp:lastModifiedBy>Cannistraci, Michelle</cp:lastModifiedBy>
  <cp:revision>966</cp:revision>
  <dcterms:created xsi:type="dcterms:W3CDTF">2007-07-09T21:56:01Z</dcterms:created>
  <dcterms:modified xsi:type="dcterms:W3CDTF">2015-05-05T19:42:55Z</dcterms:modified>
</cp:coreProperties>
</file>