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  <p:sldMasterId id="2147483650" r:id="rId2"/>
    <p:sldMasterId id="2147483649" r:id="rId3"/>
    <p:sldMasterId id="2147484064" r:id="rId4"/>
  </p:sldMasterIdLst>
  <p:notesMasterIdLst>
    <p:notesMasterId r:id="rId66"/>
  </p:notesMasterIdLst>
  <p:handoutMasterIdLst>
    <p:handoutMasterId r:id="rId67"/>
  </p:handoutMasterIdLst>
  <p:sldIdLst>
    <p:sldId id="319" r:id="rId5"/>
    <p:sldId id="320" r:id="rId6"/>
    <p:sldId id="428" r:id="rId7"/>
    <p:sldId id="429" r:id="rId8"/>
    <p:sldId id="430" r:id="rId9"/>
    <p:sldId id="431" r:id="rId10"/>
    <p:sldId id="432" r:id="rId11"/>
    <p:sldId id="433" r:id="rId12"/>
    <p:sldId id="434" r:id="rId13"/>
    <p:sldId id="435" r:id="rId14"/>
    <p:sldId id="436" r:id="rId15"/>
    <p:sldId id="437" r:id="rId16"/>
    <p:sldId id="438" r:id="rId17"/>
    <p:sldId id="439" r:id="rId18"/>
    <p:sldId id="440" r:id="rId19"/>
    <p:sldId id="441" r:id="rId20"/>
    <p:sldId id="442" r:id="rId21"/>
    <p:sldId id="443" r:id="rId22"/>
    <p:sldId id="444" r:id="rId23"/>
    <p:sldId id="446" r:id="rId24"/>
    <p:sldId id="445" r:id="rId25"/>
    <p:sldId id="447" r:id="rId26"/>
    <p:sldId id="448" r:id="rId27"/>
    <p:sldId id="449" r:id="rId28"/>
    <p:sldId id="450" r:id="rId29"/>
    <p:sldId id="451" r:id="rId30"/>
    <p:sldId id="452" r:id="rId31"/>
    <p:sldId id="453" r:id="rId32"/>
    <p:sldId id="454" r:id="rId33"/>
    <p:sldId id="457" r:id="rId34"/>
    <p:sldId id="455" r:id="rId35"/>
    <p:sldId id="458" r:id="rId36"/>
    <p:sldId id="456" r:id="rId37"/>
    <p:sldId id="459" r:id="rId38"/>
    <p:sldId id="460" r:id="rId39"/>
    <p:sldId id="461" r:id="rId40"/>
    <p:sldId id="462" r:id="rId41"/>
    <p:sldId id="463" r:id="rId42"/>
    <p:sldId id="464" r:id="rId43"/>
    <p:sldId id="465" r:id="rId44"/>
    <p:sldId id="466" r:id="rId45"/>
    <p:sldId id="467" r:id="rId46"/>
    <p:sldId id="468" r:id="rId47"/>
    <p:sldId id="469" r:id="rId48"/>
    <p:sldId id="470" r:id="rId49"/>
    <p:sldId id="471" r:id="rId50"/>
    <p:sldId id="472" r:id="rId51"/>
    <p:sldId id="473" r:id="rId52"/>
    <p:sldId id="474" r:id="rId53"/>
    <p:sldId id="475" r:id="rId54"/>
    <p:sldId id="476" r:id="rId55"/>
    <p:sldId id="477" r:id="rId56"/>
    <p:sldId id="478" r:id="rId57"/>
    <p:sldId id="479" r:id="rId58"/>
    <p:sldId id="480" r:id="rId59"/>
    <p:sldId id="481" r:id="rId60"/>
    <p:sldId id="482" r:id="rId61"/>
    <p:sldId id="367" r:id="rId62"/>
    <p:sldId id="376" r:id="rId63"/>
    <p:sldId id="382" r:id="rId64"/>
    <p:sldId id="383" r:id="rId6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75" autoAdjust="0"/>
    <p:restoredTop sz="94605" autoAdjust="0"/>
  </p:normalViewPr>
  <p:slideViewPr>
    <p:cSldViewPr>
      <p:cViewPr varScale="1">
        <p:scale>
          <a:sx n="87" d="100"/>
          <a:sy n="87" d="100"/>
        </p:scale>
        <p:origin x="160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presProps" Target="presProps.xml"/><Relationship Id="rId7" Type="http://schemas.openxmlformats.org/officeDocument/2006/relationships/slide" Target="slides/slide3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dirty="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E7D977D3-E97D-4816-A86A-DF8AA62C39F4}" type="datetimeFigureOut">
              <a:rPr lang="en-US"/>
              <a:pPr>
                <a:defRPr/>
              </a:pPr>
              <a:t>5/5/2015</a:t>
            </a:fld>
            <a:endParaRPr lang="en-US" dirty="0"/>
          </a:p>
        </p:txBody>
      </p:sp>
      <p:sp>
        <p:nvSpPr>
          <p:cNvPr id="186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dirty="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6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96B76CA3-7C65-453B-A061-18D75EFFB0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2083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34F33BE2-F50A-4647-B1FE-1406E3C50250}" type="datetimeFigureOut">
              <a:rPr lang="en-US"/>
              <a:pPr>
                <a:defRPr/>
              </a:pPr>
              <a:t>5/5/2015</a:t>
            </a:fld>
            <a:endParaRPr lang="en-US" dirty="0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91E39655-1142-4F1C-819C-1F572D7E41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0782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6BFA0E2-BBA9-4F8F-B158-7053E3994D1B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="1" dirty="0" smtClean="0"/>
              <a:t>Network+ Guide to Networks</a:t>
            </a:r>
            <a:br>
              <a:rPr lang="en-US" b="1" dirty="0" smtClean="0"/>
            </a:br>
            <a:r>
              <a:rPr lang="en-US" b="1" dirty="0" smtClean="0"/>
              <a:t>7</a:t>
            </a:r>
            <a:r>
              <a:rPr lang="en-US" b="1" baseline="30000" dirty="0" smtClean="0"/>
              <a:t>th</a:t>
            </a:r>
            <a:r>
              <a:rPr lang="en-US" b="1" dirty="0" smtClean="0"/>
              <a:t> Edition</a:t>
            </a:r>
          </a:p>
          <a:p>
            <a:pPr eaLnBrk="1" hangingPunct="1"/>
            <a:endParaRPr lang="en-US" b="1" dirty="0" smtClean="0"/>
          </a:p>
          <a:p>
            <a:pPr eaLnBrk="1" hangingPunct="1">
              <a:lnSpc>
                <a:spcPct val="90000"/>
              </a:lnSpc>
            </a:pPr>
            <a:r>
              <a:rPr lang="en-US" sz="1200" i="1" dirty="0" smtClean="0"/>
              <a:t>Chapter 6</a:t>
            </a:r>
          </a:p>
          <a:p>
            <a:pPr eaLnBrk="1" hangingPunct="1">
              <a:lnSpc>
                <a:spcPct val="90000"/>
              </a:lnSpc>
            </a:pPr>
            <a:r>
              <a:rPr lang="en-US" sz="1200" i="1" dirty="0" smtClean="0"/>
              <a:t>Wireless Networking</a:t>
            </a:r>
          </a:p>
          <a:p>
            <a:pPr eaLnBrk="1" hangingPunct="1"/>
            <a:endParaRPr lang="es-EC" dirty="0" smtClean="0"/>
          </a:p>
        </p:txBody>
      </p:sp>
    </p:spTree>
    <p:extLst>
      <p:ext uri="{BB962C8B-B14F-4D97-AF65-F5344CB8AC3E}">
        <p14:creationId xmlns:p14="http://schemas.microsoft.com/office/powerpoint/2010/main" val="30428691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Signal Propagation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9613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Signal Degradation</a:t>
            </a:r>
          </a:p>
          <a:p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Fading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Variation in signal strength as a result of some of the electromagnetic energy scattered, reflected, or diffracted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Multipath signaling is a cause of fading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Goodput is the throughput experience at the application level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Some Web sites, called speed test sites, can measure your upload and download speeds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To see how your connection’s throughput is affecting your good put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7033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Signal Degradation</a:t>
            </a:r>
          </a:p>
          <a:p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Attenuation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Signal weakens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Moving away from transmission antenna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Correcting signal attenuation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Amplify or repeat the signal from a closer broadcast point called a range extender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Noise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Also known as EMI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More vulnerable to noise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No wireless conduit, shielding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Signal-to-noise ratio (SNR) = proportion of noise to the strength of a signal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4502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Frequency Ranges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2.4-GHz band (older)</a:t>
            </a:r>
          </a:p>
          <a:p>
            <a:pPr lvl="1" eaLnBrk="1" hangingPunct="1"/>
            <a:r>
              <a:rPr lang="en-US" dirty="0" smtClean="0"/>
              <a:t>Frequency range: 2.4–2.4835 GHz</a:t>
            </a:r>
          </a:p>
          <a:p>
            <a:pPr lvl="1" eaLnBrk="1" hangingPunct="1"/>
            <a:r>
              <a:rPr lang="en-US" dirty="0" smtClean="0"/>
              <a:t>11 unlicensed communications channels</a:t>
            </a:r>
          </a:p>
          <a:p>
            <a:pPr lvl="1" eaLnBrk="1" hangingPunct="1"/>
            <a:r>
              <a:rPr lang="en-US" dirty="0" smtClean="0"/>
              <a:t>Susceptible to interference</a:t>
            </a:r>
          </a:p>
          <a:p>
            <a:pPr eaLnBrk="1" hangingPunct="1"/>
            <a:r>
              <a:rPr lang="en-US" dirty="0" smtClean="0"/>
              <a:t>Unlicensed: no FCC registration required</a:t>
            </a:r>
          </a:p>
          <a:p>
            <a:pPr eaLnBrk="1" hangingPunct="1"/>
            <a:r>
              <a:rPr lang="en-US" dirty="0" smtClean="0"/>
              <a:t>5-GHz band (newer)</a:t>
            </a:r>
          </a:p>
          <a:p>
            <a:pPr lvl="1" eaLnBrk="1" hangingPunct="1"/>
            <a:r>
              <a:rPr lang="en-US" dirty="0" smtClean="0"/>
              <a:t>Frequency bands</a:t>
            </a:r>
          </a:p>
          <a:p>
            <a:pPr lvl="2" eaLnBrk="1" hangingPunct="1"/>
            <a:r>
              <a:rPr lang="en-US" dirty="0" smtClean="0"/>
              <a:t>5.1 GHz, 5.3 GHz, 5.4 GHz, 5.8 GHz</a:t>
            </a:r>
          </a:p>
          <a:p>
            <a:pPr lvl="1" eaLnBrk="1" hangingPunct="1"/>
            <a:r>
              <a:rPr lang="en-US" dirty="0" smtClean="0"/>
              <a:t>24 unlicensed bands, each 20 MHz wide</a:t>
            </a:r>
          </a:p>
          <a:p>
            <a:pPr lvl="1" eaLnBrk="1" hangingPunct="1"/>
            <a:r>
              <a:rPr lang="en-US" dirty="0" smtClean="0"/>
              <a:t>Used by weather, military radar communications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3022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Frequency Ranges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8892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Wireless PAN</a:t>
            </a:r>
          </a:p>
          <a:p>
            <a:endParaRPr lang="en-US" dirty="0" smtClean="0"/>
          </a:p>
          <a:p>
            <a:r>
              <a:rPr lang="en-US" dirty="0" smtClean="0"/>
              <a:t>WPANs rarely exceed a few meters geographically and usually only contain a few personal devices</a:t>
            </a:r>
          </a:p>
          <a:p>
            <a:r>
              <a:rPr lang="en-US" dirty="0" smtClean="0"/>
              <a:t>Three common wireless technologies used to connect PAN devices are:</a:t>
            </a:r>
          </a:p>
          <a:p>
            <a:pPr lvl="1"/>
            <a:r>
              <a:rPr lang="en-US" dirty="0" smtClean="0"/>
              <a:t>Bluetooth</a:t>
            </a:r>
          </a:p>
          <a:p>
            <a:pPr lvl="1"/>
            <a:r>
              <a:rPr lang="en-US" dirty="0" smtClean="0"/>
              <a:t>Infrared (IR)</a:t>
            </a:r>
          </a:p>
          <a:p>
            <a:pPr lvl="1"/>
            <a:r>
              <a:rPr lang="en-US" dirty="0" smtClean="0"/>
              <a:t>Near-field communication (NFC)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6928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Wireless PAN</a:t>
            </a:r>
          </a:p>
          <a:p>
            <a:endParaRPr lang="en-US" dirty="0" smtClean="0"/>
          </a:p>
          <a:p>
            <a:r>
              <a:rPr lang="en-US" dirty="0" smtClean="0"/>
              <a:t>Bluetooth</a:t>
            </a:r>
          </a:p>
          <a:p>
            <a:pPr lvl="1"/>
            <a:r>
              <a:rPr lang="en-US" dirty="0" smtClean="0"/>
              <a:t>Operates in the radio band of 2.4 GHz to 2.485 GHz</a:t>
            </a:r>
          </a:p>
          <a:p>
            <a:pPr lvl="1"/>
            <a:r>
              <a:rPr lang="en-US" dirty="0" smtClean="0"/>
              <a:t>Hops between frequencies within that band</a:t>
            </a:r>
          </a:p>
          <a:p>
            <a:pPr lvl="2"/>
            <a:r>
              <a:rPr lang="en-US" dirty="0" smtClean="0"/>
              <a:t>Called frequency hopping</a:t>
            </a:r>
          </a:p>
          <a:p>
            <a:pPr lvl="1"/>
            <a:r>
              <a:rPr lang="en-US" dirty="0" smtClean="0"/>
              <a:t>Requires close proximity to form a connection</a:t>
            </a:r>
          </a:p>
          <a:p>
            <a:pPr lvl="1"/>
            <a:r>
              <a:rPr lang="en-US" dirty="0" smtClean="0"/>
              <a:t>Before two Bluetooth devices can connect, they must be paired</a:t>
            </a:r>
          </a:p>
          <a:p>
            <a:pPr lvl="1"/>
            <a:r>
              <a:rPr lang="en-US" dirty="0" smtClean="0"/>
              <a:t>Bluejacking - a connection is used to send unsolicited data</a:t>
            </a:r>
          </a:p>
          <a:p>
            <a:pPr lvl="1"/>
            <a:r>
              <a:rPr lang="en-US" dirty="0" smtClean="0"/>
              <a:t>Bluesnarfing - a connection is used to download data without permission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0916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Wireless PAN</a:t>
            </a:r>
          </a:p>
          <a:p>
            <a:endParaRPr lang="en-US" dirty="0" smtClean="0"/>
          </a:p>
          <a:p>
            <a:r>
              <a:rPr lang="en-US" dirty="0" smtClean="0"/>
              <a:t>NFC (Near-Field Communication)</a:t>
            </a:r>
          </a:p>
          <a:p>
            <a:pPr lvl="1"/>
            <a:r>
              <a:rPr lang="en-US" dirty="0" smtClean="0"/>
              <a:t>A form of radio communication that transfers data wirelessly over very short distances</a:t>
            </a:r>
          </a:p>
          <a:p>
            <a:pPr lvl="1"/>
            <a:r>
              <a:rPr lang="en-US" dirty="0" smtClean="0"/>
              <a:t>Signal can be transmitted one way by an NFC tag, or smart tag</a:t>
            </a:r>
          </a:p>
          <a:p>
            <a:pPr lvl="2"/>
            <a:r>
              <a:rPr lang="en-US" dirty="0" smtClean="0"/>
              <a:t>When employees need access to a secure area</a:t>
            </a:r>
          </a:p>
          <a:p>
            <a:pPr lvl="1"/>
            <a:r>
              <a:rPr lang="en-US" dirty="0" smtClean="0"/>
              <a:t>The NFC tag collects power from the smartphone or other device by magnetic induction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1935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Wireless PAN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5644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Wi-Fi WLAN (Wireless LAN) Architecture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Ad hoc WLAN</a:t>
            </a:r>
          </a:p>
          <a:p>
            <a:pPr lvl="1" eaLnBrk="1" hangingPunct="1"/>
            <a:r>
              <a:rPr lang="en-US" dirty="0" smtClean="0"/>
              <a:t>Wireless nodes transmit directly to each other</a:t>
            </a:r>
          </a:p>
          <a:p>
            <a:pPr lvl="1" eaLnBrk="1" hangingPunct="1"/>
            <a:r>
              <a:rPr lang="en-US" dirty="0" smtClean="0"/>
              <a:t>Use wireless NICs </a:t>
            </a:r>
          </a:p>
          <a:p>
            <a:pPr lvl="2" eaLnBrk="1" hangingPunct="1"/>
            <a:r>
              <a:rPr lang="en-US" dirty="0" smtClean="0"/>
              <a:t>No intervening connectivity device</a:t>
            </a:r>
          </a:p>
          <a:p>
            <a:pPr eaLnBrk="1" hangingPunct="1"/>
            <a:r>
              <a:rPr lang="en-US" dirty="0" smtClean="0"/>
              <a:t>Infrastructure WLAN</a:t>
            </a:r>
          </a:p>
          <a:p>
            <a:pPr lvl="1" eaLnBrk="1" hangingPunct="1"/>
            <a:r>
              <a:rPr lang="en-US" dirty="0" smtClean="0"/>
              <a:t>Stations communicate with a wireless access point (WAP)</a:t>
            </a:r>
          </a:p>
          <a:p>
            <a:pPr lvl="2" eaLnBrk="1" hangingPunct="1"/>
            <a:r>
              <a:rPr lang="en-US" dirty="0" smtClean="0"/>
              <a:t>Not directly with each other</a:t>
            </a:r>
          </a:p>
          <a:p>
            <a:pPr lvl="1" eaLnBrk="1" hangingPunct="1"/>
            <a:r>
              <a:rPr lang="en-US" dirty="0" smtClean="0"/>
              <a:t>Access point requires sufficient power, strategic placement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437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Objectives</a:t>
            </a:r>
          </a:p>
          <a:p>
            <a:pPr eaLnBrk="1" hangingPunct="1"/>
            <a:endParaRPr lang="en-US" dirty="0" smtClean="0"/>
          </a:p>
          <a:p>
            <a:r>
              <a:rPr lang="en-US" dirty="0" smtClean="0"/>
              <a:t>Explain how nodes exchange wireless signals</a:t>
            </a:r>
          </a:p>
          <a:p>
            <a:r>
              <a:rPr lang="en-US" dirty="0" smtClean="0"/>
              <a:t>Identify potential obstacles to successful wireless transmissions and their repercussions, such as interference and reflection</a:t>
            </a:r>
          </a:p>
          <a:p>
            <a:r>
              <a:rPr lang="en-US" dirty="0" smtClean="0"/>
              <a:t>Understand WLAN (wireless LAN) architecture</a:t>
            </a:r>
          </a:p>
          <a:p>
            <a:r>
              <a:rPr lang="en-US" dirty="0" smtClean="0"/>
              <a:t>Specify the characteristics of popular WLAN transmission methods, including 802.11 a/b/g/n/ac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788670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Wi-Fi WLAN (Wireless LAN) Architecture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3920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Wi-Fi WLAN (Wireless LAN) Architecture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Mesh WLAN </a:t>
            </a:r>
          </a:p>
          <a:p>
            <a:pPr lvl="1" eaLnBrk="1" hangingPunct="1"/>
            <a:r>
              <a:rPr lang="en-US" dirty="0" smtClean="0"/>
              <a:t>May include several access points (APs)</a:t>
            </a:r>
          </a:p>
          <a:p>
            <a:pPr lvl="1" eaLnBrk="1" hangingPunct="1"/>
            <a:r>
              <a:rPr lang="en-US" dirty="0" smtClean="0"/>
              <a:t>Provides more fault-tolerant network access to clients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0809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Wi-Fi WLAN (Wireless LAN) Architecture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Mobile networking allows wireless nodes to roam</a:t>
            </a:r>
          </a:p>
          <a:p>
            <a:pPr lvl="1" eaLnBrk="1" hangingPunct="1"/>
            <a:r>
              <a:rPr lang="en-US" dirty="0" smtClean="0"/>
              <a:t>Range dependent upon wireless access method, equipment manufacturer, office environment</a:t>
            </a:r>
          </a:p>
          <a:p>
            <a:pPr lvl="2" eaLnBrk="1" hangingPunct="1"/>
            <a:r>
              <a:rPr lang="en-US" dirty="0" smtClean="0"/>
              <a:t>Access point range: 300 feet maximum</a:t>
            </a:r>
          </a:p>
          <a:p>
            <a:pPr eaLnBrk="1" hangingPunct="1"/>
            <a:r>
              <a:rPr lang="en-US" dirty="0" smtClean="0"/>
              <a:t>Wireless technology can connect two separate LANs</a:t>
            </a:r>
          </a:p>
          <a:p>
            <a:pPr lvl="1" eaLnBrk="1" hangingPunct="1"/>
            <a:r>
              <a:rPr lang="en-US" dirty="0" smtClean="0"/>
              <a:t>Fixed link, directional antennas between two access points</a:t>
            </a:r>
          </a:p>
          <a:p>
            <a:pPr lvl="2" eaLnBrk="1" hangingPunct="1"/>
            <a:r>
              <a:rPr lang="en-US" dirty="0" smtClean="0"/>
              <a:t>Allows access points 1000 feet apart</a:t>
            </a:r>
          </a:p>
          <a:p>
            <a:pPr eaLnBrk="1" hangingPunct="1"/>
            <a:r>
              <a:rPr lang="en-US" dirty="0" smtClean="0"/>
              <a:t>Support for same protocols, operating systems as wired LANs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44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802.11 WLAN Standards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Wireless technology standards</a:t>
            </a:r>
          </a:p>
          <a:p>
            <a:pPr lvl="1" eaLnBrk="1" hangingPunct="1"/>
            <a:r>
              <a:rPr lang="en-US" dirty="0" smtClean="0"/>
              <a:t>Most popular: developed by IEEE’s 802.11 committee</a:t>
            </a:r>
          </a:p>
          <a:p>
            <a:pPr eaLnBrk="1" hangingPunct="1"/>
            <a:r>
              <a:rPr lang="en-US" dirty="0" smtClean="0"/>
              <a:t>Notable Wi-Fi standards</a:t>
            </a:r>
          </a:p>
          <a:p>
            <a:pPr lvl="1" eaLnBrk="1" hangingPunct="1"/>
            <a:r>
              <a:rPr lang="en-US" dirty="0" smtClean="0"/>
              <a:t>802.11b, 802.11a, 802.11g, 802.11n, 802.11ac</a:t>
            </a:r>
          </a:p>
          <a:p>
            <a:pPr lvl="1" eaLnBrk="1" hangingPunct="1"/>
            <a:r>
              <a:rPr lang="en-US" dirty="0" smtClean="0"/>
              <a:t>All standards use half-duplex signaling</a:t>
            </a:r>
          </a:p>
          <a:p>
            <a:pPr lvl="1" eaLnBrk="1" hangingPunct="1"/>
            <a:r>
              <a:rPr lang="en-US" dirty="0" smtClean="0"/>
              <a:t>Standards vary at the Physical layer</a:t>
            </a:r>
          </a:p>
          <a:p>
            <a:pPr lvl="1" eaLnBrk="1" hangingPunct="1"/>
            <a:r>
              <a:rPr lang="en-US" dirty="0" smtClean="0"/>
              <a:t>802.11n and later modify the way frames are used at the MAC sublayer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957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802.11 WLAN Standards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3938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Access Method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802.11 MAC services</a:t>
            </a:r>
          </a:p>
          <a:p>
            <a:pPr lvl="1" eaLnBrk="1" hangingPunct="1"/>
            <a:r>
              <a:rPr lang="en-US" dirty="0" smtClean="0"/>
              <a:t>Append 48-bit physical addresses to frame</a:t>
            </a:r>
          </a:p>
          <a:p>
            <a:pPr lvl="2" eaLnBrk="1" hangingPunct="1"/>
            <a:r>
              <a:rPr lang="en-US" dirty="0" smtClean="0"/>
              <a:t>Identifies source and destination</a:t>
            </a:r>
          </a:p>
          <a:p>
            <a:pPr eaLnBrk="1" hangingPunct="1"/>
            <a:r>
              <a:rPr lang="en-US" dirty="0" smtClean="0"/>
              <a:t>Same physical addressing scheme</a:t>
            </a:r>
          </a:p>
          <a:p>
            <a:pPr lvl="1" eaLnBrk="1" hangingPunct="1"/>
            <a:r>
              <a:rPr lang="en-US" dirty="0" smtClean="0"/>
              <a:t>Allows easy combination with other IEEE networks</a:t>
            </a:r>
          </a:p>
          <a:p>
            <a:pPr eaLnBrk="1" hangingPunct="1"/>
            <a:r>
              <a:rPr lang="en-US" dirty="0" smtClean="0"/>
              <a:t>Wireless devices</a:t>
            </a:r>
          </a:p>
          <a:p>
            <a:pPr lvl="1" eaLnBrk="1" hangingPunct="1"/>
            <a:r>
              <a:rPr lang="en-US" dirty="0" smtClean="0"/>
              <a:t>Not designed to simultaneously transmit and receive</a:t>
            </a:r>
          </a:p>
          <a:p>
            <a:pPr lvl="1" eaLnBrk="1" hangingPunct="1"/>
            <a:r>
              <a:rPr lang="en-US" dirty="0" smtClean="0"/>
              <a:t>Cannot prevent collisions</a:t>
            </a:r>
          </a:p>
          <a:p>
            <a:pPr lvl="1" eaLnBrk="1" hangingPunct="1"/>
            <a:r>
              <a:rPr lang="en-US" dirty="0" smtClean="0"/>
              <a:t>Use different access method than Ethernet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3395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Access Method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CSMA/CA (Carrier Sense Multiple Access with Collision Avoidance)</a:t>
            </a:r>
          </a:p>
          <a:p>
            <a:pPr lvl="1" eaLnBrk="1" hangingPunct="1"/>
            <a:r>
              <a:rPr lang="en-US" dirty="0" smtClean="0"/>
              <a:t>Minimizes collision potential</a:t>
            </a:r>
          </a:p>
          <a:p>
            <a:pPr lvl="1" eaLnBrk="1" hangingPunct="1"/>
            <a:r>
              <a:rPr lang="en-US" dirty="0" smtClean="0"/>
              <a:t>Uses ACK packets to verify every transmission</a:t>
            </a:r>
          </a:p>
          <a:p>
            <a:pPr lvl="2" eaLnBrk="1" hangingPunct="1"/>
            <a:r>
              <a:rPr lang="en-US" dirty="0" smtClean="0"/>
              <a:t>Requires more overhead than 802.3</a:t>
            </a:r>
          </a:p>
          <a:p>
            <a:pPr lvl="2" eaLnBrk="1" hangingPunct="1"/>
            <a:r>
              <a:rPr lang="en-US" dirty="0" smtClean="0"/>
              <a:t>Real throughput less than theoretical maximum</a:t>
            </a:r>
          </a:p>
          <a:p>
            <a:pPr eaLnBrk="1" hangingPunct="1"/>
            <a:r>
              <a:rPr lang="en-US" dirty="0" smtClean="0"/>
              <a:t>RTS/CTS (Request to Send/Clear to Send) protocol</a:t>
            </a:r>
          </a:p>
          <a:p>
            <a:pPr lvl="1" eaLnBrk="1" hangingPunct="1"/>
            <a:r>
              <a:rPr lang="en-US" dirty="0" smtClean="0"/>
              <a:t>Ensures packets not inhibited by other transmissions</a:t>
            </a:r>
          </a:p>
          <a:p>
            <a:pPr lvl="1" eaLnBrk="1" hangingPunct="1"/>
            <a:r>
              <a:rPr lang="en-US" dirty="0" smtClean="0"/>
              <a:t>Efficient for large transmission packets</a:t>
            </a:r>
          </a:p>
          <a:p>
            <a:pPr lvl="1" eaLnBrk="1" hangingPunct="1"/>
            <a:r>
              <a:rPr lang="en-US" dirty="0" smtClean="0"/>
              <a:t>Further decreases overall 802.11 efficiency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1689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Access Method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602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Association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Packet exchanged between computer and access point in order to gain Internet access</a:t>
            </a:r>
          </a:p>
          <a:p>
            <a:pPr lvl="1" eaLnBrk="1" hangingPunct="1"/>
            <a:r>
              <a:rPr lang="en-US" dirty="0" smtClean="0"/>
              <a:t>Another function of the MAC sublayer</a:t>
            </a:r>
          </a:p>
          <a:p>
            <a:pPr eaLnBrk="1" hangingPunct="1"/>
            <a:r>
              <a:rPr lang="en-US" dirty="0" smtClean="0"/>
              <a:t>Scanning</a:t>
            </a:r>
          </a:p>
          <a:p>
            <a:pPr lvl="1" eaLnBrk="1" hangingPunct="1"/>
            <a:r>
              <a:rPr lang="en-US" dirty="0" smtClean="0"/>
              <a:t>Surveys surroundings for access point</a:t>
            </a:r>
          </a:p>
          <a:p>
            <a:pPr lvl="1" eaLnBrk="1" hangingPunct="1"/>
            <a:r>
              <a:rPr lang="en-US" dirty="0" smtClean="0"/>
              <a:t>Active scanning transmits special frame</a:t>
            </a:r>
          </a:p>
          <a:p>
            <a:pPr lvl="2" eaLnBrk="1" hangingPunct="1"/>
            <a:r>
              <a:rPr lang="en-US" dirty="0" smtClean="0"/>
              <a:t>Known as a probe</a:t>
            </a:r>
          </a:p>
          <a:p>
            <a:pPr lvl="1" eaLnBrk="1" hangingPunct="1"/>
            <a:r>
              <a:rPr lang="en-US" dirty="0" smtClean="0"/>
              <a:t>Passive scanning listens for special signal</a:t>
            </a:r>
          </a:p>
          <a:p>
            <a:pPr lvl="2" eaLnBrk="1" hangingPunct="1"/>
            <a:r>
              <a:rPr lang="en-US" dirty="0" smtClean="0"/>
              <a:t>Known as a beacon fame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9430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Association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SSID (service set identifier)</a:t>
            </a:r>
          </a:p>
          <a:p>
            <a:pPr lvl="1" eaLnBrk="1" hangingPunct="1"/>
            <a:r>
              <a:rPr lang="en-US" dirty="0" smtClean="0"/>
              <a:t>Unique character string identifying access point</a:t>
            </a:r>
          </a:p>
          <a:p>
            <a:pPr lvl="2" eaLnBrk="1" hangingPunct="1"/>
            <a:r>
              <a:rPr lang="en-US" dirty="0" smtClean="0"/>
              <a:t>In beacon frame information</a:t>
            </a:r>
          </a:p>
          <a:p>
            <a:pPr lvl="1" eaLnBrk="1" hangingPunct="1"/>
            <a:r>
              <a:rPr lang="en-US" dirty="0" smtClean="0"/>
              <a:t>Configured in access point</a:t>
            </a:r>
          </a:p>
          <a:p>
            <a:pPr lvl="1" eaLnBrk="1" hangingPunct="1"/>
            <a:r>
              <a:rPr lang="en-US" dirty="0" smtClean="0"/>
              <a:t>Better security, easier network management</a:t>
            </a:r>
          </a:p>
          <a:p>
            <a:pPr eaLnBrk="1" hangingPunct="1"/>
            <a:r>
              <a:rPr lang="en-US" dirty="0" smtClean="0"/>
              <a:t>BSS (basic service set)</a:t>
            </a:r>
          </a:p>
          <a:p>
            <a:pPr lvl="1" eaLnBrk="1" hangingPunct="1"/>
            <a:r>
              <a:rPr lang="en-US" dirty="0" smtClean="0"/>
              <a:t>Group of stations sharing an access point </a:t>
            </a:r>
          </a:p>
          <a:p>
            <a:pPr lvl="1" eaLnBrk="1" hangingPunct="1"/>
            <a:r>
              <a:rPr lang="en-US" dirty="0" smtClean="0"/>
              <a:t>BSSID (basic service set identifier)</a:t>
            </a:r>
          </a:p>
          <a:p>
            <a:pPr lvl="2" eaLnBrk="1" hangingPunct="1"/>
            <a:r>
              <a:rPr lang="en-US" dirty="0" smtClean="0"/>
              <a:t>Group of stations identifier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308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Objectives</a:t>
            </a:r>
          </a:p>
          <a:p>
            <a:pPr eaLnBrk="1" hangingPunct="1"/>
            <a:endParaRPr lang="en-US" dirty="0" smtClean="0"/>
          </a:p>
          <a:p>
            <a:r>
              <a:rPr lang="en-US" dirty="0" smtClean="0"/>
              <a:t>Install and configure wireless access points and their clients</a:t>
            </a:r>
          </a:p>
          <a:p>
            <a:r>
              <a:rPr lang="en-US" dirty="0" smtClean="0"/>
              <a:t>Explore wireless security concerns</a:t>
            </a:r>
          </a:p>
          <a:p>
            <a:r>
              <a:rPr lang="en-US" dirty="0" smtClean="0"/>
              <a:t>Evaluate common problems experienced with wireless networks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788793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Association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8927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Association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ESS (extended service set)</a:t>
            </a:r>
          </a:p>
          <a:p>
            <a:pPr lvl="1" eaLnBrk="1" hangingPunct="1"/>
            <a:r>
              <a:rPr lang="en-US" dirty="0" smtClean="0"/>
              <a:t>Group of access points connected to same LAN</a:t>
            </a:r>
          </a:p>
          <a:p>
            <a:pPr lvl="2" eaLnBrk="1" hangingPunct="1"/>
            <a:r>
              <a:rPr lang="en-US" dirty="0" smtClean="0"/>
              <a:t>Share ESSID (extended service set identifier)</a:t>
            </a:r>
          </a:p>
          <a:p>
            <a:pPr lvl="1" eaLnBrk="1" hangingPunct="1"/>
            <a:r>
              <a:rPr lang="en-US" dirty="0" smtClean="0"/>
              <a:t>Allows roaming</a:t>
            </a:r>
          </a:p>
          <a:p>
            <a:pPr lvl="2" eaLnBrk="1" hangingPunct="1"/>
            <a:r>
              <a:rPr lang="en-US" dirty="0" smtClean="0"/>
              <a:t>Station moving from one BSS to another without losing connectivity</a:t>
            </a:r>
          </a:p>
          <a:p>
            <a:pPr eaLnBrk="1" hangingPunct="1"/>
            <a:r>
              <a:rPr lang="en-US" dirty="0" smtClean="0"/>
              <a:t>When several access points are detected</a:t>
            </a:r>
          </a:p>
          <a:p>
            <a:pPr lvl="1" eaLnBrk="1" hangingPunct="1"/>
            <a:r>
              <a:rPr lang="en-US" dirty="0" smtClean="0"/>
              <a:t>Select strongest signal, lowest error rate</a:t>
            </a:r>
          </a:p>
          <a:p>
            <a:pPr lvl="1" eaLnBrk="1" hangingPunct="1"/>
            <a:r>
              <a:rPr lang="en-US" dirty="0" smtClean="0"/>
              <a:t>Poses security risk</a:t>
            </a:r>
          </a:p>
          <a:p>
            <a:pPr lvl="2" eaLnBrk="1" hangingPunct="1"/>
            <a:r>
              <a:rPr lang="en-US" dirty="0" smtClean="0"/>
              <a:t>Could connect to a powerful, rogue access point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80672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Association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7458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Association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ESS with several authorized access points</a:t>
            </a:r>
          </a:p>
          <a:p>
            <a:pPr lvl="1" eaLnBrk="1" hangingPunct="1"/>
            <a:r>
              <a:rPr lang="en-US" dirty="0" smtClean="0"/>
              <a:t>Must allow station association with any access point</a:t>
            </a:r>
          </a:p>
          <a:p>
            <a:pPr lvl="2" eaLnBrk="1" hangingPunct="1"/>
            <a:r>
              <a:rPr lang="en-US" dirty="0" smtClean="0"/>
              <a:t>While maintaining network connectivity</a:t>
            </a:r>
          </a:p>
          <a:p>
            <a:pPr eaLnBrk="1" hangingPunct="1"/>
            <a:r>
              <a:rPr lang="en-US" dirty="0" smtClean="0"/>
              <a:t>Reassociation</a:t>
            </a:r>
          </a:p>
          <a:p>
            <a:pPr lvl="1" eaLnBrk="1" hangingPunct="1"/>
            <a:r>
              <a:rPr lang="en-US" dirty="0" smtClean="0"/>
              <a:t>Mobile user moves from one access point’s range into another’s range</a:t>
            </a:r>
          </a:p>
          <a:p>
            <a:pPr lvl="1" eaLnBrk="1" hangingPunct="1"/>
            <a:r>
              <a:rPr lang="en-US" dirty="0" smtClean="0"/>
              <a:t>Occurs by simply moving; high error rate</a:t>
            </a:r>
          </a:p>
          <a:p>
            <a:pPr eaLnBrk="1" hangingPunct="1"/>
            <a:r>
              <a:rPr lang="en-US" dirty="0" smtClean="0"/>
              <a:t>Stations’ scanning feature</a:t>
            </a:r>
          </a:p>
          <a:p>
            <a:pPr lvl="1" eaLnBrk="1" hangingPunct="1"/>
            <a:r>
              <a:rPr lang="en-US" dirty="0" smtClean="0"/>
              <a:t>Used to automatically balance transmission loads between access points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41029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IEEE 802.11 Frames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Types of overhead required to manage access to an 802.11 network</a:t>
            </a:r>
          </a:p>
          <a:p>
            <a:pPr lvl="1" eaLnBrk="1" hangingPunct="1"/>
            <a:r>
              <a:rPr lang="en-US" dirty="0" smtClean="0"/>
              <a:t>ACKs, probes, and beacons</a:t>
            </a:r>
          </a:p>
          <a:p>
            <a:pPr eaLnBrk="1" hangingPunct="1"/>
            <a:r>
              <a:rPr lang="en-US" dirty="0" smtClean="0"/>
              <a:t>802.11 specifies MAC sublayer frame type</a:t>
            </a:r>
          </a:p>
          <a:p>
            <a:pPr eaLnBrk="1" hangingPunct="1"/>
            <a:r>
              <a:rPr lang="en-US" dirty="0" smtClean="0"/>
              <a:t>Multiple frame type groups</a:t>
            </a:r>
          </a:p>
          <a:p>
            <a:pPr lvl="1" eaLnBrk="1" hangingPunct="1"/>
            <a:r>
              <a:rPr lang="en-US" dirty="0" smtClean="0"/>
              <a:t>Management: association and reassociation</a:t>
            </a:r>
          </a:p>
          <a:p>
            <a:pPr lvl="1" eaLnBrk="1" hangingPunct="1"/>
            <a:r>
              <a:rPr lang="en-US" dirty="0" smtClean="0"/>
              <a:t>Control: medium access and data delivery</a:t>
            </a:r>
          </a:p>
          <a:p>
            <a:pPr lvl="2" eaLnBrk="1" hangingPunct="1"/>
            <a:r>
              <a:rPr lang="en-US" dirty="0" smtClean="0"/>
              <a:t>ACK and RTS/CTS frames</a:t>
            </a:r>
          </a:p>
          <a:p>
            <a:pPr lvl="1" eaLnBrk="1" hangingPunct="1"/>
            <a:r>
              <a:rPr lang="en-US" dirty="0" smtClean="0"/>
              <a:t>Data: carry data sent between stations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62152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IEEE 802.11 Frames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802.11 data frame overhead</a:t>
            </a:r>
          </a:p>
          <a:p>
            <a:pPr lvl="1" eaLnBrk="1" hangingPunct="1"/>
            <a:r>
              <a:rPr lang="en-US" dirty="0" smtClean="0"/>
              <a:t>Four address fields</a:t>
            </a:r>
          </a:p>
          <a:p>
            <a:pPr lvl="2" eaLnBrk="1" hangingPunct="1"/>
            <a:r>
              <a:rPr lang="en-US" dirty="0" smtClean="0"/>
              <a:t>Source address, transmitter address, receiver address, and destination address</a:t>
            </a:r>
          </a:p>
          <a:p>
            <a:pPr lvl="1" eaLnBrk="1" hangingPunct="1"/>
            <a:r>
              <a:rPr lang="en-US" dirty="0" smtClean="0"/>
              <a:t>Sequence Control field</a:t>
            </a:r>
          </a:p>
          <a:p>
            <a:pPr lvl="2" eaLnBrk="1" hangingPunct="1"/>
            <a:r>
              <a:rPr lang="en-US" dirty="0" smtClean="0"/>
              <a:t>How large packet fragmented</a:t>
            </a:r>
          </a:p>
          <a:p>
            <a:pPr lvl="1" eaLnBrk="1" hangingPunct="1"/>
            <a:r>
              <a:rPr lang="en-US" dirty="0" smtClean="0"/>
              <a:t>Frame Control field</a:t>
            </a:r>
          </a:p>
          <a:p>
            <a:pPr eaLnBrk="1" hangingPunct="1"/>
            <a:r>
              <a:rPr lang="en-US" dirty="0" smtClean="0"/>
              <a:t>Wi-Fi share MAC sublayer characteristics</a:t>
            </a:r>
          </a:p>
          <a:p>
            <a:pPr eaLnBrk="1" hangingPunct="1"/>
            <a:r>
              <a:rPr lang="en-US" dirty="0" smtClean="0"/>
              <a:t>Wi-Fi differ in modulation methods, frequency usage, and range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90005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IEEE 802.11 Frames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12708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Wireless Innovations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MIMO (multiple input-multiple output)</a:t>
            </a:r>
          </a:p>
          <a:p>
            <a:pPr lvl="1" eaLnBrk="1" hangingPunct="1"/>
            <a:r>
              <a:rPr lang="en-US" dirty="0" smtClean="0"/>
              <a:t>Multiple access point antennas may issue signal to one or more receivers</a:t>
            </a:r>
          </a:p>
          <a:p>
            <a:pPr lvl="1" eaLnBrk="1" hangingPunct="1"/>
            <a:r>
              <a:rPr lang="en-US" dirty="0" smtClean="0"/>
              <a:t>Increases network’s throughput, access point’s range</a:t>
            </a:r>
          </a:p>
          <a:p>
            <a:r>
              <a:rPr lang="en-US" dirty="0" smtClean="0"/>
              <a:t>MU-MIMO (multiuser MIMO)</a:t>
            </a:r>
          </a:p>
          <a:p>
            <a:pPr lvl="1"/>
            <a:r>
              <a:rPr lang="en-US" dirty="0" smtClean="0"/>
              <a:t>Newer technology than MIMO that allows multiple antennas to service multiple clients simultaneously</a:t>
            </a:r>
          </a:p>
          <a:p>
            <a:pPr lvl="1"/>
            <a:r>
              <a:rPr lang="en-US" dirty="0" smtClean="0"/>
              <a:t>Reduces congestion and contributes to faster data transmission</a:t>
            </a:r>
          </a:p>
          <a:p>
            <a:pPr lvl="1"/>
            <a:r>
              <a:rPr lang="en-US" dirty="0" smtClean="0"/>
              <a:t>Available with WAVE 2 802.11ac products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51590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Wireless Innovations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Channel bonding</a:t>
            </a:r>
          </a:p>
          <a:p>
            <a:pPr lvl="1" eaLnBrk="1" hangingPunct="1"/>
            <a:r>
              <a:rPr lang="en-US" dirty="0" smtClean="0"/>
              <a:t>Two adjacent 20-MHz channels bonded to make 40-MHz channel</a:t>
            </a:r>
          </a:p>
          <a:p>
            <a:pPr lvl="2" eaLnBrk="1" hangingPunct="1"/>
            <a:r>
              <a:rPr lang="en-US" dirty="0" smtClean="0"/>
              <a:t>Doubles the bandwidth available in single 20-MHz channel</a:t>
            </a:r>
          </a:p>
          <a:p>
            <a:pPr eaLnBrk="1" hangingPunct="1"/>
            <a:r>
              <a:rPr lang="en-US" dirty="0" smtClean="0"/>
              <a:t>Frame aggregation</a:t>
            </a:r>
          </a:p>
          <a:p>
            <a:pPr lvl="1" eaLnBrk="1" hangingPunct="1"/>
            <a:r>
              <a:rPr lang="en-US" dirty="0" smtClean="0"/>
              <a:t>Combine multiple frames into one larger frame</a:t>
            </a:r>
          </a:p>
          <a:p>
            <a:pPr lvl="1" eaLnBrk="1" hangingPunct="1"/>
            <a:r>
              <a:rPr lang="en-US" dirty="0" smtClean="0"/>
              <a:t>Two techniques: </a:t>
            </a:r>
          </a:p>
          <a:p>
            <a:pPr lvl="2" eaLnBrk="1" hangingPunct="1"/>
            <a:r>
              <a:rPr lang="en-US" dirty="0" smtClean="0"/>
              <a:t>Aggregated Mac Service Data Unit (A-MSDU)</a:t>
            </a:r>
          </a:p>
          <a:p>
            <a:pPr lvl="2" eaLnBrk="1" hangingPunct="1"/>
            <a:r>
              <a:rPr lang="en-US" dirty="0" smtClean="0"/>
              <a:t>Aggregated Mac Protocol Data Unit (A-MPDU)</a:t>
            </a:r>
          </a:p>
          <a:p>
            <a:pPr lvl="1" eaLnBrk="1" hangingPunct="1"/>
            <a:r>
              <a:rPr lang="en-US" dirty="0" smtClean="0"/>
              <a:t>Advantage: reduces overhead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63631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Wireless Innovations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059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Characteristics of Wireless Transmission</a:t>
            </a:r>
          </a:p>
          <a:p>
            <a:endParaRPr lang="en-US" dirty="0" smtClean="0"/>
          </a:p>
          <a:p>
            <a:r>
              <a:rPr lang="en-US" dirty="0" smtClean="0"/>
              <a:t>Wireless networks (WLANs)</a:t>
            </a:r>
          </a:p>
          <a:p>
            <a:pPr lvl="1"/>
            <a:r>
              <a:rPr lang="en-US" dirty="0" smtClean="0"/>
              <a:t>Networks that transmit signals through the air via radio frequency (RF) waves</a:t>
            </a:r>
          </a:p>
          <a:p>
            <a:r>
              <a:rPr lang="en-US" dirty="0" smtClean="0"/>
              <a:t>Wired and wireless signals share many similarities </a:t>
            </a:r>
          </a:p>
          <a:p>
            <a:pPr lvl="1"/>
            <a:r>
              <a:rPr lang="en-US" dirty="0" smtClean="0"/>
              <a:t>Use of the same Layer 3 and higher protocols</a:t>
            </a:r>
          </a:p>
          <a:p>
            <a:r>
              <a:rPr lang="en-US" dirty="0" smtClean="0"/>
              <a:t>The nature of the atmosphere makes wireless transmission different from wired transmission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92549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Wireless Innovations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Maximum throughput depends upon:</a:t>
            </a:r>
          </a:p>
          <a:p>
            <a:pPr lvl="1" eaLnBrk="1" hangingPunct="1"/>
            <a:r>
              <a:rPr lang="en-US" dirty="0" smtClean="0"/>
              <a:t>Number and type of strategies used</a:t>
            </a:r>
          </a:p>
          <a:p>
            <a:pPr lvl="1" eaLnBrk="1" hangingPunct="1"/>
            <a:r>
              <a:rPr lang="en-US" dirty="0" smtClean="0"/>
              <a:t>Whether network uses 2.4-GHz or 5-GHz band</a:t>
            </a:r>
          </a:p>
          <a:p>
            <a:pPr eaLnBrk="1" hangingPunct="1"/>
            <a:r>
              <a:rPr lang="en-US" dirty="0" smtClean="0"/>
              <a:t>An 802.11n network’s actual throughput: 65 to 500 Mbps</a:t>
            </a:r>
          </a:p>
          <a:p>
            <a:pPr lvl="1" eaLnBrk="1" hangingPunct="1"/>
            <a:r>
              <a:rPr lang="en-US" dirty="0" smtClean="0"/>
              <a:t>An 802.11ac Wave 1 network’s throughput has been documented as high as 561 Mbps per client</a:t>
            </a:r>
          </a:p>
          <a:p>
            <a:pPr eaLnBrk="1" hangingPunct="1"/>
            <a:r>
              <a:rPr lang="en-US" dirty="0" smtClean="0"/>
              <a:t>To ensure fastest data rates on an 802.11n LAN</a:t>
            </a:r>
          </a:p>
          <a:p>
            <a:pPr lvl="1" eaLnBrk="1" hangingPunct="1"/>
            <a:r>
              <a:rPr lang="en-US" dirty="0" smtClean="0"/>
              <a:t>Use 802.11n-compatible devices</a:t>
            </a:r>
          </a:p>
          <a:p>
            <a:pPr lvl="1" eaLnBrk="1" hangingPunct="1"/>
            <a:r>
              <a:rPr lang="en-US" dirty="0" smtClean="0"/>
              <a:t>802.11ac can be implemented with both 802.11n and 802.11 ac devices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12194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Implementing a WAN</a:t>
            </a:r>
          </a:p>
          <a:p>
            <a:endParaRPr lang="en-US" dirty="0" smtClean="0"/>
          </a:p>
          <a:p>
            <a:r>
              <a:rPr lang="en-US" dirty="0" smtClean="0"/>
              <a:t>This section describes:</a:t>
            </a:r>
          </a:p>
          <a:p>
            <a:pPr lvl="1"/>
            <a:r>
              <a:rPr lang="en-US" dirty="0" smtClean="0"/>
              <a:t>How to design small WLANs</a:t>
            </a:r>
          </a:p>
          <a:p>
            <a:pPr lvl="1"/>
            <a:r>
              <a:rPr lang="en-US" dirty="0" smtClean="0"/>
              <a:t>How to install and configure access points and clients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53066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Determining the Design 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One access point</a:t>
            </a:r>
          </a:p>
          <a:p>
            <a:pPr lvl="1" eaLnBrk="1" hangingPunct="1"/>
            <a:r>
              <a:rPr lang="en-US" dirty="0" smtClean="0"/>
              <a:t>Often combined with switching, routing functions</a:t>
            </a:r>
          </a:p>
          <a:p>
            <a:pPr lvl="1" eaLnBrk="1" hangingPunct="1"/>
            <a:r>
              <a:rPr lang="en-US" dirty="0" smtClean="0"/>
              <a:t>Connects wireless clients to LAN</a:t>
            </a:r>
          </a:p>
          <a:p>
            <a:pPr lvl="1" eaLnBrk="1" hangingPunct="1"/>
            <a:r>
              <a:rPr lang="en-US" dirty="0" smtClean="0"/>
              <a:t>Acts as Internet gateway</a:t>
            </a:r>
          </a:p>
          <a:p>
            <a:pPr eaLnBrk="1" hangingPunct="1"/>
            <a:r>
              <a:rPr lang="en-US" dirty="0" smtClean="0"/>
              <a:t>Access point WLAN placement considerations</a:t>
            </a:r>
          </a:p>
          <a:p>
            <a:pPr lvl="1" eaLnBrk="1" hangingPunct="1"/>
            <a:r>
              <a:rPr lang="en-US" dirty="0" smtClean="0"/>
              <a:t>Typical distances between access point and client</a:t>
            </a:r>
          </a:p>
          <a:p>
            <a:pPr lvl="2" eaLnBrk="1" hangingPunct="1"/>
            <a:r>
              <a:rPr lang="en-US" dirty="0" smtClean="0"/>
              <a:t>Do not exceed the distance restriction for the 802.11 standard your access point is using</a:t>
            </a:r>
          </a:p>
          <a:p>
            <a:pPr lvl="1" eaLnBrk="1" hangingPunct="1"/>
            <a:r>
              <a:rPr lang="en-US" dirty="0" smtClean="0"/>
              <a:t>Obstacles</a:t>
            </a:r>
          </a:p>
          <a:p>
            <a:pPr lvl="2" eaLnBrk="1" hangingPunct="1"/>
            <a:r>
              <a:rPr lang="en-US" dirty="0" smtClean="0"/>
              <a:t>Type and number of, between access point and clients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60317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Determining the Design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96843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Determining the Design 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Larger WLANs warrant a more systematic approach to access point placement</a:t>
            </a:r>
          </a:p>
          <a:p>
            <a:pPr eaLnBrk="1" hangingPunct="1"/>
            <a:r>
              <a:rPr lang="en-US" dirty="0" smtClean="0"/>
              <a:t>Site survey</a:t>
            </a:r>
          </a:p>
          <a:p>
            <a:pPr lvl="1" eaLnBrk="1" hangingPunct="1"/>
            <a:r>
              <a:rPr lang="en-US" dirty="0" smtClean="0"/>
              <a:t>Assesses client requirements, facility characteristics, coverage areas</a:t>
            </a:r>
          </a:p>
          <a:p>
            <a:pPr lvl="1" eaLnBrk="1" hangingPunct="1"/>
            <a:r>
              <a:rPr lang="en-US" dirty="0" smtClean="0"/>
              <a:t>Determines access point arrangement ensuring reliable wireless connectivity</a:t>
            </a:r>
          </a:p>
          <a:p>
            <a:pPr lvl="2" eaLnBrk="1" hangingPunct="1"/>
            <a:r>
              <a:rPr lang="en-US" dirty="0" smtClean="0"/>
              <a:t>Within given area</a:t>
            </a:r>
          </a:p>
          <a:p>
            <a:pPr lvl="1" eaLnBrk="1" hangingPunct="1"/>
            <a:r>
              <a:rPr lang="en-US" dirty="0" smtClean="0"/>
              <a:t>Proposes access point testing</a:t>
            </a:r>
          </a:p>
          <a:p>
            <a:pPr lvl="2" eaLnBrk="1" hangingPunct="1"/>
            <a:r>
              <a:rPr lang="en-US" dirty="0" smtClean="0"/>
              <a:t>Test wireless access from farthest corners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59425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Determining the Design </a:t>
            </a:r>
          </a:p>
          <a:p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Consider whether Wi-Fi access points will be used as wireless bridges to create remote wired access to the network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55333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Determining the Design 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After site survey has identified and verified the quantity and location of access points, you are ready to install them</a:t>
            </a:r>
          </a:p>
          <a:p>
            <a:pPr lvl="1" eaLnBrk="1" hangingPunct="1"/>
            <a:r>
              <a:rPr lang="en-US" dirty="0" smtClean="0"/>
              <a:t>Must belong to same ESS and share an ESSID</a:t>
            </a:r>
          </a:p>
          <a:p>
            <a:pPr eaLnBrk="1" hangingPunct="1"/>
            <a:r>
              <a:rPr lang="en-US" dirty="0" smtClean="0"/>
              <a:t>Enterprise-wide WLAN design considerations</a:t>
            </a:r>
          </a:p>
          <a:p>
            <a:pPr lvl="1" eaLnBrk="1" hangingPunct="1"/>
            <a:r>
              <a:rPr lang="en-US" dirty="0" smtClean="0"/>
              <a:t>How wireless LAN portions will integrate with wired portions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81635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Configuring Wireless Connectivity Devices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Each AP comes with an installation program on CD-ROM or DVD</a:t>
            </a:r>
          </a:p>
          <a:p>
            <a:pPr lvl="1" eaLnBrk="1" hangingPunct="1"/>
            <a:r>
              <a:rPr lang="en-US" dirty="0" smtClean="0"/>
              <a:t>Guides through setup process</a:t>
            </a:r>
          </a:p>
          <a:p>
            <a:pPr eaLnBrk="1" hangingPunct="1"/>
            <a:r>
              <a:rPr lang="en-US" dirty="0" smtClean="0"/>
              <a:t>Variables set during installation</a:t>
            </a:r>
          </a:p>
          <a:p>
            <a:pPr lvl="1" eaLnBrk="1" hangingPunct="1"/>
            <a:r>
              <a:rPr lang="en-US" dirty="0" smtClean="0"/>
              <a:t>Administrator password</a:t>
            </a:r>
          </a:p>
          <a:p>
            <a:pPr lvl="1" eaLnBrk="1" hangingPunct="1"/>
            <a:r>
              <a:rPr lang="en-US" dirty="0" smtClean="0"/>
              <a:t>SSID</a:t>
            </a:r>
          </a:p>
          <a:p>
            <a:pPr lvl="1" eaLnBrk="1" hangingPunct="1"/>
            <a:r>
              <a:rPr lang="en-US" dirty="0" smtClean="0"/>
              <a:t>Whether or not DHCP is used</a:t>
            </a:r>
          </a:p>
          <a:p>
            <a:pPr lvl="1" eaLnBrk="1" hangingPunct="1"/>
            <a:r>
              <a:rPr lang="en-US" dirty="0" smtClean="0"/>
              <a:t>Whether or not the SSID is broadcast</a:t>
            </a:r>
          </a:p>
          <a:p>
            <a:pPr lvl="1" eaLnBrk="1" hangingPunct="1"/>
            <a:r>
              <a:rPr lang="en-US" dirty="0" smtClean="0"/>
              <a:t>Security options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62172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Configuring Wireless Clients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Configuration varies from one client type to another</a:t>
            </a:r>
          </a:p>
          <a:p>
            <a:pPr eaLnBrk="1" hangingPunct="1"/>
            <a:r>
              <a:rPr lang="en-US" dirty="0" smtClean="0"/>
              <a:t>As long as an AP is broadcasting  its SSID</a:t>
            </a:r>
          </a:p>
          <a:p>
            <a:pPr lvl="1" eaLnBrk="1" hangingPunct="1"/>
            <a:r>
              <a:rPr lang="en-US" dirty="0" smtClean="0"/>
              <a:t>Clients in its vicinity will detect it  and offer the user the option to associate with it</a:t>
            </a:r>
          </a:p>
          <a:p>
            <a:pPr eaLnBrk="1" hangingPunct="1"/>
            <a:r>
              <a:rPr lang="en-US" dirty="0" smtClean="0"/>
              <a:t>On-boarding</a:t>
            </a:r>
          </a:p>
          <a:p>
            <a:pPr lvl="1" eaLnBrk="1" hangingPunct="1"/>
            <a:r>
              <a:rPr lang="en-US" dirty="0" smtClean="0"/>
              <a:t>Installing a specific program or app onto a device to give it trusted access to certain portions of the network</a:t>
            </a:r>
          </a:p>
          <a:p>
            <a:pPr eaLnBrk="1" hangingPunct="1"/>
            <a:r>
              <a:rPr lang="en-US" dirty="0" smtClean="0"/>
              <a:t>Off-boarding</a:t>
            </a:r>
          </a:p>
          <a:p>
            <a:pPr lvl="1" eaLnBrk="1" hangingPunct="1"/>
            <a:r>
              <a:rPr lang="en-US" dirty="0" smtClean="0"/>
              <a:t>Removing programs that gave devices special permissions on the network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87121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802.11 Wireless Network Security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802.11 standard security</a:t>
            </a:r>
          </a:p>
          <a:p>
            <a:pPr lvl="1" eaLnBrk="1" hangingPunct="1"/>
            <a:r>
              <a:rPr lang="en-US" dirty="0" smtClean="0"/>
              <a:t>None by default</a:t>
            </a:r>
          </a:p>
          <a:p>
            <a:pPr lvl="1" eaLnBrk="1" hangingPunct="1"/>
            <a:r>
              <a:rPr lang="en-US" dirty="0" smtClean="0"/>
              <a:t>SSID: only item required</a:t>
            </a:r>
          </a:p>
          <a:p>
            <a:r>
              <a:rPr lang="en-US" dirty="0" smtClean="0"/>
              <a:t>Authentication </a:t>
            </a:r>
          </a:p>
          <a:p>
            <a:pPr lvl="1"/>
            <a:r>
              <a:rPr lang="en-US" dirty="0" smtClean="0"/>
              <a:t>Process of comparing and matching a client’s credentials with the credentials in a database</a:t>
            </a:r>
          </a:p>
          <a:p>
            <a:r>
              <a:rPr lang="en-US" dirty="0" smtClean="0"/>
              <a:t>MAC filtering </a:t>
            </a:r>
          </a:p>
          <a:p>
            <a:pPr lvl="1"/>
            <a:r>
              <a:rPr lang="en-US" dirty="0" smtClean="0"/>
              <a:t>Prevents the AP from authenticating any device whose MAC address is not listed</a:t>
            </a:r>
          </a:p>
          <a:p>
            <a:r>
              <a:rPr lang="en-US" dirty="0" smtClean="0"/>
              <a:t>Encryption</a:t>
            </a:r>
          </a:p>
          <a:p>
            <a:pPr lvl="1"/>
            <a:r>
              <a:rPr lang="en-US" dirty="0" smtClean="0"/>
              <a:t>Use of an algorithm to scramble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200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Wireless Spectrum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The wireless spectrum is a continuum of electromagnetic waves used for data/voice communication</a:t>
            </a:r>
          </a:p>
          <a:p>
            <a:pPr lvl="1" eaLnBrk="1" hangingPunct="1"/>
            <a:r>
              <a:rPr lang="en-US" dirty="0" smtClean="0"/>
              <a:t>Arranged by frequencies</a:t>
            </a:r>
          </a:p>
          <a:p>
            <a:pPr lvl="2" eaLnBrk="1" hangingPunct="1"/>
            <a:r>
              <a:rPr lang="en-US" dirty="0" smtClean="0"/>
              <a:t>Lowest to highest</a:t>
            </a:r>
          </a:p>
          <a:p>
            <a:pPr lvl="1" eaLnBrk="1" hangingPunct="1"/>
            <a:r>
              <a:rPr lang="en-US" dirty="0" smtClean="0"/>
              <a:t>Spans 9 KHz and 300 GHz</a:t>
            </a:r>
          </a:p>
          <a:p>
            <a:pPr eaLnBrk="1" hangingPunct="1"/>
            <a:r>
              <a:rPr lang="en-US" dirty="0" smtClean="0"/>
              <a:t>Wireless services associated with one area</a:t>
            </a:r>
          </a:p>
          <a:p>
            <a:pPr eaLnBrk="1" hangingPunct="1"/>
            <a:r>
              <a:rPr lang="en-US" dirty="0" smtClean="0"/>
              <a:t>FCC oversees United States frequencies</a:t>
            </a:r>
          </a:p>
          <a:p>
            <a:pPr eaLnBrk="1" hangingPunct="1"/>
            <a:r>
              <a:rPr lang="en-US" dirty="0" smtClean="0"/>
              <a:t>ITU oversees international frequencies</a:t>
            </a:r>
          </a:p>
          <a:p>
            <a:pPr lvl="1" eaLnBrk="1" hangingPunct="1"/>
            <a:r>
              <a:rPr lang="en-US" dirty="0" smtClean="0"/>
              <a:t>Air signals propagate across borders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84242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WPA/WPA2 (Wi-Fi Protected Access)</a:t>
            </a:r>
          </a:p>
          <a:p>
            <a:endParaRPr lang="en-US" dirty="0" smtClean="0"/>
          </a:p>
          <a:p>
            <a:r>
              <a:rPr lang="en-US" dirty="0" smtClean="0"/>
              <a:t>WPA</a:t>
            </a:r>
          </a:p>
          <a:p>
            <a:pPr lvl="1"/>
            <a:r>
              <a:rPr lang="en-US" dirty="0" smtClean="0"/>
              <a:t>Dynamically assigns every transmission its own key</a:t>
            </a:r>
          </a:p>
          <a:p>
            <a:r>
              <a:rPr lang="en-US" dirty="0" smtClean="0"/>
              <a:t>WPA2</a:t>
            </a:r>
          </a:p>
          <a:p>
            <a:pPr lvl="1"/>
            <a:r>
              <a:rPr lang="en-US" dirty="0" smtClean="0"/>
              <a:t>Replacement for WPA</a:t>
            </a:r>
          </a:p>
          <a:p>
            <a:pPr lvl="1"/>
            <a:r>
              <a:rPr lang="en-US" dirty="0" smtClean="0"/>
              <a:t>A stronger encryption protocol </a:t>
            </a:r>
          </a:p>
          <a:p>
            <a:r>
              <a:rPr lang="en-US" dirty="0" smtClean="0"/>
              <a:t>Most secure communication is made possible by combining a RADIUS server with WPA/WPA2</a:t>
            </a:r>
          </a:p>
          <a:p>
            <a:pPr lvl="1"/>
            <a:r>
              <a:rPr lang="en-US" dirty="0" smtClean="0"/>
              <a:t>Known as WPA-Enterprise or WPA2-Enterprise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87862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Security Threats to Wireless Networks</a:t>
            </a:r>
          </a:p>
          <a:p>
            <a:endParaRPr lang="en-US" dirty="0" smtClean="0"/>
          </a:p>
          <a:p>
            <a:r>
              <a:rPr lang="en-US" dirty="0" smtClean="0"/>
              <a:t>War driving</a:t>
            </a:r>
          </a:p>
          <a:p>
            <a:pPr lvl="1"/>
            <a:r>
              <a:rPr lang="en-US" dirty="0" smtClean="0"/>
              <a:t>A hacker searches for unprotected wireless networks by driving around with a laptop configured to receive and capture wireless data transmissions</a:t>
            </a:r>
          </a:p>
          <a:p>
            <a:r>
              <a:rPr lang="en-US" dirty="0" smtClean="0"/>
              <a:t>War chalking</a:t>
            </a:r>
          </a:p>
          <a:p>
            <a:pPr lvl="1"/>
            <a:r>
              <a:rPr lang="en-US" dirty="0" smtClean="0"/>
              <a:t>Hackers draw symbols with chalk on the sidewalk or wall near a vulnerable AP</a:t>
            </a:r>
          </a:p>
          <a:p>
            <a:pPr lvl="1"/>
            <a:r>
              <a:rPr lang="en-US" dirty="0" smtClean="0"/>
              <a:t>To make it known to other hackers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62701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Security Threats to Wireless Networks</a:t>
            </a:r>
          </a:p>
          <a:p>
            <a:endParaRPr lang="en-US" dirty="0" smtClean="0"/>
          </a:p>
          <a:p>
            <a:r>
              <a:rPr lang="en-US" dirty="0" smtClean="0"/>
              <a:t>Evil twin</a:t>
            </a:r>
          </a:p>
          <a:p>
            <a:pPr lvl="1"/>
            <a:r>
              <a:rPr lang="en-US" dirty="0" smtClean="0"/>
              <a:t>A rogue AP planted in a network’s geological area to pose as an authorized AP</a:t>
            </a:r>
          </a:p>
          <a:p>
            <a:r>
              <a:rPr lang="en-US" dirty="0" smtClean="0"/>
              <a:t>WPA attacks</a:t>
            </a:r>
          </a:p>
          <a:p>
            <a:pPr lvl="1"/>
            <a:r>
              <a:rPr lang="en-US" dirty="0" smtClean="0"/>
              <a:t>Involve an interception of the network keys communicated between stations and APs</a:t>
            </a:r>
          </a:p>
          <a:p>
            <a:pPr lvl="1"/>
            <a:r>
              <a:rPr lang="en-US" dirty="0" smtClean="0"/>
              <a:t>Also called WPA cracking</a:t>
            </a:r>
          </a:p>
          <a:p>
            <a:r>
              <a:rPr lang="en-US" dirty="0" smtClean="0"/>
              <a:t>WPS attack</a:t>
            </a:r>
          </a:p>
          <a:p>
            <a:pPr lvl="1"/>
            <a:r>
              <a:rPr lang="en-US" dirty="0" smtClean="0"/>
              <a:t>Cracking a PIN in order to access an APs settings</a:t>
            </a:r>
          </a:p>
          <a:p>
            <a:pPr lvl="1"/>
            <a:r>
              <a:rPr lang="en-US" dirty="0" smtClean="0"/>
              <a:t>Cracked through a brute force attack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74280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Troubleshooting Wireless LANs</a:t>
            </a:r>
          </a:p>
          <a:p>
            <a:endParaRPr lang="en-US" dirty="0" smtClean="0"/>
          </a:p>
          <a:p>
            <a:r>
              <a:rPr lang="en-US" dirty="0" smtClean="0"/>
              <a:t>Cable continuity and performance testers will tell nothing about wireless connections, stations, or APs on a network</a:t>
            </a:r>
          </a:p>
          <a:p>
            <a:r>
              <a:rPr lang="en-US" dirty="0" smtClean="0"/>
              <a:t>To troubleshoot wireless LANS</a:t>
            </a:r>
          </a:p>
          <a:p>
            <a:pPr lvl="1"/>
            <a:r>
              <a:rPr lang="en-US" dirty="0" smtClean="0"/>
              <a:t>You need tools that contain wireless NICs and run wireless protocols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04943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Wireless Network Tools</a:t>
            </a:r>
          </a:p>
          <a:p>
            <a:endParaRPr lang="en-US" dirty="0" smtClean="0"/>
          </a:p>
          <a:p>
            <a:r>
              <a:rPr lang="en-US" dirty="0" smtClean="0"/>
              <a:t>Two types of software tools:</a:t>
            </a:r>
          </a:p>
          <a:p>
            <a:pPr lvl="1"/>
            <a:r>
              <a:rPr lang="en-US" dirty="0" smtClean="0"/>
              <a:t>Wireless analyzer (Wi-Fi analyzer)</a:t>
            </a:r>
          </a:p>
          <a:p>
            <a:pPr lvl="2"/>
            <a:r>
              <a:rPr lang="en-US" dirty="0" smtClean="0"/>
              <a:t>Can evaluate Wi-Fi network availability, optimize Wi-Fi signal settings, and help identify Wi-Fi security threats</a:t>
            </a:r>
          </a:p>
          <a:p>
            <a:pPr lvl="1"/>
            <a:r>
              <a:rPr lang="en-US" dirty="0" smtClean="0"/>
              <a:t>Spectrum analyzer</a:t>
            </a:r>
          </a:p>
          <a:p>
            <a:pPr lvl="2"/>
            <a:r>
              <a:rPr lang="en-US" dirty="0" smtClean="0"/>
              <a:t>Can assess the quality of the wireless signal</a:t>
            </a:r>
          </a:p>
          <a:p>
            <a:r>
              <a:rPr lang="en-US" dirty="0" smtClean="0"/>
              <a:t>List of capabilities common to wireless testing tools:</a:t>
            </a:r>
          </a:p>
          <a:p>
            <a:pPr lvl="1"/>
            <a:r>
              <a:rPr lang="en-US" dirty="0" smtClean="0"/>
              <a:t>Identify transmitting access points, stations, and channels over which they are communicating</a:t>
            </a:r>
          </a:p>
          <a:p>
            <a:pPr lvl="1"/>
            <a:r>
              <a:rPr lang="en-US" dirty="0" smtClean="0"/>
              <a:t>Measure signal strength from an AP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21527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Wireless Network Tools</a:t>
            </a:r>
          </a:p>
          <a:p>
            <a:endParaRPr lang="en-US" dirty="0" smtClean="0"/>
          </a:p>
          <a:p>
            <a:r>
              <a:rPr lang="en-US" dirty="0" smtClean="0"/>
              <a:t>List of capabilities common to wireless testing tools (cont’d):</a:t>
            </a:r>
          </a:p>
          <a:p>
            <a:pPr lvl="1"/>
            <a:r>
              <a:rPr lang="en-US" dirty="0" smtClean="0"/>
              <a:t>Indicate the effects of attenuation, signal loss, and noise</a:t>
            </a:r>
          </a:p>
          <a:p>
            <a:pPr lvl="1"/>
            <a:r>
              <a:rPr lang="en-US" dirty="0" smtClean="0"/>
              <a:t>Interpret signal strength information</a:t>
            </a:r>
          </a:p>
          <a:p>
            <a:pPr lvl="1"/>
            <a:r>
              <a:rPr lang="en-US" dirty="0" smtClean="0"/>
              <a:t>Ensure proper association and reassociation between APs</a:t>
            </a:r>
          </a:p>
          <a:p>
            <a:pPr lvl="1"/>
            <a:r>
              <a:rPr lang="en-US" dirty="0" smtClean="0"/>
              <a:t>Capture and interpret traffic</a:t>
            </a:r>
          </a:p>
          <a:p>
            <a:pPr lvl="1"/>
            <a:r>
              <a:rPr lang="en-US" dirty="0" smtClean="0"/>
              <a:t>Measure throughput and assess data transmission errors</a:t>
            </a:r>
          </a:p>
          <a:p>
            <a:pPr lvl="1"/>
            <a:r>
              <a:rPr lang="en-US" dirty="0" smtClean="0"/>
              <a:t>Analyze characteristics of each channel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32128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Avoiding Pitfalls</a:t>
            </a:r>
          </a:p>
          <a:p>
            <a:endParaRPr lang="en-US" dirty="0" smtClean="0"/>
          </a:p>
          <a:p>
            <a:r>
              <a:rPr lang="en-US" dirty="0" smtClean="0"/>
              <a:t>Wireless configuration pitfalls to avoid:</a:t>
            </a:r>
          </a:p>
          <a:p>
            <a:pPr lvl="1"/>
            <a:r>
              <a:rPr lang="en-US" dirty="0" smtClean="0"/>
              <a:t>SSID mismatch</a:t>
            </a:r>
          </a:p>
          <a:p>
            <a:pPr lvl="1"/>
            <a:r>
              <a:rPr lang="en-US" dirty="0" smtClean="0"/>
              <a:t>Incorrect encryption</a:t>
            </a:r>
          </a:p>
          <a:p>
            <a:pPr lvl="1"/>
            <a:r>
              <a:rPr lang="en-US" dirty="0" smtClean="0"/>
              <a:t>Incorrect or overlapping channels or frequencies</a:t>
            </a:r>
          </a:p>
          <a:p>
            <a:pPr lvl="1"/>
            <a:r>
              <a:rPr lang="en-US" dirty="0" smtClean="0"/>
              <a:t>Mismatched standards</a:t>
            </a:r>
          </a:p>
          <a:p>
            <a:pPr lvl="1"/>
            <a:r>
              <a:rPr lang="en-US" dirty="0" smtClean="0"/>
              <a:t>Incorrect antenna placement</a:t>
            </a:r>
          </a:p>
          <a:p>
            <a:pPr lvl="1"/>
            <a:r>
              <a:rPr lang="en-US" dirty="0" smtClean="0"/>
              <a:t>Interference</a:t>
            </a:r>
          </a:p>
          <a:p>
            <a:pPr lvl="1"/>
            <a:r>
              <a:rPr lang="en-US" dirty="0" smtClean="0"/>
              <a:t>Simultaneous wired and wireless connections</a:t>
            </a:r>
          </a:p>
          <a:p>
            <a:pPr lvl="1"/>
            <a:r>
              <a:rPr lang="en-US" dirty="0" smtClean="0"/>
              <a:t>Problems with firmware updates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25182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Avoiding Pitfalls</a:t>
            </a:r>
          </a:p>
          <a:p>
            <a:endParaRPr lang="en-US" dirty="0" smtClean="0"/>
          </a:p>
          <a:p>
            <a:r>
              <a:rPr lang="en-US" dirty="0" smtClean="0"/>
              <a:t>Wireless configuration pitfalls to avoid (cont’d):</a:t>
            </a:r>
          </a:p>
          <a:p>
            <a:pPr lvl="1"/>
            <a:r>
              <a:rPr lang="en-US" dirty="0" smtClean="0"/>
              <a:t>Unoptimized access point power levels</a:t>
            </a:r>
          </a:p>
          <a:p>
            <a:pPr lvl="1"/>
            <a:r>
              <a:rPr lang="en-US" dirty="0" smtClean="0"/>
              <a:t>Inappropriate antenna type</a:t>
            </a:r>
          </a:p>
          <a:p>
            <a:pPr lvl="1"/>
            <a:r>
              <a:rPr lang="en-US" dirty="0" smtClean="0"/>
              <a:t>Client saturation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9567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Most wireless networks use frequencies around 2.4 GHz or 5 GHz</a:t>
            </a:r>
          </a:p>
          <a:p>
            <a:pPr eaLnBrk="1" hangingPunct="1"/>
            <a:r>
              <a:rPr lang="en-US" dirty="0" smtClean="0"/>
              <a:t>A signal may pass through an object, be absorbed by the object, or it may be subject to any of the following: reflection, diffraction, or scattering</a:t>
            </a:r>
          </a:p>
          <a:p>
            <a:pPr eaLnBrk="1" hangingPunct="1"/>
            <a:r>
              <a:rPr lang="en-US" dirty="0" smtClean="0"/>
              <a:t>Personal area networks (PANs) rarely exceed a few meters and usually only contain a few personal devices</a:t>
            </a:r>
          </a:p>
          <a:p>
            <a:pPr eaLnBrk="1" hangingPunct="1"/>
            <a:r>
              <a:rPr lang="en-US" dirty="0" smtClean="0"/>
              <a:t>Bluetooth technology unites mobile devices with PCs under a single communications standard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74478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NFC is a form of radio communication that transfers data wirelessly over very short distances</a:t>
            </a:r>
          </a:p>
          <a:p>
            <a:pPr eaLnBrk="1" hangingPunct="1"/>
            <a:r>
              <a:rPr lang="en-US" dirty="0" smtClean="0"/>
              <a:t>The IEEE 802.11 task groups that have generated notable wireless standards are 802.11b, 802.11a, 802.11g, 802.11n, and 802.11ac</a:t>
            </a:r>
          </a:p>
          <a:p>
            <a:pPr eaLnBrk="1" hangingPunct="1"/>
            <a:r>
              <a:rPr lang="en-US" dirty="0" smtClean="0"/>
              <a:t>CSMA/CA minimized the potential for collisions but cannot detect the occurrence of a collision</a:t>
            </a:r>
          </a:p>
          <a:p>
            <a:pPr eaLnBrk="1" hangingPunct="1"/>
            <a:r>
              <a:rPr lang="en-US" dirty="0" smtClean="0"/>
              <a:t>Placement of an access point on a WLAN must take into account the typical distances between the access point and its clients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956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Wireless Spectrum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1502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If an access point is broadcasting its SSID clients in the vicinity will detect it</a:t>
            </a:r>
          </a:p>
          <a:p>
            <a:pPr eaLnBrk="1" hangingPunct="1"/>
            <a:r>
              <a:rPr lang="en-US" dirty="0" smtClean="0"/>
              <a:t>iwconfig is a command-line function for viewing and setting wireless interface parameters</a:t>
            </a:r>
          </a:p>
          <a:p>
            <a:pPr eaLnBrk="1" hangingPunct="1"/>
            <a:r>
              <a:rPr lang="en-US" dirty="0" smtClean="0"/>
              <a:t>By default the 802.11 standard does not offer any security</a:t>
            </a:r>
          </a:p>
          <a:p>
            <a:pPr eaLnBrk="1" hangingPunct="1"/>
            <a:r>
              <a:rPr lang="en-US" dirty="0" smtClean="0"/>
              <a:t>When configuring WEP, you establish a character string required to associate with the access point</a:t>
            </a:r>
          </a:p>
          <a:p>
            <a:pPr eaLnBrk="1" hangingPunct="1"/>
            <a:r>
              <a:rPr lang="en-US" dirty="0" smtClean="0"/>
              <a:t>WEP was replaced by WPA, which dynamically assigns every transmission its own key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61108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Wireless networks are susceptible to eavesdropping</a:t>
            </a:r>
          </a:p>
          <a:p>
            <a:pPr eaLnBrk="1" hangingPunct="1"/>
            <a:r>
              <a:rPr lang="en-US" dirty="0" smtClean="0"/>
              <a:t>Many programs exist that can scan for wireless signals over a certain geographical range</a:t>
            </a:r>
          </a:p>
          <a:p>
            <a:pPr eaLnBrk="1" hangingPunct="1"/>
            <a:r>
              <a:rPr lang="en-US" dirty="0" smtClean="0"/>
              <a:t>Wireless networks provide the best performance when the channels being used don’t overlap with those used by nearby networks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27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Antennas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Radiation pattern </a:t>
            </a:r>
          </a:p>
          <a:p>
            <a:pPr lvl="1" eaLnBrk="1" hangingPunct="1"/>
            <a:r>
              <a:rPr lang="en-US" dirty="0" smtClean="0"/>
              <a:t>Relative strength over three-dimensional area</a:t>
            </a:r>
          </a:p>
          <a:p>
            <a:pPr lvl="2" eaLnBrk="1" hangingPunct="1"/>
            <a:r>
              <a:rPr lang="en-US" dirty="0" smtClean="0"/>
              <a:t>Of all electromagnetic energy that antenna sends, receives</a:t>
            </a:r>
          </a:p>
          <a:p>
            <a:pPr eaLnBrk="1" hangingPunct="1"/>
            <a:r>
              <a:rPr lang="en-US" dirty="0" smtClean="0"/>
              <a:t>Unidirectional (directional antenna)</a:t>
            </a:r>
          </a:p>
          <a:p>
            <a:pPr lvl="1" eaLnBrk="1" hangingPunct="1"/>
            <a:r>
              <a:rPr lang="en-US" dirty="0" smtClean="0"/>
              <a:t>Issues wireless signals along single direction</a:t>
            </a:r>
          </a:p>
          <a:p>
            <a:pPr eaLnBrk="1" hangingPunct="1"/>
            <a:r>
              <a:rPr lang="en-US" dirty="0" smtClean="0"/>
              <a:t>Omnidirectional antenna</a:t>
            </a:r>
          </a:p>
          <a:p>
            <a:pPr lvl="1" eaLnBrk="1" hangingPunct="1"/>
            <a:r>
              <a:rPr lang="en-US" dirty="0" smtClean="0"/>
              <a:t>Issues, receives wireless signals</a:t>
            </a:r>
          </a:p>
          <a:p>
            <a:pPr lvl="2" eaLnBrk="1" hangingPunct="1"/>
            <a:r>
              <a:rPr lang="en-US" dirty="0" smtClean="0"/>
              <a:t>Equal strength, clarity in all directions</a:t>
            </a:r>
          </a:p>
          <a:p>
            <a:pPr eaLnBrk="1" hangingPunct="1"/>
            <a:r>
              <a:rPr lang="en-US" dirty="0" smtClean="0"/>
              <a:t>Range</a:t>
            </a:r>
          </a:p>
          <a:p>
            <a:pPr lvl="1" eaLnBrk="1" hangingPunct="1"/>
            <a:r>
              <a:rPr lang="en-US" dirty="0" smtClean="0"/>
              <a:t>Reachable geographical area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7555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Signal Propagation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LOS (line-of-sight)</a:t>
            </a:r>
          </a:p>
          <a:p>
            <a:pPr lvl="1" eaLnBrk="1" hangingPunct="1"/>
            <a:r>
              <a:rPr lang="en-US" dirty="0" smtClean="0"/>
              <a:t>Signal travels in straight line directly from transmitter to receiver</a:t>
            </a:r>
          </a:p>
          <a:p>
            <a:pPr eaLnBrk="1" hangingPunct="1"/>
            <a:r>
              <a:rPr lang="en-US" dirty="0" smtClean="0"/>
              <a:t>When obstacles are in a signal’s way, the signal may:</a:t>
            </a:r>
          </a:p>
          <a:p>
            <a:pPr lvl="1" eaLnBrk="1" hangingPunct="1"/>
            <a:r>
              <a:rPr lang="en-US" dirty="0" smtClean="0"/>
              <a:t>Pass through them</a:t>
            </a:r>
          </a:p>
          <a:p>
            <a:pPr lvl="1" eaLnBrk="1" hangingPunct="1"/>
            <a:r>
              <a:rPr lang="en-US" dirty="0" smtClean="0"/>
              <a:t>Be absorbed into them</a:t>
            </a:r>
          </a:p>
          <a:p>
            <a:pPr lvl="1" eaLnBrk="1" hangingPunct="1"/>
            <a:r>
              <a:rPr lang="en-US" dirty="0" smtClean="0"/>
              <a:t>Be subject to three phenomena</a:t>
            </a:r>
          </a:p>
          <a:p>
            <a:pPr lvl="2" eaLnBrk="1" hangingPunct="1"/>
            <a:r>
              <a:rPr lang="en-US" dirty="0" smtClean="0"/>
              <a:t>Reflection: bounce back to source</a:t>
            </a:r>
          </a:p>
          <a:p>
            <a:pPr lvl="2" eaLnBrk="1" hangingPunct="1"/>
            <a:r>
              <a:rPr lang="en-US" dirty="0" smtClean="0"/>
              <a:t>Diffraction: splits into secondary waves</a:t>
            </a:r>
          </a:p>
          <a:p>
            <a:pPr lvl="2" eaLnBrk="1" hangingPunct="1"/>
            <a:r>
              <a:rPr lang="en-US" dirty="0" smtClean="0"/>
              <a:t>Scattering: diffusion in multiple different directions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5740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Signal Propagation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Multipath signals</a:t>
            </a:r>
          </a:p>
          <a:p>
            <a:pPr lvl="1" eaLnBrk="1" hangingPunct="1"/>
            <a:r>
              <a:rPr lang="en-US" dirty="0" smtClean="0"/>
              <a:t>Wireless signals follow different paths to destination</a:t>
            </a:r>
          </a:p>
          <a:p>
            <a:pPr lvl="1" eaLnBrk="1" hangingPunct="1"/>
            <a:r>
              <a:rPr lang="en-US" dirty="0" smtClean="0"/>
              <a:t>Caused by reflection, diffraction, scattering</a:t>
            </a:r>
          </a:p>
          <a:p>
            <a:pPr lvl="1" eaLnBrk="1" hangingPunct="1"/>
            <a:r>
              <a:rPr lang="en-US" dirty="0" smtClean="0"/>
              <a:t>Advantage</a:t>
            </a:r>
          </a:p>
          <a:p>
            <a:pPr lvl="2" eaLnBrk="1" hangingPunct="1"/>
            <a:r>
              <a:rPr lang="en-US" dirty="0" smtClean="0"/>
              <a:t>Better chance of reaching destination</a:t>
            </a:r>
          </a:p>
          <a:p>
            <a:pPr lvl="1" eaLnBrk="1" hangingPunct="1"/>
            <a:r>
              <a:rPr lang="en-US" dirty="0" smtClean="0"/>
              <a:t>Disadvantage</a:t>
            </a:r>
          </a:p>
          <a:p>
            <a:pPr lvl="2" eaLnBrk="1" hangingPunct="1"/>
            <a:r>
              <a:rPr lang="en-US" dirty="0" smtClean="0"/>
              <a:t>Signal delay will result in data errors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E39655-1142-4F1C-819C-1F572D7E412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514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5A981-B88A-45B2-B930-EF0394AFEC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455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2DF53-97C5-4C5A-8665-5349D064B2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856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81000"/>
            <a:ext cx="20193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055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001C9-BF1E-4528-AD4B-0223A3A084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280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4CA10-39DB-4F5C-BA38-4C2A0B4EE0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95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AE2AF-812E-4F55-8527-61E25B72CF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498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97841-321F-436B-A4C4-87A7CACDB8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275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E0261-591B-40E4-BAB3-9CB7BB3315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789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325AA-94AC-4B63-A704-102087C748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606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BD0B1-421B-445D-A7FB-1F76822F7D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4857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D7DC4-86AE-483A-8BD9-DE95CDF8F6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9941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56FD3-AB43-496D-8B3F-2D9A1286D1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682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710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CEC5D-8510-4FFB-AE9F-87F36C4E74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9455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8EA57-525A-4145-B6F0-0722616734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6393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81000"/>
            <a:ext cx="20193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055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554BA-D302-4B02-9648-B29543227D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3575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AF170-2A55-4429-8D44-4372B013CA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7717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10EB2-90C5-43FD-B682-63CB0E3CCF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9885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FFC22-2E74-4DFF-997A-6E0E56F218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600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11402-9AC5-4F13-970A-04DC44EE86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9706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0A9DD-32AA-4956-86E6-2FAA72876C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1130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2C89A-A683-438F-ADD6-9455E358EC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0452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2C188-9D61-4013-941F-0DDCF62A95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611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63647-3304-4683-A535-893D5F0556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0560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42B8A-0300-4A11-9CCB-C331193991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8706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77CF5-0F04-43C8-B5C8-E1039CCF94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5112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71AE9-8D64-4E0C-A4F8-C7F5F8DF7D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8129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81000"/>
            <a:ext cx="20193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055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9974B-4FDF-4553-A7B3-84739A93DF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9358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ADF5E9-5FE6-44E2-8069-AAFF88C4F44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4415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57200" y="6245225"/>
            <a:ext cx="38862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001000" y="6245225"/>
            <a:ext cx="685800" cy="476250"/>
          </a:xfrm>
          <a:ln/>
        </p:spPr>
        <p:txBody>
          <a:bodyPr/>
          <a:lstStyle>
            <a:lvl1pPr>
              <a:defRPr/>
            </a:lvl1pPr>
          </a:lstStyle>
          <a:p>
            <a:fld id="{AF459AD7-A5D3-4044-A21F-E9BACB4CDE09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638800" y="6426200"/>
            <a:ext cx="188064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-110" charset="-128"/>
                <a:cs typeface="+mn-cs"/>
              </a:rPr>
              <a:t>© Cengage Learning  2016</a:t>
            </a:r>
            <a:endParaRPr lang="en-US" sz="1100" kern="1200" dirty="0">
              <a:solidFill>
                <a:schemeClr val="tx1"/>
              </a:solidFill>
              <a:effectLst/>
              <a:latin typeface="Arial" charset="0"/>
              <a:ea typeface="ＭＳ Ｐゴシック" pitchFamily="-11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4565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C33C5D-A93A-44FE-849F-E9C4D4642E3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6249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360962-DF21-49EF-9CC3-FAF4C4F0231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8548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D74B6-C13A-48BC-922E-84B272EF0E0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147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122DD-8648-4F1C-AB2F-1F352CDC908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395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A68FC-6AB4-421F-9536-CBAC2E270C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0766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67590F-96FF-43E6-925F-D493421F5E0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0557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705608-330F-431B-A4F4-D983D44158F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8584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3A31AC-001D-4B6E-B695-4B16F56134E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2659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95C63E-B42B-4D29-8D71-233405394D0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2164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657B7F-E290-425A-9A88-7D5D2A6E6A9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240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C631B-B038-4F65-8355-CF91D041E2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623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3F7DD-D607-4016-9C52-B9889F8B2F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379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DBAE7-A0C6-4934-B181-6C145AE3ED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531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5D751-0765-4F5B-A444-0D0731AB4E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542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3746F-DAE1-45A4-AB94-73EF5EB72E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12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76400"/>
            <a:ext cx="8077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248400"/>
            <a:ext cx="54864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 smtClean="0">
                <a:solidFill>
                  <a:srgbClr val="22222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22222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5E29414B-FDDA-460C-B2BF-755F2C5D52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0" r:id="rId1"/>
    <p:sldLayoutId id="2147484121" r:id="rId2"/>
    <p:sldLayoutId id="2147484122" r:id="rId3"/>
    <p:sldLayoutId id="2147484123" r:id="rId4"/>
    <p:sldLayoutId id="2147484124" r:id="rId5"/>
    <p:sldLayoutId id="2147484125" r:id="rId6"/>
    <p:sldLayoutId id="2147484126" r:id="rId7"/>
    <p:sldLayoutId id="2147484127" r:id="rId8"/>
    <p:sldLayoutId id="2147484128" r:id="rId9"/>
    <p:sldLayoutId id="2147484129" r:id="rId10"/>
    <p:sldLayoutId id="2147484130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rgbClr val="22222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22222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22222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22222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76400"/>
            <a:ext cx="8077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22222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 smtClean="0">
                <a:solidFill>
                  <a:srgbClr val="22222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22222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36DA279F-481D-40A5-A0B8-52726CA059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rgbClr val="22222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22222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22222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22222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76400"/>
            <a:ext cx="8077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22222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 smtClean="0">
                <a:solidFill>
                  <a:srgbClr val="22222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22222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0655F74C-C081-44F3-AABC-AE91608197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  <p:sldLayoutId id="2147484132" r:id="rId2"/>
    <p:sldLayoutId id="2147484133" r:id="rId3"/>
    <p:sldLayoutId id="2147484134" r:id="rId4"/>
    <p:sldLayoutId id="2147484135" r:id="rId5"/>
    <p:sldLayoutId id="2147484136" r:id="rId6"/>
    <p:sldLayoutId id="2147484137" r:id="rId7"/>
    <p:sldLayoutId id="2147484138" r:id="rId8"/>
    <p:sldLayoutId id="2147484139" r:id="rId9"/>
    <p:sldLayoutId id="2147484140" r:id="rId10"/>
    <p:sldLayoutId id="2147484141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rgbClr val="22222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22222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22222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22222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245225"/>
            <a:ext cx="5562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 smtClean="0"/>
            </a:lvl1pPr>
          </a:lstStyle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66EC800-BA44-4B0A-8078-57FE42CCC4AE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2" r:id="rId1"/>
    <p:sldLayoutId id="2147484143" r:id="rId2"/>
    <p:sldLayoutId id="2147484144" r:id="rId3"/>
    <p:sldLayoutId id="2147484145" r:id="rId4"/>
    <p:sldLayoutId id="2147484146" r:id="rId5"/>
    <p:sldLayoutId id="2147484147" r:id="rId6"/>
    <p:sldLayoutId id="2147484148" r:id="rId7"/>
    <p:sldLayoutId id="2147484149" r:id="rId8"/>
    <p:sldLayoutId id="2147484150" r:id="rId9"/>
    <p:sldLayoutId id="2147484151" r:id="rId10"/>
    <p:sldLayoutId id="2147484152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09600" y="1447800"/>
            <a:ext cx="8001000" cy="2209800"/>
          </a:xfrm>
        </p:spPr>
        <p:txBody>
          <a:bodyPr/>
          <a:lstStyle/>
          <a:p>
            <a:pPr eaLnBrk="1" hangingPunct="1"/>
            <a:r>
              <a:rPr lang="en-US" b="1" dirty="0" smtClean="0"/>
              <a:t>Network+ Guide to Networks</a:t>
            </a:r>
            <a:br>
              <a:rPr lang="en-US" b="1" dirty="0" smtClean="0"/>
            </a:br>
            <a:r>
              <a:rPr lang="en-US" b="1" dirty="0" smtClean="0"/>
              <a:t>7</a:t>
            </a:r>
            <a:r>
              <a:rPr lang="en-US" b="1" baseline="30000" dirty="0" smtClean="0"/>
              <a:t>th</a:t>
            </a:r>
            <a:r>
              <a:rPr lang="en-US" b="1" dirty="0" smtClean="0"/>
              <a:t> Edition</a:t>
            </a:r>
          </a:p>
        </p:txBody>
      </p:sp>
      <p:sp>
        <p:nvSpPr>
          <p:cNvPr id="1741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419600"/>
            <a:ext cx="8077200" cy="144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400" i="1" dirty="0" smtClean="0"/>
              <a:t>Chapter </a:t>
            </a:r>
            <a:r>
              <a:rPr lang="en-US" sz="3400" i="1" dirty="0"/>
              <a:t>6</a:t>
            </a:r>
            <a:endParaRPr lang="en-US" sz="3400" i="1" dirty="0" smtClean="0"/>
          </a:p>
          <a:p>
            <a:pPr eaLnBrk="1" hangingPunct="1">
              <a:lnSpc>
                <a:spcPct val="90000"/>
              </a:lnSpc>
            </a:pPr>
            <a:r>
              <a:rPr lang="en-US" sz="3400" i="1" dirty="0" smtClean="0"/>
              <a:t>Wireless Networking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2476500" y="6324600"/>
            <a:ext cx="4343400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latin typeface="Times New Roman" panose="02020603050405020304" pitchFamily="18" charset="0"/>
              </a:rPr>
              <a:t>© 2016 Cengage Learning®. May not be scanned, copied or duplicated, or posted to a publicly accessible website, in whole or in part.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Propagation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4514" name="Picture 2" descr="Multipath signal propogation" title="Figure 6-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5832940" cy="4258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8717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Degradation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Fading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Variation in signal </a:t>
            </a:r>
            <a:r>
              <a:rPr lang="en-US" dirty="0" smtClean="0"/>
              <a:t>strength as a result of some of the electromagnetic </a:t>
            </a:r>
            <a:r>
              <a:rPr lang="en-US" dirty="0"/>
              <a:t>energy scattered, reflected</a:t>
            </a:r>
            <a:r>
              <a:rPr lang="en-US" dirty="0" smtClean="0"/>
              <a:t>, or diffracted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Multipath signaling is a cause of fading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Goodput is the throughput experience at the application level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Some Web sites, called speed test sites, can measure your upload and download speeds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To see how your connection’s throughput is affecting your good put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297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Degradation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Attenuation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Signal weakens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Moving away from transmission antenna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Correcting signal attenuation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Amplify </a:t>
            </a:r>
            <a:r>
              <a:rPr lang="en-US" dirty="0" smtClean="0"/>
              <a:t>or repeat the signal from a closer broadcast point called a range extender</a:t>
            </a: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Noise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Also known as EMI</a:t>
            </a:r>
            <a:endParaRPr lang="en-US" dirty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More vulnerable to noise</a:t>
            </a:r>
            <a:endParaRPr lang="en-US" dirty="0"/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No wireless conduit, </a:t>
            </a:r>
            <a:r>
              <a:rPr lang="en-US" dirty="0" smtClean="0"/>
              <a:t>shielding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Signal-to-noise ratio (SNR) = proportion of noise to the strength of a signal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187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Ranges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2.4-GHz band (older)</a:t>
            </a:r>
          </a:p>
          <a:p>
            <a:pPr lvl="1" eaLnBrk="1" hangingPunct="1"/>
            <a:r>
              <a:rPr lang="en-US" dirty="0"/>
              <a:t>Frequency range: 2.4–2.4835 GHz</a:t>
            </a:r>
          </a:p>
          <a:p>
            <a:pPr lvl="1" eaLnBrk="1" hangingPunct="1"/>
            <a:r>
              <a:rPr lang="en-US" dirty="0"/>
              <a:t>11 unlicensed communications channels</a:t>
            </a:r>
          </a:p>
          <a:p>
            <a:pPr lvl="1" eaLnBrk="1" hangingPunct="1"/>
            <a:r>
              <a:rPr lang="en-US" dirty="0"/>
              <a:t>Susceptible to interference</a:t>
            </a:r>
          </a:p>
          <a:p>
            <a:pPr eaLnBrk="1" hangingPunct="1"/>
            <a:r>
              <a:rPr lang="en-US" dirty="0"/>
              <a:t>Unlicensed: no FCC registration required</a:t>
            </a:r>
          </a:p>
          <a:p>
            <a:pPr eaLnBrk="1" hangingPunct="1"/>
            <a:r>
              <a:rPr lang="en-US" dirty="0"/>
              <a:t>5-GHz band (newer)</a:t>
            </a:r>
          </a:p>
          <a:p>
            <a:pPr lvl="1" eaLnBrk="1" hangingPunct="1"/>
            <a:r>
              <a:rPr lang="en-US" dirty="0"/>
              <a:t>Frequency bands</a:t>
            </a:r>
          </a:p>
          <a:p>
            <a:pPr lvl="2" eaLnBrk="1" hangingPunct="1"/>
            <a:r>
              <a:rPr lang="en-US" dirty="0"/>
              <a:t>5.1 GHz, 5.3 GHz, 5.4 GHz, 5.8 GHz</a:t>
            </a:r>
          </a:p>
          <a:p>
            <a:pPr lvl="1" eaLnBrk="1" hangingPunct="1"/>
            <a:r>
              <a:rPr lang="en-US" dirty="0"/>
              <a:t>24 unlicensed bands, each 20 MHz wide</a:t>
            </a:r>
          </a:p>
          <a:p>
            <a:pPr lvl="1" eaLnBrk="1" hangingPunct="1"/>
            <a:r>
              <a:rPr lang="en-US" dirty="0"/>
              <a:t>Used by weather, military radar communications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261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Ranges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5538" name="Picture 2" descr="Channels on the 2.4-GHz and 5-Ghz bands" title="Figure 6-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52600"/>
            <a:ext cx="6817660" cy="3682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6976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PAN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WPANs rarely exceed a few meters geographically and usually only contain a few personal devices</a:t>
            </a:r>
          </a:p>
          <a:p>
            <a:r>
              <a:rPr lang="en-US" dirty="0" smtClean="0"/>
              <a:t>Three common wireless technologies used to connect PAN devices are:</a:t>
            </a:r>
          </a:p>
          <a:p>
            <a:pPr lvl="1"/>
            <a:r>
              <a:rPr lang="en-US" dirty="0" smtClean="0"/>
              <a:t>Bluetooth</a:t>
            </a:r>
          </a:p>
          <a:p>
            <a:pPr lvl="1"/>
            <a:r>
              <a:rPr lang="en-US" dirty="0" smtClean="0"/>
              <a:t>Infrared (IR)</a:t>
            </a:r>
          </a:p>
          <a:p>
            <a:pPr lvl="1"/>
            <a:r>
              <a:rPr lang="en-US" dirty="0" smtClean="0"/>
              <a:t>Near-field communication (NFC)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146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Wireless PAN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r>
              <a:rPr lang="en-US" dirty="0" smtClean="0"/>
              <a:t>Bluetooth</a:t>
            </a:r>
          </a:p>
          <a:p>
            <a:pPr lvl="1"/>
            <a:r>
              <a:rPr lang="en-US" dirty="0" smtClean="0"/>
              <a:t>Operates in the radio band of 2.4 GHz to 2.485 GHz</a:t>
            </a:r>
          </a:p>
          <a:p>
            <a:pPr lvl="1"/>
            <a:r>
              <a:rPr lang="en-US" dirty="0" smtClean="0"/>
              <a:t>Hops between frequencies within that band</a:t>
            </a:r>
          </a:p>
          <a:p>
            <a:pPr lvl="2"/>
            <a:r>
              <a:rPr lang="en-US" dirty="0" smtClean="0"/>
              <a:t>Called frequency hopping</a:t>
            </a:r>
          </a:p>
          <a:p>
            <a:pPr lvl="1"/>
            <a:r>
              <a:rPr lang="en-US" dirty="0" smtClean="0"/>
              <a:t>Requires close proximity to form a connection</a:t>
            </a:r>
          </a:p>
          <a:p>
            <a:pPr lvl="1"/>
            <a:r>
              <a:rPr lang="en-US" dirty="0" smtClean="0"/>
              <a:t>Before two Bluetooth devices can connect, they must be paired</a:t>
            </a:r>
          </a:p>
          <a:p>
            <a:pPr lvl="1"/>
            <a:r>
              <a:rPr lang="en-US" dirty="0" smtClean="0"/>
              <a:t>Bluejacking - a connection is used to send unsolicited data</a:t>
            </a:r>
          </a:p>
          <a:p>
            <a:pPr lvl="1"/>
            <a:r>
              <a:rPr lang="en-US" dirty="0" smtClean="0"/>
              <a:t>Bluesnarfing - a connection is used to download data without permission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332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Wireless PAN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r>
              <a:rPr lang="en-US" dirty="0" smtClean="0"/>
              <a:t>NFC (Near-Field Communication)</a:t>
            </a:r>
          </a:p>
          <a:p>
            <a:pPr lvl="1"/>
            <a:r>
              <a:rPr lang="en-US" dirty="0" smtClean="0"/>
              <a:t>A form of radio communication that transfers data wirelessly over very short distances</a:t>
            </a:r>
          </a:p>
          <a:p>
            <a:pPr lvl="1"/>
            <a:r>
              <a:rPr lang="en-US" dirty="0" smtClean="0"/>
              <a:t>Signal can be transmitted one way by an NFC tag, or smart tag</a:t>
            </a:r>
          </a:p>
          <a:p>
            <a:pPr lvl="2"/>
            <a:r>
              <a:rPr lang="en-US" dirty="0" smtClean="0"/>
              <a:t>When employees need access to a secure area</a:t>
            </a:r>
          </a:p>
          <a:p>
            <a:pPr lvl="1"/>
            <a:r>
              <a:rPr lang="en-US" dirty="0" smtClean="0"/>
              <a:t>The NFC tag collects power from the smartphone or other device by magnetic induction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047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Wireless PAN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6562" name="Picture 2" descr="These programmable NFC tags have sticky backs for attaching to a flat surface like a wall, desk, or car dashboard" title="Figure 6-7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52600"/>
            <a:ext cx="7222109" cy="3558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3110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Wi-Fi WLAN (Wireless LAN)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Ad hoc WLAN</a:t>
            </a:r>
          </a:p>
          <a:p>
            <a:pPr lvl="1" eaLnBrk="1" hangingPunct="1"/>
            <a:r>
              <a:rPr lang="en-US" dirty="0"/>
              <a:t>Wireless nodes transmit directly to each other</a:t>
            </a:r>
          </a:p>
          <a:p>
            <a:pPr lvl="1" eaLnBrk="1" hangingPunct="1"/>
            <a:r>
              <a:rPr lang="en-US" dirty="0"/>
              <a:t>Use wireless NICs </a:t>
            </a:r>
          </a:p>
          <a:p>
            <a:pPr lvl="2" eaLnBrk="1" hangingPunct="1"/>
            <a:r>
              <a:rPr lang="en-US" dirty="0"/>
              <a:t>No intervening connectivity device</a:t>
            </a:r>
          </a:p>
          <a:p>
            <a:pPr eaLnBrk="1" hangingPunct="1"/>
            <a:r>
              <a:rPr lang="en-US" dirty="0"/>
              <a:t>Infrastructure WLAN</a:t>
            </a:r>
          </a:p>
          <a:p>
            <a:pPr lvl="1" eaLnBrk="1" hangingPunct="1"/>
            <a:r>
              <a:rPr lang="en-US" dirty="0"/>
              <a:t>Stations communicate with </a:t>
            </a:r>
            <a:r>
              <a:rPr lang="en-US" dirty="0" smtClean="0"/>
              <a:t>a wireless access point (WAP)</a:t>
            </a:r>
            <a:endParaRPr lang="en-US" dirty="0"/>
          </a:p>
          <a:p>
            <a:pPr lvl="2" eaLnBrk="1" hangingPunct="1"/>
            <a:r>
              <a:rPr lang="en-US" dirty="0"/>
              <a:t>Not directly with each other</a:t>
            </a:r>
          </a:p>
          <a:p>
            <a:pPr lvl="1" eaLnBrk="1" hangingPunct="1"/>
            <a:r>
              <a:rPr lang="en-US" dirty="0"/>
              <a:t>Access point requires sufficient power, strategic placement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602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how nodes exchange wireless signals</a:t>
            </a:r>
          </a:p>
          <a:p>
            <a:r>
              <a:rPr lang="en-US" dirty="0" smtClean="0"/>
              <a:t>Identify potential obstacles to successful wireless transmissions and their repercussions, such as interference and reflection</a:t>
            </a:r>
          </a:p>
          <a:p>
            <a:r>
              <a:rPr lang="en-US" dirty="0" smtClean="0"/>
              <a:t>Understand WLAN (wireless LAN) architecture</a:t>
            </a:r>
          </a:p>
          <a:p>
            <a:r>
              <a:rPr lang="en-US" dirty="0" smtClean="0"/>
              <a:t>Specify the characteristics of popular WLAN transmission methods, including 802.11 a/b/g/n/ac</a:t>
            </a:r>
          </a:p>
          <a:p>
            <a:endParaRPr lang="en-US" dirty="0" smtClean="0"/>
          </a:p>
        </p:txBody>
      </p:sp>
      <p:sp>
        <p:nvSpPr>
          <p:cNvPr id="1843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DB06A50-9E8D-4F10-A253-1A8E9C03BAB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Wi-Fi WLAN (Wireless LAN) Architecture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026" name="Picture 2" descr="An infrastructure WLAN" title="Figure 6-1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52600"/>
            <a:ext cx="6238875" cy="4087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30915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Wi-Fi WLAN (Wireless LAN)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Mesh WLAN </a:t>
            </a:r>
          </a:p>
          <a:p>
            <a:pPr lvl="1" eaLnBrk="1" hangingPunct="1"/>
            <a:r>
              <a:rPr lang="en-US" dirty="0" smtClean="0"/>
              <a:t>May </a:t>
            </a:r>
            <a:r>
              <a:rPr lang="en-US" dirty="0"/>
              <a:t>include several access </a:t>
            </a:r>
            <a:r>
              <a:rPr lang="en-US" dirty="0" smtClean="0"/>
              <a:t>points (APs)</a:t>
            </a:r>
            <a:endParaRPr lang="en-US" dirty="0"/>
          </a:p>
          <a:p>
            <a:pPr lvl="1" eaLnBrk="1" hangingPunct="1"/>
            <a:r>
              <a:rPr lang="en-US" dirty="0" smtClean="0"/>
              <a:t>Provides more fault-tolerant network access to clients</a:t>
            </a:r>
          </a:p>
          <a:p>
            <a:pPr lvl="1" eaLnBrk="1" hangingPunct="1"/>
            <a:endParaRPr lang="en-US" dirty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2050" name="Picture 2" descr="A mesh WLAN" title="Figure 6-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048000"/>
            <a:ext cx="4887023" cy="3188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68850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Wi-Fi WLAN (Wireless LAN)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Mobile networking allows </a:t>
            </a:r>
            <a:r>
              <a:rPr lang="en-US" dirty="0" smtClean="0"/>
              <a:t>wireless nodes to roam</a:t>
            </a:r>
            <a:endParaRPr lang="en-US" dirty="0"/>
          </a:p>
          <a:p>
            <a:pPr lvl="1" eaLnBrk="1" hangingPunct="1"/>
            <a:r>
              <a:rPr lang="en-US" dirty="0"/>
              <a:t>Range dependent upon wireless access method, equipment manufacturer, office environment</a:t>
            </a:r>
          </a:p>
          <a:p>
            <a:pPr lvl="2" eaLnBrk="1" hangingPunct="1"/>
            <a:r>
              <a:rPr lang="en-US" dirty="0"/>
              <a:t>Access point range: 300 feet maximum</a:t>
            </a:r>
          </a:p>
          <a:p>
            <a:pPr eaLnBrk="1" hangingPunct="1"/>
            <a:r>
              <a:rPr lang="en-US" dirty="0" smtClean="0"/>
              <a:t>Wireless technology can </a:t>
            </a:r>
            <a:r>
              <a:rPr lang="en-US" dirty="0"/>
              <a:t>connect two separate LANs</a:t>
            </a:r>
          </a:p>
          <a:p>
            <a:pPr lvl="1" eaLnBrk="1" hangingPunct="1"/>
            <a:r>
              <a:rPr lang="en-US" dirty="0"/>
              <a:t>Fixed link, directional antennas between two access points</a:t>
            </a:r>
          </a:p>
          <a:p>
            <a:pPr lvl="2" eaLnBrk="1" hangingPunct="1"/>
            <a:r>
              <a:rPr lang="en-US" dirty="0"/>
              <a:t>Allows access points 1000 feet apart</a:t>
            </a:r>
          </a:p>
          <a:p>
            <a:pPr eaLnBrk="1" hangingPunct="1"/>
            <a:r>
              <a:rPr lang="en-US" dirty="0"/>
              <a:t>Support for same protocols, operating systems as wired </a:t>
            </a:r>
            <a:r>
              <a:rPr lang="en-US" dirty="0" smtClean="0"/>
              <a:t>LANs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8390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802.11 WLAN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Wireless technology standards</a:t>
            </a:r>
          </a:p>
          <a:p>
            <a:pPr lvl="1" eaLnBrk="1" hangingPunct="1"/>
            <a:r>
              <a:rPr lang="en-US" dirty="0" smtClean="0"/>
              <a:t>Most </a:t>
            </a:r>
            <a:r>
              <a:rPr lang="en-US" dirty="0"/>
              <a:t>popular: developed by IEEE’s 802.11 committee</a:t>
            </a:r>
          </a:p>
          <a:p>
            <a:pPr eaLnBrk="1" hangingPunct="1"/>
            <a:r>
              <a:rPr lang="en-US" dirty="0"/>
              <a:t>Notable Wi-Fi standards</a:t>
            </a:r>
          </a:p>
          <a:p>
            <a:pPr lvl="1" eaLnBrk="1" hangingPunct="1"/>
            <a:r>
              <a:rPr lang="en-US" dirty="0"/>
              <a:t>802.11b, 802.11a, 802.11g, </a:t>
            </a:r>
            <a:r>
              <a:rPr lang="en-US" dirty="0" smtClean="0"/>
              <a:t>802.11n, 802.11ac</a:t>
            </a:r>
            <a:endParaRPr lang="en-US" dirty="0"/>
          </a:p>
          <a:p>
            <a:pPr lvl="1" eaLnBrk="1" hangingPunct="1"/>
            <a:r>
              <a:rPr lang="en-US" dirty="0" smtClean="0"/>
              <a:t>All standards use half-duplex signaling</a:t>
            </a:r>
          </a:p>
          <a:p>
            <a:pPr lvl="1" eaLnBrk="1" hangingPunct="1"/>
            <a:r>
              <a:rPr lang="en-US" dirty="0" smtClean="0"/>
              <a:t>Standards vary at the Physical layer</a:t>
            </a:r>
          </a:p>
          <a:p>
            <a:pPr lvl="1" eaLnBrk="1" hangingPunct="1"/>
            <a:r>
              <a:rPr lang="en-US" dirty="0" smtClean="0"/>
              <a:t>802.11n and later modify the way frames are used at the MAC sublayer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9507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802.11 WLAN Standards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3074" name="Picture 2" descr="Technical details for 802.11 wireless standards" title="Table 6-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7763092" cy="362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48251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802.11 MAC services</a:t>
            </a:r>
          </a:p>
          <a:p>
            <a:pPr lvl="1" eaLnBrk="1" hangingPunct="1"/>
            <a:r>
              <a:rPr lang="en-US" dirty="0"/>
              <a:t>Append 48-bit </a:t>
            </a:r>
            <a:r>
              <a:rPr lang="en-US" dirty="0" smtClean="0"/>
              <a:t>physical </a:t>
            </a:r>
            <a:r>
              <a:rPr lang="en-US" dirty="0"/>
              <a:t>addresses to frame</a:t>
            </a:r>
          </a:p>
          <a:p>
            <a:pPr lvl="2" eaLnBrk="1" hangingPunct="1"/>
            <a:r>
              <a:rPr lang="en-US" dirty="0"/>
              <a:t>Identifies </a:t>
            </a:r>
            <a:r>
              <a:rPr lang="en-US" dirty="0" smtClean="0"/>
              <a:t>source and </a:t>
            </a:r>
            <a:r>
              <a:rPr lang="en-US" dirty="0"/>
              <a:t>destination</a:t>
            </a:r>
          </a:p>
          <a:p>
            <a:pPr eaLnBrk="1" hangingPunct="1"/>
            <a:r>
              <a:rPr lang="en-US" dirty="0"/>
              <a:t>Same physical addressing </a:t>
            </a:r>
            <a:r>
              <a:rPr lang="en-US" dirty="0" smtClean="0"/>
              <a:t>scheme</a:t>
            </a:r>
            <a:endParaRPr lang="en-US" dirty="0"/>
          </a:p>
          <a:p>
            <a:pPr lvl="1" eaLnBrk="1" hangingPunct="1"/>
            <a:r>
              <a:rPr lang="en-US" dirty="0"/>
              <a:t>Allows easy </a:t>
            </a:r>
            <a:r>
              <a:rPr lang="en-US" dirty="0" smtClean="0"/>
              <a:t>combination with other IEEE networks</a:t>
            </a:r>
            <a:endParaRPr lang="en-US" dirty="0"/>
          </a:p>
          <a:p>
            <a:pPr eaLnBrk="1" hangingPunct="1"/>
            <a:r>
              <a:rPr lang="en-US" dirty="0"/>
              <a:t>Wireless devices</a:t>
            </a:r>
          </a:p>
          <a:p>
            <a:pPr lvl="1" eaLnBrk="1" hangingPunct="1"/>
            <a:r>
              <a:rPr lang="en-US" dirty="0"/>
              <a:t>Not designed to simultaneously transmit and receive</a:t>
            </a:r>
          </a:p>
          <a:p>
            <a:pPr lvl="1" eaLnBrk="1" hangingPunct="1"/>
            <a:r>
              <a:rPr lang="en-US" dirty="0"/>
              <a:t>Cannot </a:t>
            </a:r>
            <a:r>
              <a:rPr lang="en-US" dirty="0" smtClean="0"/>
              <a:t>prevent </a:t>
            </a:r>
            <a:r>
              <a:rPr lang="en-US" dirty="0"/>
              <a:t>collisions</a:t>
            </a:r>
          </a:p>
          <a:p>
            <a:pPr lvl="1" eaLnBrk="1" hangingPunct="1"/>
            <a:r>
              <a:rPr lang="en-US" dirty="0"/>
              <a:t>Use different access </a:t>
            </a:r>
            <a:r>
              <a:rPr lang="en-US" dirty="0" smtClean="0"/>
              <a:t>method than Ethernet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6489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CSMA/CA (Carrier Sense Multiple Access with Collision Avoidance)</a:t>
            </a:r>
          </a:p>
          <a:p>
            <a:pPr lvl="1" eaLnBrk="1" hangingPunct="1"/>
            <a:r>
              <a:rPr lang="en-US" dirty="0"/>
              <a:t>Minimizes collision potential</a:t>
            </a:r>
          </a:p>
          <a:p>
            <a:pPr lvl="1" eaLnBrk="1" hangingPunct="1"/>
            <a:r>
              <a:rPr lang="en-US" dirty="0"/>
              <a:t>Uses ACK packets to verify every transmission</a:t>
            </a:r>
          </a:p>
          <a:p>
            <a:pPr lvl="2" eaLnBrk="1" hangingPunct="1"/>
            <a:r>
              <a:rPr lang="en-US" dirty="0"/>
              <a:t>Requires more overhead than 802.3</a:t>
            </a:r>
          </a:p>
          <a:p>
            <a:pPr lvl="2" eaLnBrk="1" hangingPunct="1"/>
            <a:r>
              <a:rPr lang="en-US" dirty="0"/>
              <a:t>Real throughput less than theoretical maximum</a:t>
            </a:r>
          </a:p>
          <a:p>
            <a:pPr eaLnBrk="1" hangingPunct="1"/>
            <a:r>
              <a:rPr lang="en-US" dirty="0"/>
              <a:t>RTS/CTS (Request to Send/Clear to Send) </a:t>
            </a:r>
            <a:r>
              <a:rPr lang="en-US" dirty="0" smtClean="0"/>
              <a:t>protocol</a:t>
            </a:r>
            <a:endParaRPr lang="en-US" dirty="0"/>
          </a:p>
          <a:p>
            <a:pPr lvl="1" eaLnBrk="1" hangingPunct="1"/>
            <a:r>
              <a:rPr lang="en-US" dirty="0"/>
              <a:t>Ensures packets not inhibited by other transmissions</a:t>
            </a:r>
          </a:p>
          <a:p>
            <a:pPr lvl="1" eaLnBrk="1" hangingPunct="1"/>
            <a:r>
              <a:rPr lang="en-US" dirty="0"/>
              <a:t>Efficient for large transmission packets</a:t>
            </a:r>
          </a:p>
          <a:p>
            <a:pPr lvl="1" eaLnBrk="1" hangingPunct="1"/>
            <a:r>
              <a:rPr lang="en-US" dirty="0"/>
              <a:t>Further decreases overall 802.11 efficiency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9632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Method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67586" name="Picture 2" descr="CSMA/CA (Carrier Sense Multiple Access with Collision Avoidance)" title="Figure 6-1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438400"/>
            <a:ext cx="6760354" cy="2529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96204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Association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Packet exchanged between computer and access </a:t>
            </a:r>
            <a:r>
              <a:rPr lang="en-US" dirty="0" smtClean="0"/>
              <a:t>point in order to gain </a:t>
            </a:r>
            <a:r>
              <a:rPr lang="en-US" dirty="0"/>
              <a:t>Internet </a:t>
            </a:r>
            <a:r>
              <a:rPr lang="en-US" dirty="0" smtClean="0"/>
              <a:t>access</a:t>
            </a:r>
          </a:p>
          <a:p>
            <a:pPr lvl="1" eaLnBrk="1" hangingPunct="1"/>
            <a:r>
              <a:rPr lang="en-US" dirty="0" smtClean="0"/>
              <a:t>Another function of the MAC sublayer</a:t>
            </a:r>
            <a:endParaRPr lang="en-US" dirty="0"/>
          </a:p>
          <a:p>
            <a:pPr eaLnBrk="1" hangingPunct="1"/>
            <a:r>
              <a:rPr lang="en-US" dirty="0"/>
              <a:t>Scanning</a:t>
            </a:r>
          </a:p>
          <a:p>
            <a:pPr lvl="1" eaLnBrk="1" hangingPunct="1"/>
            <a:r>
              <a:rPr lang="en-US" dirty="0"/>
              <a:t>Surveys surroundings for access point</a:t>
            </a:r>
          </a:p>
          <a:p>
            <a:pPr lvl="1" eaLnBrk="1" hangingPunct="1"/>
            <a:r>
              <a:rPr lang="en-US" dirty="0"/>
              <a:t>Active scanning transmits special frame</a:t>
            </a:r>
          </a:p>
          <a:p>
            <a:pPr lvl="2" eaLnBrk="1" hangingPunct="1"/>
            <a:r>
              <a:rPr lang="en-US" dirty="0" smtClean="0"/>
              <a:t>Known as a probe</a:t>
            </a:r>
            <a:endParaRPr lang="en-US" dirty="0"/>
          </a:p>
          <a:p>
            <a:pPr lvl="1" eaLnBrk="1" hangingPunct="1"/>
            <a:r>
              <a:rPr lang="en-US" dirty="0"/>
              <a:t>Passive scanning listens for special signal</a:t>
            </a:r>
          </a:p>
          <a:p>
            <a:pPr lvl="2" eaLnBrk="1" hangingPunct="1"/>
            <a:r>
              <a:rPr lang="en-US" dirty="0" smtClean="0"/>
              <a:t>Known as a beacon </a:t>
            </a:r>
            <a:r>
              <a:rPr lang="en-US" dirty="0"/>
              <a:t>fame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2053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Association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SSID (service set identifier)</a:t>
            </a:r>
          </a:p>
          <a:p>
            <a:pPr lvl="1" eaLnBrk="1" hangingPunct="1"/>
            <a:r>
              <a:rPr lang="en-US" dirty="0"/>
              <a:t>Unique character string identifying access point</a:t>
            </a:r>
          </a:p>
          <a:p>
            <a:pPr lvl="2" eaLnBrk="1" hangingPunct="1"/>
            <a:r>
              <a:rPr lang="en-US" dirty="0"/>
              <a:t>In beacon frame information</a:t>
            </a:r>
          </a:p>
          <a:p>
            <a:pPr lvl="1" eaLnBrk="1" hangingPunct="1"/>
            <a:r>
              <a:rPr lang="en-US" dirty="0"/>
              <a:t>Configured in access point</a:t>
            </a:r>
          </a:p>
          <a:p>
            <a:pPr lvl="1" eaLnBrk="1" hangingPunct="1"/>
            <a:r>
              <a:rPr lang="en-US" dirty="0"/>
              <a:t>Better security, easier network management</a:t>
            </a:r>
          </a:p>
          <a:p>
            <a:pPr eaLnBrk="1" hangingPunct="1"/>
            <a:r>
              <a:rPr lang="en-US" dirty="0"/>
              <a:t>BSS (basic service set)</a:t>
            </a:r>
          </a:p>
          <a:p>
            <a:pPr lvl="1" eaLnBrk="1" hangingPunct="1"/>
            <a:r>
              <a:rPr lang="en-US" dirty="0" smtClean="0"/>
              <a:t>Group of stations </a:t>
            </a:r>
            <a:r>
              <a:rPr lang="en-US" dirty="0"/>
              <a:t>sharing </a:t>
            </a:r>
            <a:r>
              <a:rPr lang="en-US" dirty="0" smtClean="0"/>
              <a:t>an access </a:t>
            </a:r>
            <a:r>
              <a:rPr lang="en-US" dirty="0"/>
              <a:t>point </a:t>
            </a:r>
          </a:p>
          <a:p>
            <a:pPr lvl="1" eaLnBrk="1" hangingPunct="1"/>
            <a:r>
              <a:rPr lang="en-US" dirty="0"/>
              <a:t>BSSID (basic service set identifier)</a:t>
            </a:r>
          </a:p>
          <a:p>
            <a:pPr lvl="2" eaLnBrk="1" hangingPunct="1"/>
            <a:r>
              <a:rPr lang="en-US" dirty="0" smtClean="0"/>
              <a:t>Group of stations identifier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371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Install and configure wireless access points and their clients</a:t>
            </a:r>
          </a:p>
          <a:p>
            <a:r>
              <a:rPr lang="en-US" dirty="0" smtClean="0"/>
              <a:t>Explore wireless security concerns</a:t>
            </a:r>
          </a:p>
          <a:p>
            <a:r>
              <a:rPr lang="en-US" dirty="0" smtClean="0"/>
              <a:t>Evaluate common problems experienced with wireless networks</a:t>
            </a:r>
          </a:p>
        </p:txBody>
      </p:sp>
      <p:sp>
        <p:nvSpPr>
          <p:cNvPr id="1843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DB06A50-9E8D-4F10-A253-1A8E9C03BAB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7th Edition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47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Association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68610" name="Picture 2" descr="A network with a single BSS" title="Figure 6-1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76400"/>
            <a:ext cx="6268386" cy="4058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73559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Association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ESS (extended service set)</a:t>
            </a:r>
          </a:p>
          <a:p>
            <a:pPr lvl="1" eaLnBrk="1" hangingPunct="1"/>
            <a:r>
              <a:rPr lang="en-US" dirty="0" smtClean="0"/>
              <a:t>Group of access points connected to same </a:t>
            </a:r>
            <a:r>
              <a:rPr lang="en-US" dirty="0"/>
              <a:t>LAN</a:t>
            </a:r>
          </a:p>
          <a:p>
            <a:pPr lvl="2" eaLnBrk="1" hangingPunct="1"/>
            <a:r>
              <a:rPr lang="en-US" dirty="0"/>
              <a:t>Share ESSID (extended service set identifier)</a:t>
            </a:r>
          </a:p>
          <a:p>
            <a:pPr lvl="1" eaLnBrk="1" hangingPunct="1"/>
            <a:r>
              <a:rPr lang="en-US" dirty="0"/>
              <a:t>Allows roaming</a:t>
            </a:r>
          </a:p>
          <a:p>
            <a:pPr lvl="2" eaLnBrk="1" hangingPunct="1"/>
            <a:r>
              <a:rPr lang="en-US" dirty="0"/>
              <a:t>Station moving from one BSS to another without losing connectivity</a:t>
            </a:r>
          </a:p>
          <a:p>
            <a:pPr eaLnBrk="1" hangingPunct="1"/>
            <a:r>
              <a:rPr lang="en-US" dirty="0" smtClean="0"/>
              <a:t>When several </a:t>
            </a:r>
            <a:r>
              <a:rPr lang="en-US" dirty="0"/>
              <a:t>access points </a:t>
            </a:r>
            <a:r>
              <a:rPr lang="en-US" dirty="0" smtClean="0"/>
              <a:t>are detected</a:t>
            </a:r>
            <a:endParaRPr lang="en-US" dirty="0"/>
          </a:p>
          <a:p>
            <a:pPr lvl="1" eaLnBrk="1" hangingPunct="1"/>
            <a:r>
              <a:rPr lang="en-US" dirty="0"/>
              <a:t>Select strongest signal, lowest error rate</a:t>
            </a:r>
          </a:p>
          <a:p>
            <a:pPr lvl="1" eaLnBrk="1" hangingPunct="1"/>
            <a:r>
              <a:rPr lang="en-US" dirty="0"/>
              <a:t>Poses security risk</a:t>
            </a:r>
          </a:p>
          <a:p>
            <a:pPr lvl="2" eaLnBrk="1" hangingPunct="1"/>
            <a:r>
              <a:rPr lang="en-US" dirty="0" smtClean="0"/>
              <a:t>Could connect to a powerful</a:t>
            </a:r>
            <a:r>
              <a:rPr lang="en-US" dirty="0"/>
              <a:t>, rogue access point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4313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Association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69634" name="Picture 2" descr="A network with multiple BSSs forming an ESS" title="Figure 6-1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47800"/>
            <a:ext cx="6210300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62839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Association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ESS with several authorized access points</a:t>
            </a:r>
          </a:p>
          <a:p>
            <a:pPr lvl="1" eaLnBrk="1" hangingPunct="1"/>
            <a:r>
              <a:rPr lang="en-US" dirty="0"/>
              <a:t>Must allow station association with any access point</a:t>
            </a:r>
          </a:p>
          <a:p>
            <a:pPr lvl="2" eaLnBrk="1" hangingPunct="1"/>
            <a:r>
              <a:rPr lang="en-US" dirty="0"/>
              <a:t>While maintaining network connectivity</a:t>
            </a:r>
          </a:p>
          <a:p>
            <a:pPr eaLnBrk="1" hangingPunct="1"/>
            <a:r>
              <a:rPr lang="en-US" dirty="0"/>
              <a:t>Reassociation</a:t>
            </a:r>
          </a:p>
          <a:p>
            <a:pPr lvl="1" eaLnBrk="1" hangingPunct="1"/>
            <a:r>
              <a:rPr lang="en-US" dirty="0"/>
              <a:t>Mobile user moves from one access point’s range into another’s range</a:t>
            </a:r>
          </a:p>
          <a:p>
            <a:pPr lvl="1" eaLnBrk="1" hangingPunct="1"/>
            <a:r>
              <a:rPr lang="en-US" dirty="0"/>
              <a:t>Occurs by simply moving; high error rate</a:t>
            </a:r>
          </a:p>
          <a:p>
            <a:pPr eaLnBrk="1" hangingPunct="1"/>
            <a:r>
              <a:rPr lang="en-US" dirty="0"/>
              <a:t>Stations’ scanning feature</a:t>
            </a:r>
          </a:p>
          <a:p>
            <a:pPr lvl="1" eaLnBrk="1" hangingPunct="1"/>
            <a:r>
              <a:rPr lang="en-US" dirty="0"/>
              <a:t>Used to automatically balance transmission </a:t>
            </a:r>
            <a:r>
              <a:rPr lang="en-US" dirty="0" smtClean="0"/>
              <a:t>loads between </a:t>
            </a:r>
            <a:r>
              <a:rPr lang="en-US" dirty="0"/>
              <a:t>access points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3331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IEEE 802.11 Frames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Types of overhead required to manage access to an 802.11 network</a:t>
            </a:r>
            <a:endParaRPr lang="en-US" dirty="0"/>
          </a:p>
          <a:p>
            <a:pPr lvl="1" eaLnBrk="1" hangingPunct="1"/>
            <a:r>
              <a:rPr lang="en-US" dirty="0"/>
              <a:t>ACKs, probes, and beacons</a:t>
            </a:r>
          </a:p>
          <a:p>
            <a:pPr eaLnBrk="1" hangingPunct="1"/>
            <a:r>
              <a:rPr lang="en-US" dirty="0"/>
              <a:t>802.11 specifies MAC sublayer frame type</a:t>
            </a:r>
          </a:p>
          <a:p>
            <a:pPr eaLnBrk="1" hangingPunct="1"/>
            <a:r>
              <a:rPr lang="en-US" dirty="0"/>
              <a:t>Multiple frame type groups</a:t>
            </a:r>
          </a:p>
          <a:p>
            <a:pPr lvl="1" eaLnBrk="1" hangingPunct="1"/>
            <a:r>
              <a:rPr lang="en-US" dirty="0"/>
              <a:t>Management: association and reassociation</a:t>
            </a:r>
          </a:p>
          <a:p>
            <a:pPr lvl="1" eaLnBrk="1" hangingPunct="1"/>
            <a:r>
              <a:rPr lang="en-US" dirty="0" smtClean="0"/>
              <a:t>Control</a:t>
            </a:r>
            <a:r>
              <a:rPr lang="en-US" dirty="0"/>
              <a:t>: medium access and data delivery</a:t>
            </a:r>
          </a:p>
          <a:p>
            <a:pPr lvl="2" eaLnBrk="1" hangingPunct="1"/>
            <a:r>
              <a:rPr lang="en-US" dirty="0"/>
              <a:t>ACK and RTS/CTS frames</a:t>
            </a:r>
          </a:p>
          <a:p>
            <a:pPr lvl="1" eaLnBrk="1" hangingPunct="1"/>
            <a:r>
              <a:rPr lang="en-US" dirty="0" smtClean="0"/>
              <a:t>Data</a:t>
            </a:r>
            <a:r>
              <a:rPr lang="en-US" dirty="0"/>
              <a:t>: carry data sent between stations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6524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IEEE 802.11 Frames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802.11 data frame overhead</a:t>
            </a:r>
          </a:p>
          <a:p>
            <a:pPr lvl="1" eaLnBrk="1" hangingPunct="1"/>
            <a:r>
              <a:rPr lang="en-US" dirty="0"/>
              <a:t>Four address fields</a:t>
            </a:r>
          </a:p>
          <a:p>
            <a:pPr lvl="2" eaLnBrk="1" hangingPunct="1"/>
            <a:r>
              <a:rPr lang="en-US" dirty="0"/>
              <a:t>Source address, transmitter address, receiver address, and destination address</a:t>
            </a:r>
          </a:p>
          <a:p>
            <a:pPr lvl="1" eaLnBrk="1" hangingPunct="1"/>
            <a:r>
              <a:rPr lang="en-US" dirty="0"/>
              <a:t>Sequence Control field</a:t>
            </a:r>
          </a:p>
          <a:p>
            <a:pPr lvl="2" eaLnBrk="1" hangingPunct="1"/>
            <a:r>
              <a:rPr lang="en-US" dirty="0"/>
              <a:t>How large packet fragmented</a:t>
            </a:r>
          </a:p>
          <a:p>
            <a:pPr lvl="1" eaLnBrk="1" hangingPunct="1"/>
            <a:r>
              <a:rPr lang="en-US" dirty="0"/>
              <a:t>Frame Control field</a:t>
            </a:r>
          </a:p>
          <a:p>
            <a:pPr eaLnBrk="1" hangingPunct="1"/>
            <a:r>
              <a:rPr lang="en-US" dirty="0"/>
              <a:t>Wi-Fi share MAC sublayer characteristics</a:t>
            </a:r>
          </a:p>
          <a:p>
            <a:pPr eaLnBrk="1" hangingPunct="1"/>
            <a:r>
              <a:rPr lang="en-US" dirty="0"/>
              <a:t>Wi-Fi differ in modulation methods, frequency usage, and range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7454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IEEE 802.11 Frames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70658" name="Picture 2" descr="Basic 802.11 data frame compared with an 802.3 Ethernet frame" title="Figure 6-17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05000"/>
            <a:ext cx="6990826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8204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Innovations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MIMO (multiple input-multiple output)</a:t>
            </a:r>
          </a:p>
          <a:p>
            <a:pPr lvl="1" eaLnBrk="1" hangingPunct="1"/>
            <a:r>
              <a:rPr lang="en-US" dirty="0"/>
              <a:t>Multiple access point antennas may issue signal to one or more receivers</a:t>
            </a:r>
          </a:p>
          <a:p>
            <a:pPr lvl="1" eaLnBrk="1" hangingPunct="1"/>
            <a:r>
              <a:rPr lang="en-US" dirty="0"/>
              <a:t>Increases network’s throughput, access point’s range</a:t>
            </a:r>
          </a:p>
          <a:p>
            <a:r>
              <a:rPr lang="en-US" dirty="0" smtClean="0"/>
              <a:t>MU-MIMO (multiuser MIMO)</a:t>
            </a:r>
          </a:p>
          <a:p>
            <a:pPr lvl="1"/>
            <a:r>
              <a:rPr lang="en-US" dirty="0" smtClean="0"/>
              <a:t>Newer technology than MIMO that allows multiple antennas to service multiple clients simultaneously</a:t>
            </a:r>
          </a:p>
          <a:p>
            <a:pPr lvl="1"/>
            <a:r>
              <a:rPr lang="en-US" dirty="0" smtClean="0"/>
              <a:t>Reduces congestion and contributes to faster data transmission</a:t>
            </a:r>
          </a:p>
          <a:p>
            <a:pPr lvl="1"/>
            <a:r>
              <a:rPr lang="en-US" dirty="0" smtClean="0"/>
              <a:t>Available with WAVE 2 802.11ac products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1458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Innovations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Channel bonding</a:t>
            </a:r>
          </a:p>
          <a:p>
            <a:pPr lvl="1" eaLnBrk="1" hangingPunct="1"/>
            <a:r>
              <a:rPr lang="en-US" dirty="0"/>
              <a:t>Two adjacent 20-MHz channels bonded to make 40-MHz channel</a:t>
            </a:r>
          </a:p>
          <a:p>
            <a:pPr lvl="2" eaLnBrk="1" hangingPunct="1"/>
            <a:r>
              <a:rPr lang="en-US" dirty="0"/>
              <a:t>Doubles the bandwidth available in single 20-MHz channel</a:t>
            </a:r>
          </a:p>
          <a:p>
            <a:pPr eaLnBrk="1" hangingPunct="1"/>
            <a:r>
              <a:rPr lang="en-US" dirty="0" smtClean="0"/>
              <a:t>Frame </a:t>
            </a:r>
            <a:r>
              <a:rPr lang="en-US" dirty="0"/>
              <a:t>aggregation</a:t>
            </a:r>
          </a:p>
          <a:p>
            <a:pPr lvl="1" eaLnBrk="1" hangingPunct="1"/>
            <a:r>
              <a:rPr lang="en-US" dirty="0"/>
              <a:t>Combine multiple frames into one larger frame</a:t>
            </a:r>
          </a:p>
          <a:p>
            <a:pPr lvl="1" eaLnBrk="1" hangingPunct="1"/>
            <a:r>
              <a:rPr lang="en-US" dirty="0" smtClean="0"/>
              <a:t>Two techniques: </a:t>
            </a:r>
          </a:p>
          <a:p>
            <a:pPr lvl="2" eaLnBrk="1" hangingPunct="1"/>
            <a:r>
              <a:rPr lang="en-US" dirty="0" smtClean="0"/>
              <a:t>Aggregated Mac Service Data Unit (A-MSDU)</a:t>
            </a:r>
          </a:p>
          <a:p>
            <a:pPr lvl="2" eaLnBrk="1" hangingPunct="1"/>
            <a:r>
              <a:rPr lang="en-US" dirty="0" smtClean="0"/>
              <a:t>Aggregated Mac Protocol Data Unit (A-MPDU)</a:t>
            </a:r>
          </a:p>
          <a:p>
            <a:pPr lvl="1" eaLnBrk="1" hangingPunct="1"/>
            <a:r>
              <a:rPr lang="en-US" dirty="0" smtClean="0"/>
              <a:t>Advantage</a:t>
            </a:r>
            <a:r>
              <a:rPr lang="en-US" dirty="0"/>
              <a:t>: reduces overhead</a:t>
            </a:r>
          </a:p>
          <a:p>
            <a:pPr eaLnBrk="1" hangingPunct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4720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Innovations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71682" name="Picture 2" descr="A-MSDU and A-MPDU aggregated frames" title="Figure 6-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84979"/>
            <a:ext cx="8198083" cy="1910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Maximum frame sizes using frame aggregation" title="Table 6-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7" y="1981200"/>
            <a:ext cx="8084256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0151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Wireless Transmission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Wireless networks (WLANs)</a:t>
            </a:r>
          </a:p>
          <a:p>
            <a:pPr lvl="1"/>
            <a:r>
              <a:rPr lang="en-US" dirty="0" smtClean="0"/>
              <a:t>Networks that transmit signals through the air via radio frequency (RF) waves</a:t>
            </a:r>
          </a:p>
          <a:p>
            <a:r>
              <a:rPr lang="en-US" dirty="0" smtClean="0"/>
              <a:t>Wired and wireless signals share many similarities </a:t>
            </a:r>
          </a:p>
          <a:p>
            <a:pPr lvl="1"/>
            <a:r>
              <a:rPr lang="en-US" dirty="0" smtClean="0"/>
              <a:t>Use of the same Layer 3 and higher protocols</a:t>
            </a:r>
          </a:p>
          <a:p>
            <a:r>
              <a:rPr lang="en-US" dirty="0" smtClean="0"/>
              <a:t>The nature of the atmosphere makes wireless transmission different from wired transmission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2032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Innovations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/>
              <a:t>Maximum throughput </a:t>
            </a:r>
            <a:r>
              <a:rPr lang="en-US" dirty="0" smtClean="0"/>
              <a:t>depends upon:</a:t>
            </a:r>
            <a:endParaRPr lang="en-US" dirty="0"/>
          </a:p>
          <a:p>
            <a:pPr lvl="1" eaLnBrk="1" hangingPunct="1"/>
            <a:r>
              <a:rPr lang="en-US" dirty="0"/>
              <a:t>Number and type of strategies used</a:t>
            </a:r>
          </a:p>
          <a:p>
            <a:pPr lvl="1" eaLnBrk="1" hangingPunct="1"/>
            <a:r>
              <a:rPr lang="en-US" dirty="0" smtClean="0"/>
              <a:t>Whether network uses 2.4-GHz </a:t>
            </a:r>
            <a:r>
              <a:rPr lang="en-US" dirty="0"/>
              <a:t>or 5-GHz band</a:t>
            </a:r>
          </a:p>
          <a:p>
            <a:pPr eaLnBrk="1" hangingPunct="1"/>
            <a:r>
              <a:rPr lang="en-US" dirty="0" smtClean="0"/>
              <a:t>An 802.11n network’s actual </a:t>
            </a:r>
            <a:r>
              <a:rPr lang="en-US" dirty="0"/>
              <a:t>throughput: 65 to </a:t>
            </a:r>
            <a:r>
              <a:rPr lang="en-US" dirty="0" smtClean="0"/>
              <a:t>500 Mbps</a:t>
            </a:r>
          </a:p>
          <a:p>
            <a:pPr lvl="1" eaLnBrk="1" hangingPunct="1"/>
            <a:r>
              <a:rPr lang="en-US" dirty="0" smtClean="0"/>
              <a:t>An 802.11ac Wave 1 network’s throughput has been documented as high as 561 Mbps per client</a:t>
            </a:r>
          </a:p>
          <a:p>
            <a:pPr eaLnBrk="1" hangingPunct="1"/>
            <a:r>
              <a:rPr lang="en-US" dirty="0" smtClean="0"/>
              <a:t>To ensure fastest data rates on an 802.11n LAN</a:t>
            </a:r>
            <a:endParaRPr lang="en-US" dirty="0"/>
          </a:p>
          <a:p>
            <a:pPr lvl="1" eaLnBrk="1" hangingPunct="1"/>
            <a:r>
              <a:rPr lang="en-US" dirty="0"/>
              <a:t>Use 802.11n-compatible </a:t>
            </a:r>
            <a:r>
              <a:rPr lang="en-US" dirty="0" smtClean="0"/>
              <a:t>devices</a:t>
            </a:r>
          </a:p>
          <a:p>
            <a:pPr lvl="1" eaLnBrk="1" hangingPunct="1"/>
            <a:r>
              <a:rPr lang="en-US" dirty="0" smtClean="0"/>
              <a:t>802.11ac can be implemented with both 802.11n and 802.11 ac devices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2753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a WAN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section describes:</a:t>
            </a:r>
          </a:p>
          <a:p>
            <a:pPr lvl="1"/>
            <a:r>
              <a:rPr lang="en-US" dirty="0" smtClean="0"/>
              <a:t>How to design small WLANs</a:t>
            </a:r>
          </a:p>
          <a:p>
            <a:pPr lvl="1"/>
            <a:r>
              <a:rPr lang="en-US" dirty="0" smtClean="0"/>
              <a:t>How to install and configure access points and clients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324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Determining the Design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One access point</a:t>
            </a:r>
          </a:p>
          <a:p>
            <a:pPr lvl="1" eaLnBrk="1" hangingPunct="1"/>
            <a:r>
              <a:rPr lang="en-US" dirty="0" smtClean="0"/>
              <a:t>Often combined </a:t>
            </a:r>
            <a:r>
              <a:rPr lang="en-US" dirty="0"/>
              <a:t>with switching, routing functions</a:t>
            </a:r>
          </a:p>
          <a:p>
            <a:pPr lvl="1" eaLnBrk="1" hangingPunct="1"/>
            <a:r>
              <a:rPr lang="en-US" dirty="0"/>
              <a:t>Connects wireless clients to LAN</a:t>
            </a:r>
          </a:p>
          <a:p>
            <a:pPr lvl="1" eaLnBrk="1" hangingPunct="1"/>
            <a:r>
              <a:rPr lang="en-US" dirty="0"/>
              <a:t>Acts as Internet gateway</a:t>
            </a:r>
          </a:p>
          <a:p>
            <a:pPr eaLnBrk="1" hangingPunct="1"/>
            <a:r>
              <a:rPr lang="en-US" dirty="0"/>
              <a:t>Access point WLAN placement considerations</a:t>
            </a:r>
          </a:p>
          <a:p>
            <a:pPr lvl="1" eaLnBrk="1" hangingPunct="1"/>
            <a:r>
              <a:rPr lang="en-US" dirty="0"/>
              <a:t>Typical distances between access point and </a:t>
            </a:r>
            <a:r>
              <a:rPr lang="en-US" dirty="0" smtClean="0"/>
              <a:t>client</a:t>
            </a:r>
          </a:p>
          <a:p>
            <a:pPr lvl="2" eaLnBrk="1" hangingPunct="1"/>
            <a:r>
              <a:rPr lang="en-US" dirty="0" smtClean="0"/>
              <a:t>Do not exceed the distance restriction for the 802.11 standard your access point is using</a:t>
            </a:r>
            <a:endParaRPr lang="en-US" dirty="0"/>
          </a:p>
          <a:p>
            <a:pPr lvl="1" eaLnBrk="1" hangingPunct="1"/>
            <a:r>
              <a:rPr lang="en-US" dirty="0"/>
              <a:t>Obstacles</a:t>
            </a:r>
          </a:p>
          <a:p>
            <a:pPr lvl="2" eaLnBrk="1" hangingPunct="1"/>
            <a:r>
              <a:rPr lang="en-US" dirty="0"/>
              <a:t>Type and number of, between access point and clients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6773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Determining the Design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72706" name="Picture 2" descr="Home or small office WLAN arrangement" title="Figure 6-2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47800"/>
            <a:ext cx="498951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71035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Determining the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Larger </a:t>
            </a:r>
            <a:r>
              <a:rPr lang="en-US" dirty="0" smtClean="0"/>
              <a:t>WLANs warrant a more systematic </a:t>
            </a:r>
            <a:r>
              <a:rPr lang="en-US" dirty="0"/>
              <a:t>approach to access point placement</a:t>
            </a:r>
          </a:p>
          <a:p>
            <a:pPr eaLnBrk="1" hangingPunct="1"/>
            <a:r>
              <a:rPr lang="en-US" dirty="0"/>
              <a:t>Site survey</a:t>
            </a:r>
          </a:p>
          <a:p>
            <a:pPr lvl="1" eaLnBrk="1" hangingPunct="1"/>
            <a:r>
              <a:rPr lang="en-US" dirty="0"/>
              <a:t>Assesses client requirements, facility characteristics, coverage areas</a:t>
            </a:r>
          </a:p>
          <a:p>
            <a:pPr lvl="1" eaLnBrk="1" hangingPunct="1"/>
            <a:r>
              <a:rPr lang="en-US" dirty="0"/>
              <a:t>Determines access point arrangement ensuring reliable wireless connectivity</a:t>
            </a:r>
          </a:p>
          <a:p>
            <a:pPr lvl="2" eaLnBrk="1" hangingPunct="1"/>
            <a:r>
              <a:rPr lang="en-US" dirty="0"/>
              <a:t>Within given area</a:t>
            </a:r>
          </a:p>
          <a:p>
            <a:pPr lvl="1" eaLnBrk="1" hangingPunct="1"/>
            <a:r>
              <a:rPr lang="en-US" dirty="0"/>
              <a:t>Proposes access point testing</a:t>
            </a:r>
          </a:p>
          <a:p>
            <a:pPr lvl="2" eaLnBrk="1" hangingPunct="1"/>
            <a:r>
              <a:rPr lang="en-US" dirty="0"/>
              <a:t>Test wireless access from farthest corners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5627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Determining the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whether Wi-Fi access points will be used as wireless bridges to create remote wired access to the network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45</a:t>
            </a:fld>
            <a:endParaRPr lang="en-US" dirty="0"/>
          </a:p>
        </p:txBody>
      </p:sp>
      <p:pic>
        <p:nvPicPr>
          <p:cNvPr id="73730" name="Picture 2" descr="A wireless bridge provides remote wired access" title="Figure 6-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590800"/>
            <a:ext cx="5486400" cy="3491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59068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Determining the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After site survey has identified and verified the quantity and location of access points, you are ready to install them</a:t>
            </a:r>
            <a:endParaRPr lang="en-US" dirty="0"/>
          </a:p>
          <a:p>
            <a:pPr lvl="1" eaLnBrk="1" hangingPunct="1"/>
            <a:r>
              <a:rPr lang="en-US" dirty="0"/>
              <a:t>Must belong to same </a:t>
            </a:r>
            <a:r>
              <a:rPr lang="en-US" dirty="0" smtClean="0"/>
              <a:t>ESS and share an </a:t>
            </a:r>
            <a:r>
              <a:rPr lang="en-US" dirty="0"/>
              <a:t>ESSID</a:t>
            </a:r>
          </a:p>
          <a:p>
            <a:pPr eaLnBrk="1" hangingPunct="1"/>
            <a:r>
              <a:rPr lang="en-US" dirty="0"/>
              <a:t>Enterprise-wide WLAN design considerations</a:t>
            </a:r>
          </a:p>
          <a:p>
            <a:pPr lvl="1" eaLnBrk="1" hangingPunct="1"/>
            <a:r>
              <a:rPr lang="en-US" dirty="0"/>
              <a:t>How wireless LAN portions will integrate with wired portions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7030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Configuring Wireless Connectivity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Each AP comes with an installation program on CD-ROM </a:t>
            </a:r>
            <a:r>
              <a:rPr lang="en-US" dirty="0"/>
              <a:t>or DVD</a:t>
            </a:r>
          </a:p>
          <a:p>
            <a:pPr lvl="1" eaLnBrk="1" hangingPunct="1"/>
            <a:r>
              <a:rPr lang="en-US" dirty="0"/>
              <a:t>Guides through setup process</a:t>
            </a:r>
          </a:p>
          <a:p>
            <a:pPr eaLnBrk="1" hangingPunct="1"/>
            <a:r>
              <a:rPr lang="en-US" dirty="0"/>
              <a:t>Variables set during installation</a:t>
            </a:r>
          </a:p>
          <a:p>
            <a:pPr lvl="1" eaLnBrk="1" hangingPunct="1"/>
            <a:r>
              <a:rPr lang="en-US" dirty="0"/>
              <a:t>Administrator password</a:t>
            </a:r>
          </a:p>
          <a:p>
            <a:pPr lvl="1" eaLnBrk="1" hangingPunct="1"/>
            <a:r>
              <a:rPr lang="en-US" dirty="0"/>
              <a:t>SSID</a:t>
            </a:r>
          </a:p>
          <a:p>
            <a:pPr lvl="1" eaLnBrk="1" hangingPunct="1"/>
            <a:r>
              <a:rPr lang="en-US" dirty="0"/>
              <a:t>Whether or not DHCP is used</a:t>
            </a:r>
          </a:p>
          <a:p>
            <a:pPr lvl="1" eaLnBrk="1" hangingPunct="1"/>
            <a:r>
              <a:rPr lang="en-US" dirty="0"/>
              <a:t>Whether or not the SSID is broadcast</a:t>
            </a:r>
          </a:p>
          <a:p>
            <a:pPr lvl="1" eaLnBrk="1" hangingPunct="1"/>
            <a:r>
              <a:rPr lang="en-US" dirty="0"/>
              <a:t>Security options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0683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Configuring Wireless Clients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/>
              <a:t>Configuration varies from one client type to another</a:t>
            </a:r>
          </a:p>
          <a:p>
            <a:pPr eaLnBrk="1" hangingPunct="1"/>
            <a:r>
              <a:rPr lang="en-US" dirty="0" smtClean="0"/>
              <a:t>As long as an AP is broadcasting  its SSID</a:t>
            </a:r>
          </a:p>
          <a:p>
            <a:pPr lvl="1" eaLnBrk="1" hangingPunct="1"/>
            <a:r>
              <a:rPr lang="en-US" dirty="0" smtClean="0"/>
              <a:t>Clients in its vicinity will detect it  and offer the user the option to associate with it</a:t>
            </a:r>
          </a:p>
          <a:p>
            <a:pPr eaLnBrk="1" hangingPunct="1"/>
            <a:r>
              <a:rPr lang="en-US" dirty="0" smtClean="0"/>
              <a:t>On-boarding</a:t>
            </a:r>
          </a:p>
          <a:p>
            <a:pPr lvl="1" eaLnBrk="1" hangingPunct="1"/>
            <a:r>
              <a:rPr lang="en-US" dirty="0" smtClean="0"/>
              <a:t>Installing a specific program or app onto a device to give it trusted access to certain portions of the network</a:t>
            </a:r>
          </a:p>
          <a:p>
            <a:pPr eaLnBrk="1" hangingPunct="1"/>
            <a:r>
              <a:rPr lang="en-US" dirty="0" smtClean="0"/>
              <a:t>Off-boarding</a:t>
            </a:r>
          </a:p>
          <a:p>
            <a:pPr lvl="1" eaLnBrk="1" hangingPunct="1"/>
            <a:r>
              <a:rPr lang="en-US" dirty="0" smtClean="0"/>
              <a:t>Removing programs that gave devices special permissions on the network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6561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802.11 Wireless Network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/>
              <a:t>802.11 standard security</a:t>
            </a:r>
          </a:p>
          <a:p>
            <a:pPr lvl="1" eaLnBrk="1" hangingPunct="1"/>
            <a:r>
              <a:rPr lang="en-US" dirty="0"/>
              <a:t>None by default</a:t>
            </a:r>
          </a:p>
          <a:p>
            <a:pPr lvl="1" eaLnBrk="1" hangingPunct="1"/>
            <a:r>
              <a:rPr lang="en-US" dirty="0" smtClean="0"/>
              <a:t>SSID</a:t>
            </a:r>
            <a:r>
              <a:rPr lang="en-US" dirty="0"/>
              <a:t>: only item required</a:t>
            </a:r>
          </a:p>
          <a:p>
            <a:r>
              <a:rPr lang="en-US" dirty="0" smtClean="0"/>
              <a:t>Authentication </a:t>
            </a:r>
          </a:p>
          <a:p>
            <a:pPr lvl="1"/>
            <a:r>
              <a:rPr lang="en-US" dirty="0" smtClean="0"/>
              <a:t>Process of comparing and matching a client’s credentials with the credentials in a database</a:t>
            </a:r>
          </a:p>
          <a:p>
            <a:r>
              <a:rPr lang="en-US" dirty="0" smtClean="0"/>
              <a:t>MAC filtering </a:t>
            </a:r>
          </a:p>
          <a:p>
            <a:pPr lvl="1"/>
            <a:r>
              <a:rPr lang="en-US" dirty="0" smtClean="0"/>
              <a:t>Prevents the AP from authenticating any device whose MAC address is not listed</a:t>
            </a:r>
          </a:p>
          <a:p>
            <a:r>
              <a:rPr lang="en-US" dirty="0" smtClean="0"/>
              <a:t>Encryption</a:t>
            </a:r>
          </a:p>
          <a:p>
            <a:pPr lvl="1"/>
            <a:r>
              <a:rPr lang="en-US" dirty="0" smtClean="0"/>
              <a:t>Use of an algorithm to scramble data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234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Wireless Spectrum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wireless spectrum is a continuum </a:t>
            </a:r>
            <a:r>
              <a:rPr lang="en-US" dirty="0"/>
              <a:t>of electromagnetic </a:t>
            </a:r>
            <a:r>
              <a:rPr lang="en-US" dirty="0" smtClean="0"/>
              <a:t>waves used for data/voice </a:t>
            </a:r>
            <a:r>
              <a:rPr lang="en-US" dirty="0"/>
              <a:t>communication</a:t>
            </a:r>
          </a:p>
          <a:p>
            <a:pPr lvl="1" eaLnBrk="1" hangingPunct="1"/>
            <a:r>
              <a:rPr lang="en-US" dirty="0"/>
              <a:t>Arranged by frequencies</a:t>
            </a:r>
          </a:p>
          <a:p>
            <a:pPr lvl="2" eaLnBrk="1" hangingPunct="1"/>
            <a:r>
              <a:rPr lang="en-US" dirty="0"/>
              <a:t>Lowest to highest</a:t>
            </a:r>
          </a:p>
          <a:p>
            <a:pPr lvl="1" eaLnBrk="1" hangingPunct="1"/>
            <a:r>
              <a:rPr lang="en-US" dirty="0"/>
              <a:t>Spans 9 KHz and 300 GHz</a:t>
            </a:r>
          </a:p>
          <a:p>
            <a:pPr eaLnBrk="1" hangingPunct="1"/>
            <a:r>
              <a:rPr lang="en-US" dirty="0"/>
              <a:t>Wireless services associated with one area</a:t>
            </a:r>
          </a:p>
          <a:p>
            <a:pPr eaLnBrk="1" hangingPunct="1"/>
            <a:r>
              <a:rPr lang="en-US" dirty="0"/>
              <a:t>FCC oversees United States frequencies</a:t>
            </a:r>
          </a:p>
          <a:p>
            <a:pPr eaLnBrk="1" hangingPunct="1"/>
            <a:r>
              <a:rPr lang="en-US" dirty="0"/>
              <a:t>ITU oversees international frequencies</a:t>
            </a:r>
          </a:p>
          <a:p>
            <a:pPr lvl="1" eaLnBrk="1" hangingPunct="1"/>
            <a:r>
              <a:rPr lang="en-US" dirty="0"/>
              <a:t>Air signals propagate across borders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33865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WPA/WPA2 (Wi-Fi Protected Access)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WPA</a:t>
            </a:r>
          </a:p>
          <a:p>
            <a:pPr lvl="1"/>
            <a:r>
              <a:rPr lang="en-US" dirty="0" smtClean="0"/>
              <a:t>Dynamically assigns every transmission its own key</a:t>
            </a:r>
          </a:p>
          <a:p>
            <a:r>
              <a:rPr lang="en-US" dirty="0" smtClean="0"/>
              <a:t>WPA2</a:t>
            </a:r>
          </a:p>
          <a:p>
            <a:pPr lvl="1"/>
            <a:r>
              <a:rPr lang="en-US" dirty="0" smtClean="0"/>
              <a:t>Replacement for WPA</a:t>
            </a:r>
          </a:p>
          <a:p>
            <a:pPr lvl="1"/>
            <a:r>
              <a:rPr lang="en-US" dirty="0" smtClean="0"/>
              <a:t>A stronger encryption protocol </a:t>
            </a:r>
          </a:p>
          <a:p>
            <a:r>
              <a:rPr lang="en-US" dirty="0" smtClean="0"/>
              <a:t>Most secure communication is made possible by combining a RADIUS server with WPA/WPA2</a:t>
            </a:r>
          </a:p>
          <a:p>
            <a:pPr lvl="1"/>
            <a:r>
              <a:rPr lang="en-US" dirty="0" smtClean="0"/>
              <a:t>Known as WPA-Enterprise or WPA2-Enterprise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98317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Threats to Wireless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War driving</a:t>
            </a:r>
          </a:p>
          <a:p>
            <a:pPr lvl="1"/>
            <a:r>
              <a:rPr lang="en-US" dirty="0" smtClean="0"/>
              <a:t>A hacker searches for unprotected wireless networks by driving around with a laptop configured to receive and capture wireless data transmissions</a:t>
            </a:r>
          </a:p>
          <a:p>
            <a:r>
              <a:rPr lang="en-US" dirty="0" smtClean="0"/>
              <a:t>War chalking</a:t>
            </a:r>
          </a:p>
          <a:p>
            <a:pPr lvl="1"/>
            <a:r>
              <a:rPr lang="en-US" dirty="0" smtClean="0"/>
              <a:t>Hackers draw symbols with chalk on the sidewalk or wall near a vulnerable AP</a:t>
            </a:r>
          </a:p>
          <a:p>
            <a:pPr lvl="1"/>
            <a:r>
              <a:rPr lang="en-US" dirty="0" smtClean="0"/>
              <a:t>To make it known to other hackers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16332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Threats to Wireless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Evil twin</a:t>
            </a:r>
          </a:p>
          <a:p>
            <a:pPr lvl="1"/>
            <a:r>
              <a:rPr lang="en-US" dirty="0" smtClean="0"/>
              <a:t>A rogue AP planted in a network’s geological area to pose as an authorized AP</a:t>
            </a:r>
          </a:p>
          <a:p>
            <a:r>
              <a:rPr lang="en-US" dirty="0" smtClean="0"/>
              <a:t>WPA attacks</a:t>
            </a:r>
          </a:p>
          <a:p>
            <a:pPr lvl="1"/>
            <a:r>
              <a:rPr lang="en-US" dirty="0" smtClean="0"/>
              <a:t>Involve an interception of the network keys communicated between stations and APs</a:t>
            </a:r>
          </a:p>
          <a:p>
            <a:pPr lvl="1"/>
            <a:r>
              <a:rPr lang="en-US" dirty="0" smtClean="0"/>
              <a:t>Also called WPA cracking</a:t>
            </a:r>
          </a:p>
          <a:p>
            <a:r>
              <a:rPr lang="en-US" dirty="0" smtClean="0"/>
              <a:t>WPS attack</a:t>
            </a:r>
          </a:p>
          <a:p>
            <a:pPr lvl="1"/>
            <a:r>
              <a:rPr lang="en-US" dirty="0" smtClean="0"/>
              <a:t>Cracking a PIN in order to access an APs settings</a:t>
            </a:r>
          </a:p>
          <a:p>
            <a:pPr lvl="1"/>
            <a:r>
              <a:rPr lang="en-US" dirty="0" smtClean="0"/>
              <a:t>Cracked through a brute force attack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2902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Troubleshooting Wireless 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Cable continuity and performance testers will tell nothing about wireless connections, stations, or APs on a network</a:t>
            </a:r>
          </a:p>
          <a:p>
            <a:r>
              <a:rPr lang="en-US" dirty="0" smtClean="0"/>
              <a:t>To troubleshoot wireless LANS</a:t>
            </a:r>
          </a:p>
          <a:p>
            <a:pPr lvl="1"/>
            <a:r>
              <a:rPr lang="en-US" dirty="0" smtClean="0"/>
              <a:t>You need tools that contain wireless NICs and run wireless protocols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91601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Network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types of software tools:</a:t>
            </a:r>
          </a:p>
          <a:p>
            <a:pPr lvl="1"/>
            <a:r>
              <a:rPr lang="en-US" dirty="0" smtClean="0"/>
              <a:t>Wireless analyzer (Wi-Fi analyzer)</a:t>
            </a:r>
          </a:p>
          <a:p>
            <a:pPr lvl="2"/>
            <a:r>
              <a:rPr lang="en-US" dirty="0"/>
              <a:t>C</a:t>
            </a:r>
            <a:r>
              <a:rPr lang="en-US" dirty="0" smtClean="0"/>
              <a:t>an evaluate Wi-Fi network availability, optimize Wi-Fi signal settings, and help identify Wi-Fi security threats</a:t>
            </a:r>
          </a:p>
          <a:p>
            <a:pPr lvl="1"/>
            <a:r>
              <a:rPr lang="en-US" dirty="0" smtClean="0"/>
              <a:t>Spectrum analyzer</a:t>
            </a:r>
          </a:p>
          <a:p>
            <a:pPr lvl="2"/>
            <a:r>
              <a:rPr lang="en-US" dirty="0" smtClean="0"/>
              <a:t>Can assess the quality of the wireless signal</a:t>
            </a:r>
          </a:p>
          <a:p>
            <a:r>
              <a:rPr lang="en-US" dirty="0" smtClean="0"/>
              <a:t>List of capabilities common to wireless testing tools:</a:t>
            </a:r>
          </a:p>
          <a:p>
            <a:pPr lvl="1"/>
            <a:r>
              <a:rPr lang="en-US" dirty="0" smtClean="0"/>
              <a:t>Identify transmitting access points, stations, and channels over which they are communicating</a:t>
            </a:r>
          </a:p>
          <a:p>
            <a:pPr lvl="1"/>
            <a:r>
              <a:rPr lang="en-US" dirty="0" smtClean="0"/>
              <a:t>Measure signal strength from an AP</a:t>
            </a:r>
          </a:p>
          <a:p>
            <a:pPr lvl="2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63937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Network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List of capabilities common to wireless testing tools (cont’d):</a:t>
            </a:r>
          </a:p>
          <a:p>
            <a:pPr lvl="1"/>
            <a:r>
              <a:rPr lang="en-US" dirty="0" smtClean="0"/>
              <a:t>Indicate the effects of attenuation, signal loss, and noise</a:t>
            </a:r>
          </a:p>
          <a:p>
            <a:pPr lvl="1"/>
            <a:r>
              <a:rPr lang="en-US" dirty="0" smtClean="0"/>
              <a:t>Interpret signal strength information</a:t>
            </a:r>
          </a:p>
          <a:p>
            <a:pPr lvl="1"/>
            <a:r>
              <a:rPr lang="en-US" dirty="0" smtClean="0"/>
              <a:t>Ensure proper association and reassociation between APs</a:t>
            </a:r>
          </a:p>
          <a:p>
            <a:pPr lvl="1"/>
            <a:r>
              <a:rPr lang="en-US" dirty="0" smtClean="0"/>
              <a:t>Capture and interpret traffic</a:t>
            </a:r>
          </a:p>
          <a:p>
            <a:pPr lvl="1"/>
            <a:r>
              <a:rPr lang="en-US" dirty="0" smtClean="0"/>
              <a:t>Measure throughput and assess data transmission errors</a:t>
            </a:r>
          </a:p>
          <a:p>
            <a:pPr lvl="1"/>
            <a:r>
              <a:rPr lang="en-US" dirty="0" smtClean="0"/>
              <a:t>Analyze characteristics of each channel</a:t>
            </a:r>
          </a:p>
          <a:p>
            <a:pPr lvl="2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62701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Avoiding Pitfalls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Wireless configuration pitfalls to avoid:</a:t>
            </a:r>
          </a:p>
          <a:p>
            <a:pPr lvl="1"/>
            <a:r>
              <a:rPr lang="en-US" dirty="0" smtClean="0"/>
              <a:t>SSID mismatch</a:t>
            </a:r>
          </a:p>
          <a:p>
            <a:pPr lvl="1"/>
            <a:r>
              <a:rPr lang="en-US" dirty="0" smtClean="0"/>
              <a:t>Incorrect encryption</a:t>
            </a:r>
          </a:p>
          <a:p>
            <a:pPr lvl="1"/>
            <a:r>
              <a:rPr lang="en-US" dirty="0" smtClean="0"/>
              <a:t>Incorrect or overlapping channels or frequencies</a:t>
            </a:r>
          </a:p>
          <a:p>
            <a:pPr lvl="1"/>
            <a:r>
              <a:rPr lang="en-US" dirty="0" smtClean="0"/>
              <a:t>Mismatched standards</a:t>
            </a:r>
          </a:p>
          <a:p>
            <a:pPr lvl="1"/>
            <a:r>
              <a:rPr lang="en-US" dirty="0" smtClean="0"/>
              <a:t>Incorrect antenna placement</a:t>
            </a:r>
          </a:p>
          <a:p>
            <a:pPr lvl="1"/>
            <a:r>
              <a:rPr lang="en-US" dirty="0" smtClean="0"/>
              <a:t>Interference</a:t>
            </a:r>
          </a:p>
          <a:p>
            <a:pPr lvl="1"/>
            <a:r>
              <a:rPr lang="en-US" dirty="0" smtClean="0"/>
              <a:t>Simultaneous wired and wireless connections</a:t>
            </a:r>
          </a:p>
          <a:p>
            <a:pPr lvl="1"/>
            <a:r>
              <a:rPr lang="en-US" dirty="0" smtClean="0"/>
              <a:t>Problems with firmware updates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20851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Avoiding Pitfalls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Wireless configuration pitfalls to avoid (cont’d):</a:t>
            </a:r>
          </a:p>
          <a:p>
            <a:pPr lvl="1"/>
            <a:r>
              <a:rPr lang="en-US" dirty="0" smtClean="0"/>
              <a:t>Unoptimized access point power levels</a:t>
            </a:r>
          </a:p>
          <a:p>
            <a:pPr lvl="1"/>
            <a:r>
              <a:rPr lang="en-US" dirty="0" smtClean="0"/>
              <a:t>Inappropriate antenna type</a:t>
            </a:r>
          </a:p>
          <a:p>
            <a:pPr lvl="1"/>
            <a:r>
              <a:rPr lang="en-US" dirty="0" smtClean="0"/>
              <a:t>Client saturation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11510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6349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954F265-A4AC-453B-BAEA-31EBC7EF8152}" type="slidenum">
              <a:rPr lang="en-US"/>
              <a:pPr eaLnBrk="1" hangingPunct="1"/>
              <a:t>58</a:t>
            </a:fld>
            <a:endParaRPr lang="en-US" dirty="0"/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</a:t>
            </a:r>
          </a:p>
        </p:txBody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Most wireless networks use frequencies around 2.4 GHz or 5 GHz</a:t>
            </a:r>
          </a:p>
          <a:p>
            <a:pPr eaLnBrk="1" hangingPunct="1"/>
            <a:r>
              <a:rPr lang="en-US" dirty="0" smtClean="0"/>
              <a:t>A signal may pass through an object, be absorbed by the object, or it may be subject to any of the following: reflection, diffraction, or scattering</a:t>
            </a:r>
          </a:p>
          <a:p>
            <a:pPr eaLnBrk="1" hangingPunct="1"/>
            <a:r>
              <a:rPr lang="en-US" dirty="0" smtClean="0"/>
              <a:t>Personal area networks (PANs) rarely exceed a few meters and usually only contain a few personal devices</a:t>
            </a:r>
          </a:p>
          <a:p>
            <a:pPr eaLnBrk="1" hangingPunct="1"/>
            <a:r>
              <a:rPr lang="en-US" dirty="0" smtClean="0"/>
              <a:t>Bluetooth technology unites mobile devices with PCs under a single communications standard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6451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A144A95-C6C6-40D0-8BD8-1BCF5468B0FC}" type="slidenum">
              <a:rPr lang="en-US"/>
              <a:pPr eaLnBrk="1" hangingPunct="1"/>
              <a:t>59</a:t>
            </a:fld>
            <a:endParaRPr lang="en-US" dirty="0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</a:t>
            </a:r>
          </a:p>
        </p:txBody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NFC is a form of radio communication that transfers data wirelessly over very short distances</a:t>
            </a:r>
          </a:p>
          <a:p>
            <a:pPr eaLnBrk="1" hangingPunct="1"/>
            <a:r>
              <a:rPr lang="en-US" dirty="0" smtClean="0"/>
              <a:t>The IEEE 802.11 task groups that have generated notable wireless standards are 802.11b, 802.11a, 802.11g, 802.11n, and 802.11ac</a:t>
            </a:r>
          </a:p>
          <a:p>
            <a:pPr eaLnBrk="1" hangingPunct="1"/>
            <a:r>
              <a:rPr lang="en-US" dirty="0" smtClean="0"/>
              <a:t>CSMA/CA minimized the potential for collisions but cannot detect the occurrence of a collision</a:t>
            </a:r>
          </a:p>
          <a:p>
            <a:pPr eaLnBrk="1" hangingPunct="1"/>
            <a:r>
              <a:rPr lang="en-US" dirty="0" smtClean="0"/>
              <a:t>Placement of an access point on a WLAN must take into account the typical distances between the access point and its clients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Wireless Spectrum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3490" name="Picture 2" descr="The wireless spectrum" title="Figure 6-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76400"/>
            <a:ext cx="6305517" cy="404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947035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6451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A144A95-C6C6-40D0-8BD8-1BCF5468B0FC}" type="slidenum">
              <a:rPr lang="en-US"/>
              <a:pPr eaLnBrk="1" hangingPunct="1"/>
              <a:t>60</a:t>
            </a:fld>
            <a:endParaRPr lang="en-US" dirty="0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</a:t>
            </a:r>
          </a:p>
        </p:txBody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If an access point is broadcasting its SSID clients in the vicinity will detect it</a:t>
            </a:r>
          </a:p>
          <a:p>
            <a:pPr eaLnBrk="1" hangingPunct="1"/>
            <a:r>
              <a:rPr lang="en-US" dirty="0" smtClean="0"/>
              <a:t>iwconfig is a command-line function for viewing and setting wireless interface parameters</a:t>
            </a:r>
          </a:p>
          <a:p>
            <a:pPr eaLnBrk="1" hangingPunct="1"/>
            <a:r>
              <a:rPr lang="en-US" dirty="0" smtClean="0"/>
              <a:t>By default the 802.11 standard does not offer any security</a:t>
            </a:r>
          </a:p>
          <a:p>
            <a:pPr eaLnBrk="1" hangingPunct="1"/>
            <a:r>
              <a:rPr lang="en-US" dirty="0" smtClean="0"/>
              <a:t>When configuring WEP, you establish a character string required to associate with the access point</a:t>
            </a:r>
          </a:p>
          <a:p>
            <a:pPr eaLnBrk="1" hangingPunct="1"/>
            <a:r>
              <a:rPr lang="en-US" dirty="0" smtClean="0"/>
              <a:t>WEP was replaced by WPA, which dynamically assigns every transmission its own key</a:t>
            </a:r>
          </a:p>
        </p:txBody>
      </p:sp>
    </p:spTree>
    <p:extLst>
      <p:ext uri="{BB962C8B-B14F-4D97-AF65-F5344CB8AC3E}">
        <p14:creationId xmlns:p14="http://schemas.microsoft.com/office/powerpoint/2010/main" val="220658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Network+ Guide to Networks, 7th Edition</a:t>
            </a:r>
            <a:endParaRPr lang="en-US" dirty="0"/>
          </a:p>
        </p:txBody>
      </p:sp>
      <p:sp>
        <p:nvSpPr>
          <p:cNvPr id="6451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A144A95-C6C6-40D0-8BD8-1BCF5468B0FC}" type="slidenum">
              <a:rPr lang="en-US"/>
              <a:pPr eaLnBrk="1" hangingPunct="1"/>
              <a:t>61</a:t>
            </a:fld>
            <a:endParaRPr lang="en-US" dirty="0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</a:t>
            </a:r>
          </a:p>
        </p:txBody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Wireless networks are susceptible to eavesdropping</a:t>
            </a:r>
          </a:p>
          <a:p>
            <a:pPr eaLnBrk="1" hangingPunct="1"/>
            <a:r>
              <a:rPr lang="en-US" dirty="0" smtClean="0"/>
              <a:t>Many programs exist that can scan for wireless signals over a certain geographical range</a:t>
            </a:r>
          </a:p>
          <a:p>
            <a:pPr eaLnBrk="1" hangingPunct="1"/>
            <a:r>
              <a:rPr lang="en-US" dirty="0" smtClean="0"/>
              <a:t>Wireless networks provide the best performance when the channels being used don’t overlap with those used by nearby networks</a:t>
            </a:r>
          </a:p>
          <a:p>
            <a:pPr marL="0" indent="0" eaLnBrk="1" hangingPunct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03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Antennas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/>
              <a:t>Radiation pattern </a:t>
            </a:r>
          </a:p>
          <a:p>
            <a:pPr lvl="1" eaLnBrk="1" hangingPunct="1"/>
            <a:r>
              <a:rPr lang="en-US" dirty="0"/>
              <a:t>Relative strength over three-dimensional area</a:t>
            </a:r>
          </a:p>
          <a:p>
            <a:pPr lvl="2" eaLnBrk="1" hangingPunct="1"/>
            <a:r>
              <a:rPr lang="en-US" dirty="0"/>
              <a:t>Of all electromagnetic energy that antenna sends, receives</a:t>
            </a:r>
          </a:p>
          <a:p>
            <a:pPr eaLnBrk="1" hangingPunct="1"/>
            <a:r>
              <a:rPr lang="en-US" dirty="0" smtClean="0"/>
              <a:t>Unidirectional (directional antenna)</a:t>
            </a:r>
            <a:endParaRPr lang="en-US" dirty="0"/>
          </a:p>
          <a:p>
            <a:pPr lvl="1" eaLnBrk="1" hangingPunct="1"/>
            <a:r>
              <a:rPr lang="en-US" dirty="0"/>
              <a:t>Issues wireless signals along single direction</a:t>
            </a:r>
          </a:p>
          <a:p>
            <a:pPr eaLnBrk="1" hangingPunct="1"/>
            <a:r>
              <a:rPr lang="en-US" dirty="0"/>
              <a:t>Omnidirectional antenna</a:t>
            </a:r>
          </a:p>
          <a:p>
            <a:pPr lvl="1" eaLnBrk="1" hangingPunct="1"/>
            <a:r>
              <a:rPr lang="en-US" dirty="0"/>
              <a:t>Issues, receives wireless signals</a:t>
            </a:r>
          </a:p>
          <a:p>
            <a:pPr lvl="2" eaLnBrk="1" hangingPunct="1"/>
            <a:r>
              <a:rPr lang="en-US" dirty="0"/>
              <a:t>Equal strength, clarity in all directions</a:t>
            </a:r>
          </a:p>
          <a:p>
            <a:pPr eaLnBrk="1" hangingPunct="1"/>
            <a:r>
              <a:rPr lang="en-US" dirty="0"/>
              <a:t>Range</a:t>
            </a:r>
          </a:p>
          <a:p>
            <a:pPr lvl="1" eaLnBrk="1" hangingPunct="1"/>
            <a:r>
              <a:rPr lang="en-US" dirty="0"/>
              <a:t>Reachable geographical area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813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Propagation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LOS (line-of-sight)</a:t>
            </a:r>
          </a:p>
          <a:p>
            <a:pPr lvl="1" eaLnBrk="1" hangingPunct="1"/>
            <a:r>
              <a:rPr lang="en-US" dirty="0"/>
              <a:t>Signal travels in straight </a:t>
            </a:r>
            <a:r>
              <a:rPr lang="en-US" dirty="0" smtClean="0"/>
              <a:t>line directly </a:t>
            </a:r>
            <a:r>
              <a:rPr lang="en-US" dirty="0"/>
              <a:t>from transmitter to receiver</a:t>
            </a:r>
          </a:p>
          <a:p>
            <a:pPr eaLnBrk="1" hangingPunct="1"/>
            <a:r>
              <a:rPr lang="en-US" dirty="0" smtClean="0"/>
              <a:t>When obstacles are in a signal’s way, the signal </a:t>
            </a:r>
            <a:r>
              <a:rPr lang="en-US" dirty="0"/>
              <a:t>may:</a:t>
            </a:r>
          </a:p>
          <a:p>
            <a:pPr lvl="1" eaLnBrk="1" hangingPunct="1"/>
            <a:r>
              <a:rPr lang="en-US" dirty="0"/>
              <a:t>Pass through </a:t>
            </a:r>
            <a:r>
              <a:rPr lang="en-US" dirty="0" smtClean="0"/>
              <a:t>them</a:t>
            </a:r>
            <a:endParaRPr lang="en-US" dirty="0"/>
          </a:p>
          <a:p>
            <a:pPr lvl="1" eaLnBrk="1" hangingPunct="1"/>
            <a:r>
              <a:rPr lang="en-US" dirty="0"/>
              <a:t>Be absorbed into them</a:t>
            </a:r>
          </a:p>
          <a:p>
            <a:pPr lvl="1" eaLnBrk="1" hangingPunct="1"/>
            <a:r>
              <a:rPr lang="en-US" dirty="0"/>
              <a:t>Be subject to three phenomena</a:t>
            </a:r>
          </a:p>
          <a:p>
            <a:pPr lvl="2" eaLnBrk="1" hangingPunct="1"/>
            <a:r>
              <a:rPr lang="en-US" dirty="0"/>
              <a:t>Reflection: bounce back to source</a:t>
            </a:r>
          </a:p>
          <a:p>
            <a:pPr lvl="2" eaLnBrk="1" hangingPunct="1"/>
            <a:r>
              <a:rPr lang="en-US" dirty="0"/>
              <a:t>Diffraction: splits into secondary waves</a:t>
            </a:r>
          </a:p>
          <a:p>
            <a:pPr lvl="2" eaLnBrk="1" hangingPunct="1"/>
            <a:r>
              <a:rPr lang="en-US" dirty="0"/>
              <a:t>Scattering: diffusion in multiple different directions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28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Propagation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Multipath signals</a:t>
            </a:r>
          </a:p>
          <a:p>
            <a:pPr lvl="1" eaLnBrk="1" hangingPunct="1"/>
            <a:r>
              <a:rPr lang="en-US" dirty="0"/>
              <a:t>Wireless signals follow different paths to destination</a:t>
            </a:r>
          </a:p>
          <a:p>
            <a:pPr lvl="1" eaLnBrk="1" hangingPunct="1"/>
            <a:r>
              <a:rPr lang="en-US" dirty="0"/>
              <a:t>Caused by reflection, diffraction, scattering</a:t>
            </a:r>
          </a:p>
          <a:p>
            <a:pPr lvl="1" eaLnBrk="1" hangingPunct="1"/>
            <a:r>
              <a:rPr lang="en-US" dirty="0"/>
              <a:t>Advantage</a:t>
            </a:r>
          </a:p>
          <a:p>
            <a:pPr lvl="2" eaLnBrk="1" hangingPunct="1"/>
            <a:r>
              <a:rPr lang="en-US" dirty="0"/>
              <a:t>Better chance of reaching destination</a:t>
            </a:r>
          </a:p>
          <a:p>
            <a:pPr lvl="1" eaLnBrk="1" hangingPunct="1"/>
            <a:r>
              <a:rPr lang="en-US" dirty="0"/>
              <a:t>Disadvantage</a:t>
            </a:r>
          </a:p>
          <a:p>
            <a:pPr lvl="2" eaLnBrk="1" hangingPunct="1"/>
            <a:r>
              <a:rPr lang="en-US" dirty="0"/>
              <a:t>Signal </a:t>
            </a:r>
            <a:r>
              <a:rPr lang="en-US" dirty="0" smtClean="0"/>
              <a:t>delay will result in data errors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Network+ Guide to Networks,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59AD7-A5D3-4044-A21F-E9BACB4CDE0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621307"/>
      </p:ext>
    </p:extLst>
  </p:cSld>
  <p:clrMapOvr>
    <a:masterClrMapping/>
  </p:clrMapOvr>
</p:sld>
</file>

<file path=ppt/theme/theme1.xml><?xml version="1.0" encoding="utf-8"?>
<a:theme xmlns:a="http://schemas.openxmlformats.org/drawingml/2006/main" name="3_Default Design">
  <a:themeElements>
    <a:clrScheme name="3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B9"/>
      </a:accent6>
      <a:hlink>
        <a:srgbClr val="FFFFFF"/>
      </a:hlink>
      <a:folHlink>
        <a:srgbClr val="B2B2B2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B9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2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B9"/>
      </a:accent6>
      <a:hlink>
        <a:srgbClr val="FFFFFF"/>
      </a:hlink>
      <a:folHlink>
        <a:srgbClr val="B2B2B2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B9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B9"/>
      </a:accent6>
      <a:hlink>
        <a:srgbClr val="FFFF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B9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25573</TotalTime>
  <Words>5487</Words>
  <Application>Microsoft Office PowerPoint</Application>
  <PresentationFormat>On-screen Show (4:3)</PresentationFormat>
  <Paragraphs>1001</Paragraphs>
  <Slides>61</Slides>
  <Notes>61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61</vt:i4>
      </vt:variant>
    </vt:vector>
  </HeadingPairs>
  <TitlesOfParts>
    <vt:vector size="69" baseType="lpstr">
      <vt:lpstr>ＭＳ Ｐゴシック</vt:lpstr>
      <vt:lpstr>Arial</vt:lpstr>
      <vt:lpstr>Calibri</vt:lpstr>
      <vt:lpstr>Times New Roman</vt:lpstr>
      <vt:lpstr>3_Default Design</vt:lpstr>
      <vt:lpstr>2_Default Design</vt:lpstr>
      <vt:lpstr>1_Default Design</vt:lpstr>
      <vt:lpstr>Default Design</vt:lpstr>
      <vt:lpstr>Network+ Guide to Networks 7th Edition</vt:lpstr>
      <vt:lpstr>Objectives</vt:lpstr>
      <vt:lpstr>Objectives</vt:lpstr>
      <vt:lpstr>Characteristics of Wireless Transmission</vt:lpstr>
      <vt:lpstr>The Wireless Spectrum</vt:lpstr>
      <vt:lpstr>The Wireless Spectrum</vt:lpstr>
      <vt:lpstr>Antennas</vt:lpstr>
      <vt:lpstr>Signal Propagation</vt:lpstr>
      <vt:lpstr>Signal Propagation</vt:lpstr>
      <vt:lpstr>Signal Propagation</vt:lpstr>
      <vt:lpstr>Signal Degradation</vt:lpstr>
      <vt:lpstr>Signal Degradation</vt:lpstr>
      <vt:lpstr>Frequency Ranges</vt:lpstr>
      <vt:lpstr>Frequency Ranges</vt:lpstr>
      <vt:lpstr>Wireless PAN</vt:lpstr>
      <vt:lpstr>Wireless PAN</vt:lpstr>
      <vt:lpstr>Wireless PAN</vt:lpstr>
      <vt:lpstr>Wireless PAN</vt:lpstr>
      <vt:lpstr>Wi-Fi WLAN (Wireless LAN) Architecture</vt:lpstr>
      <vt:lpstr>Wi-Fi WLAN (Wireless LAN) Architecture</vt:lpstr>
      <vt:lpstr>Wi-Fi WLAN (Wireless LAN) Architecture</vt:lpstr>
      <vt:lpstr>Wi-Fi WLAN (Wireless LAN) Architecture</vt:lpstr>
      <vt:lpstr>802.11 WLAN Standards</vt:lpstr>
      <vt:lpstr>802.11 WLAN Standards</vt:lpstr>
      <vt:lpstr>Access Method</vt:lpstr>
      <vt:lpstr>Access Method</vt:lpstr>
      <vt:lpstr>Access Method</vt:lpstr>
      <vt:lpstr>Association</vt:lpstr>
      <vt:lpstr>Association</vt:lpstr>
      <vt:lpstr>Association</vt:lpstr>
      <vt:lpstr>Association</vt:lpstr>
      <vt:lpstr>Association</vt:lpstr>
      <vt:lpstr>Association</vt:lpstr>
      <vt:lpstr>IEEE 802.11 Frames</vt:lpstr>
      <vt:lpstr>IEEE 802.11 Frames</vt:lpstr>
      <vt:lpstr>IEEE 802.11 Frames</vt:lpstr>
      <vt:lpstr>Wireless Innovations</vt:lpstr>
      <vt:lpstr>Wireless Innovations</vt:lpstr>
      <vt:lpstr>Wireless Innovations</vt:lpstr>
      <vt:lpstr>Wireless Innovations</vt:lpstr>
      <vt:lpstr>Implementing a WAN</vt:lpstr>
      <vt:lpstr>Determining the Design </vt:lpstr>
      <vt:lpstr>Determining the Design </vt:lpstr>
      <vt:lpstr>Determining the Design</vt:lpstr>
      <vt:lpstr>Determining the Design</vt:lpstr>
      <vt:lpstr>Determining the Design</vt:lpstr>
      <vt:lpstr>Configuring Wireless Connectivity Devices</vt:lpstr>
      <vt:lpstr>Configuring Wireless Clients</vt:lpstr>
      <vt:lpstr>802.11 Wireless Network Security</vt:lpstr>
      <vt:lpstr>WPA/WPA2 (Wi-Fi Protected Access)</vt:lpstr>
      <vt:lpstr>Security Threats to Wireless Networks</vt:lpstr>
      <vt:lpstr>Security Threats to Wireless Networks</vt:lpstr>
      <vt:lpstr>Troubleshooting Wireless LANs</vt:lpstr>
      <vt:lpstr>Wireless Network Tools</vt:lpstr>
      <vt:lpstr>Wireless Network Tools</vt:lpstr>
      <vt:lpstr>Avoiding Pitfalls</vt:lpstr>
      <vt:lpstr>Avoiding Pitfalls</vt:lpstr>
      <vt:lpstr>Summary</vt:lpstr>
      <vt:lpstr>Summary</vt:lpstr>
      <vt:lpstr>Summary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</dc:title>
  <dc:creator>Julie</dc:creator>
  <cp:lastModifiedBy>Cannistraci, Michelle</cp:lastModifiedBy>
  <cp:revision>885</cp:revision>
  <dcterms:created xsi:type="dcterms:W3CDTF">2007-07-09T21:56:01Z</dcterms:created>
  <dcterms:modified xsi:type="dcterms:W3CDTF">2015-05-05T19:42:22Z</dcterms:modified>
</cp:coreProperties>
</file>