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50" r:id="rId2"/>
    <p:sldMasterId id="2147483649" r:id="rId3"/>
    <p:sldMasterId id="2147484064" r:id="rId4"/>
  </p:sldMasterIdLst>
  <p:notesMasterIdLst>
    <p:notesMasterId r:id="rId58"/>
  </p:notesMasterIdLst>
  <p:handoutMasterIdLst>
    <p:handoutMasterId r:id="rId59"/>
  </p:handoutMasterIdLst>
  <p:sldIdLst>
    <p:sldId id="319" r:id="rId5"/>
    <p:sldId id="320" r:id="rId6"/>
    <p:sldId id="381" r:id="rId7"/>
    <p:sldId id="427" r:id="rId8"/>
    <p:sldId id="428" r:id="rId9"/>
    <p:sldId id="430" r:id="rId10"/>
    <p:sldId id="431" r:id="rId11"/>
    <p:sldId id="432" r:id="rId12"/>
    <p:sldId id="433" r:id="rId13"/>
    <p:sldId id="434" r:id="rId14"/>
    <p:sldId id="435" r:id="rId15"/>
    <p:sldId id="436" r:id="rId16"/>
    <p:sldId id="437" r:id="rId17"/>
    <p:sldId id="438" r:id="rId18"/>
    <p:sldId id="439" r:id="rId19"/>
    <p:sldId id="440" r:id="rId20"/>
    <p:sldId id="441" r:id="rId21"/>
    <p:sldId id="442" r:id="rId22"/>
    <p:sldId id="443" r:id="rId23"/>
    <p:sldId id="444" r:id="rId24"/>
    <p:sldId id="445" r:id="rId25"/>
    <p:sldId id="446" r:id="rId26"/>
    <p:sldId id="447" r:id="rId27"/>
    <p:sldId id="448" r:id="rId28"/>
    <p:sldId id="449" r:id="rId29"/>
    <p:sldId id="450" r:id="rId30"/>
    <p:sldId id="451" r:id="rId31"/>
    <p:sldId id="452" r:id="rId32"/>
    <p:sldId id="453" r:id="rId33"/>
    <p:sldId id="454" r:id="rId34"/>
    <p:sldId id="455" r:id="rId35"/>
    <p:sldId id="456" r:id="rId36"/>
    <p:sldId id="457" r:id="rId37"/>
    <p:sldId id="458" r:id="rId38"/>
    <p:sldId id="459" r:id="rId39"/>
    <p:sldId id="460" r:id="rId40"/>
    <p:sldId id="461" r:id="rId41"/>
    <p:sldId id="462" r:id="rId42"/>
    <p:sldId id="463" r:id="rId43"/>
    <p:sldId id="464" r:id="rId44"/>
    <p:sldId id="465" r:id="rId45"/>
    <p:sldId id="466" r:id="rId46"/>
    <p:sldId id="467" r:id="rId47"/>
    <p:sldId id="468" r:id="rId48"/>
    <p:sldId id="469" r:id="rId49"/>
    <p:sldId id="470" r:id="rId50"/>
    <p:sldId id="471" r:id="rId51"/>
    <p:sldId id="472" r:id="rId52"/>
    <p:sldId id="473" r:id="rId53"/>
    <p:sldId id="367" r:id="rId54"/>
    <p:sldId id="376" r:id="rId55"/>
    <p:sldId id="425" r:id="rId56"/>
    <p:sldId id="426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87433" autoAdjust="0"/>
  </p:normalViewPr>
  <p:slideViewPr>
    <p:cSldViewPr>
      <p:cViewPr varScale="1">
        <p:scale>
          <a:sx n="80" d="100"/>
          <a:sy n="80" d="100"/>
        </p:scale>
        <p:origin x="17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E7D977D3-E97D-4816-A86A-DF8AA62C39F4}" type="datetimeFigureOut">
              <a:rPr lang="en-US"/>
              <a:pPr>
                <a:defRPr/>
              </a:pPr>
              <a:t>5/5/2015</a:t>
            </a:fld>
            <a:endParaRPr lang="en-US" dirty="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96B76CA3-7C65-453B-A061-18D75EFFB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08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4F33BE2-F50A-4647-B1FE-1406E3C50250}" type="datetimeFigureOut">
              <a:rPr lang="en-US"/>
              <a:pPr>
                <a:defRPr/>
              </a:pPr>
              <a:t>5/5/2015</a:t>
            </a:fld>
            <a:endParaRPr lang="en-US" dirty="0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1E39655-1142-4F1C-819C-1F572D7E41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078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BFA0E2-BBA9-4F8F-B158-7053E3994D1B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Network+ Guide to Networks</a:t>
            </a:r>
            <a:br>
              <a:rPr lang="en-US" b="1" dirty="0" smtClean="0"/>
            </a:br>
            <a:r>
              <a:rPr lang="en-US" b="1" dirty="0" smtClean="0"/>
              <a:t>7</a:t>
            </a:r>
            <a:r>
              <a:rPr lang="en-US" b="1" baseline="30000" dirty="0" smtClean="0"/>
              <a:t>th</a:t>
            </a:r>
            <a:r>
              <a:rPr lang="en-US" b="1" dirty="0" smtClean="0"/>
              <a:t> Edition</a:t>
            </a:r>
          </a:p>
          <a:p>
            <a:pPr eaLnBrk="1" hangingPunct="1"/>
            <a:endParaRPr lang="es-EC" dirty="0" smtClean="0"/>
          </a:p>
          <a:p>
            <a:pPr eaLnBrk="1" hangingPunct="1">
              <a:lnSpc>
                <a:spcPct val="90000"/>
              </a:lnSpc>
            </a:pPr>
            <a:r>
              <a:rPr lang="en-US" sz="1200" i="1" dirty="0" smtClean="0"/>
              <a:t>Chapter 2 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i="1" dirty="0" smtClean="0"/>
              <a:t>How Computers Find Each Other on Networks</a:t>
            </a:r>
          </a:p>
          <a:p>
            <a:pPr eaLnBrk="1" hangingPunct="1"/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3752984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Name Servers Are Organized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52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Name Servers Are Organized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11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Name Servers Are Organized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Ways the resolution process can get more complex: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Caching-only server - when it receives a request for information that is not stored in its DNS cache, it will first query the company’s authoritative name server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Name servers within a company might not have access to root servers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 TLD name server might be aware of an intermediate name server rather than the authoritative name server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16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Recursive and Iterative Queries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Two types of DNS requests: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Recursive - a query that demands a resolution or the answer “It can’t be found”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Iterative - a query where the local server issues queries to other servers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Other servers only provide information if they have it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Do not demand a resolution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0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DNS Zones and Zone Transfers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DNS follows a distributed database model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Data is distributed over thousands of server so that DNS will not fail if one or a handful of servers experience errors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DNS zone - the domains an organization is responsible for managing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Primary DNS server holds the authoritative DNS database for the organization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Zone transfer - the process where a secondary DNS server makes a request to the primary server for a database update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89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DNS Server Software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BIND (Berkeley Internet Name Domain) - most popular DNS server software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Open source - the term for software whose code is publicly available for use and modification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Microsoft DNS Server - built-in DNS service in the Windows Server 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Split DNS design - Internal and external DNS queries are handled by different DNS servers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Also called a split-horizon DNS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78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DNS Server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771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a Namespace Database is Organized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Several types of records, called resource records are kept in a DNS database: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 (Address) record - stores the name-to-address mapping for a host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AAAA (Address) record - holds the name-to-address mapping, the IP address is an IPv6 type IP address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CNAME (Canonical Name) record - holds alternative names for a host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PTR (Pointer) record - used for reverse lookups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MX (Mail Exchanger) record - identifies a mail server and is used for email traffic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18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DDNS (Dynamic DNS)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DDNS - a protocol used along with monitoring software to monitor the IP addresses dynamically assigned to your home network by your ISP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Manages dynamic updates to its DNS records for domain names for home Web sites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Home routers sometimes provide the monitoring software embedded in the router firmware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95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Ports and Sockets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Port numbers - ensure data is transmitted to the correct application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Socket - consists of host’s IP address and the port number of an application running on the host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Colon separates the two values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Example - 10.43.3.87:23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Port numbers are divided into three types: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Well-known ports - 0 to 1023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Registered ports - 1024 to 49151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Dynamic and private ports - 49152 to 65535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5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  <a:p>
            <a:pPr eaLnBrk="1" hangingPunct="1"/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Describe how computers and other devices are addressed on a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Explain how host names and domain names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Identify how ports and sockets work at the OSI Transport layer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Demonstrate how IP addresses are assigned and formatted at the OSI Network layer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Use command-line tools to troubleshoot problems with network addresses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2365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Ports and Sockets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080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IP Addresses Are Formatted and Assigned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Two types of IP addresses: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IPv4 - a 32-bit address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IPv6 - a 128-bit address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00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IPv4 Addresses Are Formatted and Assigned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IPv4 addresses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32-bit address organized into four groups of 8 bits each (known as octets)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Each of the four octets can be any number from 0 to 255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Some IP addresses are reserved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49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Classes of IP Addresses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IPv4 addresses are divided into five classes: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Class A, Class B, Class C, Class D, and Class 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When class licenses were available from IANA: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Class A license was for a single octet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Class B license was for the first two octets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Class C license was for the first three octets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Class D and Class E addresses were not available for general use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Class D begin with 224-239 and are used for multicasting and Class E begin with octets 240-254 and are used for research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0101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Classes of IP Addresses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3145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Classes of IP Addresses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6285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a DHCP Server Assigns IP Addresses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Static IP addresses are assigned manually by the network administrator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Dynamic IP addresses are automatically assigned by a DHCP server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If a computer configured to use DHCP is unable to lease an IPv4 address from the DHCP server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It uses an Automatic Private IP Addressing (APIPA) address in the address range 169.254.0.1 through 169.254.255.254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0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Public and Private IP Addresses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Class A, B, and C licensed IP addresses are available for use on the Internet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Called public IP addresses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 company can use private IP addresses on its private networks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IEEE recommends the following IP addresses be used for private networks: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10.0.0.0 through 10.255.255.255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172.16.0.0 through 172.31.255.255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192.168.0.0 through 192.168.255.255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8576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Address Translation, NAT, and PAT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Network Address Translation (NAT) - a technique designed to conserve public IP addresses needed by a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Address translation - process where a gateway device substitutes the private IP addresses with its own public address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When these computers need access to other networks or Internet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Port Address Translation (PAT) - process of assigning a TCP port number to each ongoing session between a local host and Internet host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467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Address Translation, NAT, and PAT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870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Overview of Addressing on Networks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Four addressing methods: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Application layer FQDNs, computer names, and host names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Transport layer port numbers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Network layer IP address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IPv4 addresses have 32 bits and are written as four decimal numbers called octets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IPv6 addresses have 128 bits and are written as eight blocks of hexadecimal numbers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Data Link layer MAC address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Also called physical address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197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Address Translation, NAT, and PAT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Two variations of NAT to be aware of: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SNAT (Static Network Address Translation) - the gateway assigns the same public IP address to a host each time it makes a request to access the Internet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DNAT (Dynamic Network Address Translation) - the gateway has a pool of public address that it is free to assign to a local host when it makes a request to access the Internet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592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IPv6 Addresses Are Formatted and Assigned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An IPv6 address has 128 bits written as eight blocks of hexadecimal numbers separated by colons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Ex: 2001:0000:0B80:0000:0000:00D3:9C5A:00CC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Each block is 16 bits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Leading zeros in a four-character hex block can be eliminated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If blocks contain all zeroes, they can be written as double colons (::), only one set of double colons is used in an IP address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Therefore, above example can be written: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2001:0000:B80::D3:9C5A:CC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828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IPv6 Addresses Are Formatted and Assigned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IPv6 terminology:	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Link (sometimes called local link) - any LAN bounded by routers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An interface is a node’s attachment to a link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Tunneling - a method used by IPv6 to transport IPv6 packets through or over an IPv4 network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Interface ID - the last 64 bits or four blocks of an IPv6 address that identify the interface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Neighbors - two or more nodes on the same link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678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Types of IP Addresses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Unicast address - specifies a single node on a network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Global unicast address - can be routed on the Internet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Link local unicast address - can be used for communicating with nodes in the same link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Multicast address - packets are delivered to all nodes on a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Anycast address - can identify multiple destinations, with packets delivered to the closest destination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644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Types of IP Addresses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855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Types of IP Addresses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190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Types of IP Addresses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015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IPv6 Autoconfiguration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IPv6 addressing is designed so that a computer can autoconfigure its own link local IP address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Similar to how IPv4 uses an APIPA address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Step 1 - The computer creates its IPv6 address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Uses FE80::/64 as the first 64 bits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Last 64 bits can be generated in two ways: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Randomly generated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Generated from the network adapter’s MAC address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Step 2 - The computer checks to make sure its IP address is unique on the network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738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IPv6 Autoconfiguration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Step 3 - The computer asks if a router on the network can provide configuration information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If a router responds with DHCP information, the computer uses whatever information this might be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Such as the IP addresses of DNS server or the network prefix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If the network prefix is supplied, this will become the first 64 bits of its own IP address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Process is called prefix discovery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3498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Tunneling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Dual stacked - term given when a network is configured to use both IPv4 and IPv6 protocols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If packets on this network must traverse other networks where dual stacking is not used, tunneling is used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Three tunneling protocols: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6to4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ISATAP (Intra-Site Automatic Tunnel Addressing)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Teredo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93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MAC Addresses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Traditional MAC addresses contain two parts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First 24 bits are known as the OUI (Organizationally Unique Identifier) or block ID or company-ID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Assigned by the IEEE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Last 24 bits make up the extension identifier or device ID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Manufacturer’s assign each NIC a unique device 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0391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Tunneling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652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Tools for Troubleshooting IP Address Problems</a:t>
            </a:r>
          </a:p>
          <a:p>
            <a:endParaRPr lang="en-US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Event Viewer - one of the first places to start looking for clues when something goes wrong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031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ping (Packet Internet Groper) - used to verify that TCP/IP is installed, bound to the NIC, configured correctly, and communicating with the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ping utility sends out a signal called an echo request to another device (request for a response)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Other computer responds in the form of an echo reply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ICMP - protocol used by the echo request/reply to carry error messages and information about the network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427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IPv6 networks use a version of ICMP called ICMPv6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ping6 - on Linux computers running IPv6, 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ping6</a:t>
            </a:r>
            <a:r>
              <a:rPr lang="en-US" dirty="0" smtClean="0"/>
              <a:t> to verify whether an IPv6 host is available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ping -6 - on Windows computers, 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ping</a:t>
            </a:r>
            <a:r>
              <a:rPr lang="en-US" dirty="0" smtClean="0"/>
              <a:t> with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  <a:r>
              <a:rPr lang="en-US" dirty="0" smtClean="0"/>
              <a:t> switch to verify connectivity on IPv6 networks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For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ping6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ping -6</a:t>
            </a:r>
            <a:r>
              <a:rPr lang="en-US" dirty="0" smtClean="0"/>
              <a:t> commands to work over the Internet, you must have access to the IPv6 Internet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209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ipconfig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436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ifconfig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ifconfig - utility to view and manage TCP/IP settings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If your Linux or UNIX system provides a GUI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Open a shell prompt, then type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ifconfig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542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nslookup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nslookup (name space lookup) - allows you to query the DNS database from any computer on a network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To find the host name of a device by specifying its IP address, or vice versa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Useful for verifying a host is configured correctly or for troubleshooting DNS resolution problems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Reverse DNS lookup - to find the host name of a device whose IP address you know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Two modes: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Interactive - to test multiple DNS servers at one time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Noninteractive - test a single DNS server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242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nslookup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635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nslookup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You can change DNS servers from within interactive mode with the server subcommand and specifying the IP address of the new DNS server</a:t>
            </a:r>
          </a:p>
          <a:p>
            <a:endParaRPr lang="en-US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To exit nslookup’s interactive mode, enter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198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Hosts on a network are assigned host names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Applications are assigned one or more port numbers to communicate with other applications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IPv4 addresses have 32 bits and are written as four decimal numbers called octets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IPv6 addresses have 128 bits and are written as eight blocks of hexadecimal numbers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Every NIC is assigned a unique 48-bit MAC address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Use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ipconfig</a:t>
            </a:r>
            <a:r>
              <a:rPr lang="en-US" dirty="0" smtClean="0"/>
              <a:t> command to view IP configuration 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6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MAC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035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A FQDN includes both a host name portion and a domain name portion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Name resolution is the process of matching an FQDN to its IP address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DNS is an automated name resolution service that operates at the Application layer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DNS data is spread throughout the globe in a distributed database model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An IP address and a port number written together is called a socket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825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Well-known ports range from 0 to 1023 and are assigned by IANA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You can define a range of available IP addresses in DHCP, or assign a static IP address as a DHCP reservation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NAT is used to allow devices that have private IP addresses access to the Internet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Tunneling protocols are used to allow IPv6 packets to travel over or through an IPv4 network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Three types of IPv6 addresses are unicast, multicast, and anycast addresses</a:t>
            </a:r>
          </a:p>
          <a:p>
            <a:pPr lvl="2" eaLnBrk="1" hangingPunct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882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The ping utility uses ICMP to verify that TCP/IP is installed, bound to the NIC, configured correctly, and communicating with the network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ipconfig is useful for viewing and adjusting a Windows computer’s TCP/IP settings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On UNIX and Linux systems, the ifconfig utility is used to view and manage TCP/IP settings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The nslookup utility allows you to query the DNS database from any computer on the network</a:t>
            </a:r>
          </a:p>
          <a:p>
            <a:pPr lvl="2" eaLnBrk="1" hangingPunct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15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Host Names and Domain Names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Character-based names are easier to remember than numeric IP addresses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Last part of an FQDN is called the top-level domain (TLD)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Domain names must be registered with an Internet naming authority that works on behalf of ICANN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ICANN restricts what type of hosts can be associated with .arpa, .mil, .int, .edu, and .gov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Name resolution is the process of discovering the IP address of a host when you know the FQDN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61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Host Names and Domain Names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0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DNS (Domain Name System)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DNS is an Application layer client-server system of computers and databases made up of these elements: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namespace - the entire collection of computer names and their associated IP addresses stored in databases on DNS name servers around the globe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name servers - hold databases, which are organized in a hierarchical 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resolvers - a DNS client that requests information from DNS name servers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35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Name Servers Are Organized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DNS name servers are organized in a hierarchical 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At the root level, 13 clusters of root server hold information used to locate top-level domain (TLD) servers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TLD servers hold information about authoritative servers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authority on computer names and their IP address for computer in their domains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5A981-B88A-45B2-B930-EF0394AFEC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5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2DF53-97C5-4C5A-8665-5349D064B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85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001C9-BF1E-4528-AD4B-0223A3A084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80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4CA10-39DB-4F5C-BA38-4C2A0B4EE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AE2AF-812E-4F55-8527-61E25B72CF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9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97841-321F-436B-A4C4-87A7CACDB8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75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E0261-591B-40E4-BAB3-9CB7BB331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89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325AA-94AC-4B63-A704-102087C74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06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BD0B1-421B-445D-A7FB-1F76822F7D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85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7DC4-86AE-483A-8BD9-DE95CDF8F6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94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56FD3-AB43-496D-8B3F-2D9A1286D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8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1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EC5D-8510-4FFB-AE9F-87F36C4E7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45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EA57-525A-4145-B6F0-0722616734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39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554BA-D302-4B02-9648-B29543227D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57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AF170-2A55-4429-8D44-4372B013CA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71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10EB2-90C5-43FD-B682-63CB0E3CC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88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FFC22-2E74-4DFF-997A-6E0E56F218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0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11402-9AC5-4F13-970A-04DC44EE86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70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0A9DD-32AA-4956-86E6-2FAA72876C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13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2C89A-A683-438F-ADD6-9455E358EC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45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2C188-9D61-4013-941F-0DDCF62A95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1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63647-3304-4683-A535-893D5F0556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56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42B8A-0300-4A11-9CCB-C331193991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70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77CF5-0F04-43C8-B5C8-E1039CCF94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11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1AE9-8D64-4E0C-A4F8-C7F5F8DF7D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12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9974B-4FDF-4553-A7B3-84739A93DF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35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DF5E9-5FE6-44E2-8069-AAFF88C4F44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41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45225"/>
            <a:ext cx="38862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01000" y="6245225"/>
            <a:ext cx="685800" cy="476250"/>
          </a:xfrm>
          <a:ln/>
        </p:spPr>
        <p:txBody>
          <a:bodyPr/>
          <a:lstStyle>
            <a:lvl1pPr>
              <a:defRPr/>
            </a:lvl1pPr>
          </a:lstStyle>
          <a:p>
            <a:fld id="{AF459AD7-A5D3-4044-A21F-E9BACB4CDE0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638800" y="6426200"/>
            <a:ext cx="18806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10" charset="-128"/>
                <a:cs typeface="+mn-cs"/>
              </a:rPr>
              <a:t>© Cengage Learning  2016</a:t>
            </a:r>
            <a:endParaRPr lang="en-US" sz="1100" kern="1200" dirty="0">
              <a:solidFill>
                <a:schemeClr val="tx1"/>
              </a:solidFill>
              <a:effectLst/>
              <a:latin typeface="Arial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56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33C5D-A93A-44FE-849F-E9C4D4642E3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24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60962-DF21-49EF-9CC3-FAF4C4F0231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854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D74B6-C13A-48BC-922E-84B272EF0E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147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122DD-8648-4F1C-AB2F-1F352CDC908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9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A68FC-6AB4-421F-9536-CBAC2E270C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766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7590F-96FF-43E6-925F-D493421F5E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557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705608-330F-431B-A4F4-D983D44158F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58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A31AC-001D-4B6E-B695-4B16F56134E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65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5C63E-B42B-4D29-8D71-233405394D0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16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57B7F-E290-425A-9A88-7D5D2A6E6A9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4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C631B-B038-4F65-8355-CF91D041E2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2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F7DD-D607-4016-9C52-B9889F8B2F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7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DBAE7-A0C6-4934-B181-6C145AE3ED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3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5D751-0765-4F5B-A444-0D0731AB4E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4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3746F-DAE1-45A4-AB94-73EF5EB72E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1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E29414B-FDDA-460C-B2BF-755F2C5D52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6DA279F-481D-40A5-A0B8-52726CA059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655F74C-C081-44F3-AABC-AE9160819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5225"/>
            <a:ext cx="556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6EC800-BA44-4B0A-8078-57FE42CCC4A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8001000" cy="2209800"/>
          </a:xfrm>
        </p:spPr>
        <p:txBody>
          <a:bodyPr/>
          <a:lstStyle/>
          <a:p>
            <a:pPr eaLnBrk="1" hangingPunct="1"/>
            <a:r>
              <a:rPr lang="en-US" b="1" dirty="0" smtClean="0"/>
              <a:t>Network+ Guide to Networks</a:t>
            </a:r>
            <a:br>
              <a:rPr lang="en-US" b="1" dirty="0" smtClean="0"/>
            </a:br>
            <a:r>
              <a:rPr lang="en-US" b="1" dirty="0" smtClean="0"/>
              <a:t>7</a:t>
            </a:r>
            <a:r>
              <a:rPr lang="en-US" b="1" baseline="30000" dirty="0" smtClean="0"/>
              <a:t>th</a:t>
            </a:r>
            <a:r>
              <a:rPr lang="en-US" b="1" dirty="0" smtClean="0"/>
              <a:t> Edition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19600"/>
            <a:ext cx="80772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i="1" dirty="0" smtClean="0"/>
              <a:t>Chapter 2 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i="1" dirty="0" smtClean="0"/>
              <a:t>How Computers Find Each Other on Networks</a:t>
            </a:r>
          </a:p>
        </p:txBody>
      </p:sp>
      <p:sp>
        <p:nvSpPr>
          <p:cNvPr id="2" name="Rectangle 1"/>
          <p:cNvSpPr/>
          <p:nvPr/>
        </p:nvSpPr>
        <p:spPr>
          <a:xfrm>
            <a:off x="2133600" y="63246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</a:rPr>
              <a:t>© 2016 Cengage Learning®. May not be scanned, copied or duplicated, or posted to a publicly accessible website, in whole or in part.</a:t>
            </a:r>
            <a:endParaRPr lang="en-US" sz="1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Name Servers Are Organized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6386" name="Picture 2" descr="Heirarchy of name servers" title="Figure 2-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7548753" cy="24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457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Name Servers Are Organized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7410" name="Picture 2" descr="Queries for name resolution for www.mdc.edu" title="Figure 2-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052352" cy="380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907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Name Servers Are Organized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Ways the resolution process can get more complex:</a:t>
            </a:r>
          </a:p>
          <a:p>
            <a:pPr lvl="1"/>
            <a:r>
              <a:rPr lang="en-US" dirty="0" smtClean="0"/>
              <a:t>Caching-only server - when it receives a request for information that is not stored in its DNS cache, it will first query the company’s authoritative name server</a:t>
            </a:r>
          </a:p>
          <a:p>
            <a:pPr lvl="1"/>
            <a:r>
              <a:rPr lang="en-US" dirty="0" smtClean="0"/>
              <a:t>Name servers within a company might not have access to root servers</a:t>
            </a:r>
          </a:p>
          <a:p>
            <a:pPr lvl="1"/>
            <a:r>
              <a:rPr lang="en-US" dirty="0" smtClean="0"/>
              <a:t>A TLD name server might be aware of an intermediate name server rather than the authoritative name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51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and Iterative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DNS requests:</a:t>
            </a:r>
          </a:p>
          <a:p>
            <a:pPr lvl="1"/>
            <a:r>
              <a:rPr lang="en-US" dirty="0" smtClean="0"/>
              <a:t>Recursive - a query that demands a resolution or the answer “It can’t be found”</a:t>
            </a:r>
          </a:p>
          <a:p>
            <a:pPr lvl="1"/>
            <a:r>
              <a:rPr lang="en-US" dirty="0" smtClean="0"/>
              <a:t>Iterative - a query where the local server issues queries to other servers</a:t>
            </a:r>
          </a:p>
          <a:p>
            <a:pPr lvl="2"/>
            <a:r>
              <a:rPr lang="en-US" dirty="0" smtClean="0"/>
              <a:t>Other servers only provide information if they have it</a:t>
            </a:r>
          </a:p>
          <a:p>
            <a:pPr lvl="2"/>
            <a:r>
              <a:rPr lang="en-US" dirty="0" smtClean="0"/>
              <a:t>Do not demand a resolution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977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Zones and Zone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DNS follows a distributed database model</a:t>
            </a:r>
          </a:p>
          <a:p>
            <a:pPr lvl="1"/>
            <a:r>
              <a:rPr lang="en-US" dirty="0" smtClean="0"/>
              <a:t>Data is distributed over thousands of server so that DNS will not fail if one or a handful of servers experience errors</a:t>
            </a:r>
          </a:p>
          <a:p>
            <a:r>
              <a:rPr lang="en-US" dirty="0" smtClean="0"/>
              <a:t>DNS zone - the domains an organization is responsible for managing</a:t>
            </a:r>
          </a:p>
          <a:p>
            <a:r>
              <a:rPr lang="en-US" dirty="0" smtClean="0"/>
              <a:t>Primary DNS server holds the authoritative DNS database for the organization</a:t>
            </a:r>
          </a:p>
          <a:p>
            <a:r>
              <a:rPr lang="en-US" dirty="0" smtClean="0"/>
              <a:t>Zone transfer - the process where a secondary DNS server makes a request to the primary server for a database update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770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Server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BIND (Berkeley Internet Name Domain) - most popular DNS server software</a:t>
            </a:r>
          </a:p>
          <a:p>
            <a:pPr lvl="1"/>
            <a:r>
              <a:rPr lang="en-US" dirty="0" smtClean="0"/>
              <a:t>Open source - the term for software whose code is publicly available for use and modification</a:t>
            </a:r>
          </a:p>
          <a:p>
            <a:r>
              <a:rPr lang="en-US" dirty="0" smtClean="0"/>
              <a:t>Microsoft DNS Server - built-in DNS service in the Windows Server OS</a:t>
            </a:r>
          </a:p>
          <a:p>
            <a:r>
              <a:rPr lang="en-US" dirty="0" smtClean="0"/>
              <a:t>Split DNS design - Internal and external DNS queries are handled by different DNS servers</a:t>
            </a:r>
          </a:p>
          <a:p>
            <a:pPr lvl="1"/>
            <a:r>
              <a:rPr lang="en-US" dirty="0" smtClean="0"/>
              <a:t>Also called a split-horizon DNS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82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Server 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8434" name="Picture 2" descr="DNS services handled by two different servers so that the internal network remains protected" title="Figure 2-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8001204" cy="277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968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 Namespace Database is Organized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types of records, called resource records are kept in a DNS database:</a:t>
            </a:r>
          </a:p>
          <a:p>
            <a:pPr lvl="1"/>
            <a:r>
              <a:rPr lang="en-US" dirty="0" smtClean="0"/>
              <a:t>A (Address) record - stores the name-to-address mapping for a host</a:t>
            </a:r>
          </a:p>
          <a:p>
            <a:pPr lvl="1"/>
            <a:r>
              <a:rPr lang="en-US" dirty="0" smtClean="0"/>
              <a:t>AAAA (Address) record - holds the name-to-address mapping, the IP address is an IPv6 type IP address</a:t>
            </a:r>
          </a:p>
          <a:p>
            <a:pPr lvl="1"/>
            <a:r>
              <a:rPr lang="en-US" dirty="0" smtClean="0"/>
              <a:t>CNAME (Canonical Name) record - holds alternative names for a host</a:t>
            </a:r>
          </a:p>
          <a:p>
            <a:pPr lvl="1"/>
            <a:r>
              <a:rPr lang="en-US" dirty="0" smtClean="0"/>
              <a:t>PTR (Pointer) record - used for reverse lookups</a:t>
            </a:r>
          </a:p>
          <a:p>
            <a:pPr lvl="1"/>
            <a:r>
              <a:rPr lang="en-US" dirty="0" smtClean="0"/>
              <a:t>MX (Mail Exchanger) record - identifies a mail server and is used for email traffic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598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DDNS (Dynamic DNS)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DDNS - a protocol used along with monitoring software to monitor the IP addresses dynamically assigned to your home network by your ISP</a:t>
            </a:r>
          </a:p>
          <a:p>
            <a:pPr lvl="1"/>
            <a:r>
              <a:rPr lang="en-US" dirty="0" smtClean="0"/>
              <a:t>Manages dynamic updates to its DNS records for domain names for home Web sites</a:t>
            </a:r>
          </a:p>
          <a:p>
            <a:r>
              <a:rPr lang="en-US" dirty="0" smtClean="0"/>
              <a:t>Home routers sometimes provide the monitoring software embedded in the router firmware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25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Ports and Sockets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 numbers - ensure data is transmitted to the correct application</a:t>
            </a:r>
          </a:p>
          <a:p>
            <a:r>
              <a:rPr lang="en-US" dirty="0" smtClean="0"/>
              <a:t>Socket - consists of host’s IP address and the port number of an application running on the host</a:t>
            </a:r>
          </a:p>
          <a:p>
            <a:pPr lvl="1"/>
            <a:r>
              <a:rPr lang="en-US" dirty="0" smtClean="0"/>
              <a:t>Colon separates the two values</a:t>
            </a:r>
          </a:p>
          <a:p>
            <a:pPr lvl="1"/>
            <a:r>
              <a:rPr lang="en-US" dirty="0" smtClean="0"/>
              <a:t>Example - </a:t>
            </a:r>
            <a:r>
              <a:rPr lang="en-US" dirty="0"/>
              <a:t>10.43.3.87:23</a:t>
            </a:r>
          </a:p>
          <a:p>
            <a:r>
              <a:rPr lang="en-US" dirty="0" smtClean="0"/>
              <a:t>Port numbers are divided into three types:</a:t>
            </a:r>
          </a:p>
          <a:p>
            <a:pPr lvl="1"/>
            <a:r>
              <a:rPr lang="en-US" dirty="0" smtClean="0"/>
              <a:t>Well-known ports - 0 to 1023</a:t>
            </a:r>
          </a:p>
          <a:p>
            <a:pPr lvl="1"/>
            <a:r>
              <a:rPr lang="en-US" dirty="0" smtClean="0"/>
              <a:t>Registered ports - 1024 to 49151</a:t>
            </a:r>
          </a:p>
          <a:p>
            <a:pPr lvl="1"/>
            <a:r>
              <a:rPr lang="en-US" dirty="0" smtClean="0"/>
              <a:t>Dynamic and private ports - 49152 to 65535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16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how computers and other devices are addressed on a network</a:t>
            </a:r>
          </a:p>
          <a:p>
            <a:r>
              <a:rPr lang="en-US" dirty="0" smtClean="0"/>
              <a:t>Explain how host names and domain names work</a:t>
            </a:r>
          </a:p>
          <a:p>
            <a:r>
              <a:rPr lang="en-US" dirty="0" smtClean="0"/>
              <a:t>Identify how ports and sockets work at the OSI Transport layer</a:t>
            </a:r>
          </a:p>
          <a:p>
            <a:r>
              <a:rPr lang="en-US" dirty="0" smtClean="0"/>
              <a:t>Demonstrate how IP addresses are assigned and formatted at the OSI Network layer</a:t>
            </a:r>
          </a:p>
          <a:p>
            <a:r>
              <a:rPr lang="en-US" dirty="0" smtClean="0"/>
              <a:t>Use command-line tools to troubleshoot problems with network addresses</a:t>
            </a:r>
          </a:p>
          <a:p>
            <a:endParaRPr lang="en-US" dirty="0" smtClean="0"/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B06A50-9E8D-4F10-A253-1A8E9C03BAB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Ports and Sockets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9458" name="Picture 2" descr="A virtual connection for the Telnet servcie" title="Fiure 2-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7873773" cy="274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039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IP Addresses Are Formatted and Assigned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IP addresses:</a:t>
            </a:r>
          </a:p>
          <a:p>
            <a:pPr lvl="1"/>
            <a:r>
              <a:rPr lang="en-US" dirty="0" smtClean="0"/>
              <a:t>IPv4 - a 32-bit address</a:t>
            </a:r>
          </a:p>
          <a:p>
            <a:pPr lvl="1"/>
            <a:r>
              <a:rPr lang="en-US" dirty="0" smtClean="0"/>
              <a:t>IPv6 - a 128-bit address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76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IPv4 Addresses Are Formatted and Assigned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IPv4 addresses</a:t>
            </a:r>
          </a:p>
          <a:p>
            <a:pPr lvl="1"/>
            <a:r>
              <a:rPr lang="en-US" dirty="0" smtClean="0"/>
              <a:t>32-bit address organized into four groups of 8 bits each (known as octets)</a:t>
            </a:r>
          </a:p>
          <a:p>
            <a:pPr lvl="1"/>
            <a:r>
              <a:rPr lang="en-US" dirty="0" smtClean="0"/>
              <a:t>Each of the four octets can be any number from 0 to 255</a:t>
            </a:r>
          </a:p>
          <a:p>
            <a:pPr lvl="1"/>
            <a:r>
              <a:rPr lang="en-US" dirty="0" smtClean="0"/>
              <a:t>Some IP addresses are reserved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27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IP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IPv4 addresses are divided into five classes:</a:t>
            </a:r>
          </a:p>
          <a:p>
            <a:pPr lvl="1"/>
            <a:r>
              <a:rPr lang="en-US" dirty="0" smtClean="0"/>
              <a:t>Class A, Class B, Class C, Class D, and Class E</a:t>
            </a:r>
          </a:p>
          <a:p>
            <a:r>
              <a:rPr lang="en-US" dirty="0" smtClean="0"/>
              <a:t>When class licenses were available from IANA:</a:t>
            </a:r>
          </a:p>
          <a:p>
            <a:pPr lvl="1"/>
            <a:r>
              <a:rPr lang="en-US" dirty="0" smtClean="0"/>
              <a:t>Class A license was for a single octet</a:t>
            </a:r>
          </a:p>
          <a:p>
            <a:pPr lvl="1"/>
            <a:r>
              <a:rPr lang="en-US" dirty="0" smtClean="0"/>
              <a:t>Class B license was for the first two octets</a:t>
            </a:r>
          </a:p>
          <a:p>
            <a:pPr lvl="1"/>
            <a:r>
              <a:rPr lang="en-US" dirty="0" smtClean="0"/>
              <a:t>Class C license was for the first three octets</a:t>
            </a:r>
          </a:p>
          <a:p>
            <a:pPr lvl="1"/>
            <a:r>
              <a:rPr lang="en-US" dirty="0" smtClean="0"/>
              <a:t>Class D and Class E addresses were not available for general use</a:t>
            </a:r>
          </a:p>
          <a:p>
            <a:pPr lvl="2"/>
            <a:r>
              <a:rPr lang="en-US" dirty="0" smtClean="0"/>
              <a:t>Class D begin with 224-239 and are used for multicasting and Class E begin with octets 240-254 and are used for 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85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IP Addresses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0482" name="Picture 2" descr="IP address classes" title="Table 2-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58" y="1447800"/>
            <a:ext cx="693728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The network portion and host portion for each class of IP addresses" title="Figure 2-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90415"/>
            <a:ext cx="5936974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081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IP Addresses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1506" name="Picture 2" descr="Reserved IP addresses" title="Table 2-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7967900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523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 DHCP Server Assigns IP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IP addresses are assigned manually by the network administrator</a:t>
            </a:r>
          </a:p>
          <a:p>
            <a:r>
              <a:rPr lang="en-US" dirty="0" smtClean="0"/>
              <a:t>Dynamic IP addresses are automatically assigned by a DHCP server</a:t>
            </a:r>
          </a:p>
          <a:p>
            <a:r>
              <a:rPr lang="en-US" dirty="0" smtClean="0"/>
              <a:t>If a computer configured to use DHCP is unable to lease an IPv4 address from the DHCP server</a:t>
            </a:r>
          </a:p>
          <a:p>
            <a:pPr lvl="1"/>
            <a:r>
              <a:rPr lang="en-US" dirty="0" smtClean="0"/>
              <a:t>It uses an Automatic Private IP Addressing (APIPA) address in the address range 169.254.0.1 through 169.254.255.254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5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and Private IP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A, B, and C licensed IP addresses are available for use on the Internet</a:t>
            </a:r>
          </a:p>
          <a:p>
            <a:pPr lvl="1"/>
            <a:r>
              <a:rPr lang="en-US" dirty="0" smtClean="0"/>
              <a:t>Called public IP addresses</a:t>
            </a:r>
          </a:p>
          <a:p>
            <a:r>
              <a:rPr lang="en-US" dirty="0" smtClean="0"/>
              <a:t>A company can use private IP addresses on its private networks</a:t>
            </a:r>
          </a:p>
          <a:p>
            <a:r>
              <a:rPr lang="en-US" dirty="0" smtClean="0"/>
              <a:t>IEEE recommends the following IP addresses be used for private networks:</a:t>
            </a:r>
          </a:p>
          <a:p>
            <a:pPr lvl="1"/>
            <a:r>
              <a:rPr lang="en-US" dirty="0" smtClean="0"/>
              <a:t>10.0.0.0 through 10.255.255.255</a:t>
            </a:r>
          </a:p>
          <a:p>
            <a:pPr lvl="1"/>
            <a:r>
              <a:rPr lang="en-US" dirty="0" smtClean="0"/>
              <a:t>172.16.0.0 through 172.31.255.255</a:t>
            </a:r>
          </a:p>
          <a:p>
            <a:pPr lvl="1"/>
            <a:r>
              <a:rPr lang="en-US" dirty="0" smtClean="0"/>
              <a:t>192.168.0.0 through 192.168.255.255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49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Translation, NAT, and PAT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Address Translation (NAT) - a technique designed to conserve public IP addresses needed by a network</a:t>
            </a:r>
          </a:p>
          <a:p>
            <a:r>
              <a:rPr lang="en-US" dirty="0" smtClean="0"/>
              <a:t>Address translation - process where a gateway device substitutes the private IP addresses with its own public address</a:t>
            </a:r>
          </a:p>
          <a:p>
            <a:pPr lvl="1"/>
            <a:r>
              <a:rPr lang="en-US" dirty="0" smtClean="0"/>
              <a:t>When these computers need access to other networks or Internet</a:t>
            </a:r>
          </a:p>
          <a:p>
            <a:r>
              <a:rPr lang="en-US" dirty="0" smtClean="0"/>
              <a:t>Port Address Translation (PAT) - process of assigning a TCP port number to each ongoing session between a local host and Internet host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27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Translation, NAT, and PAT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2530" name="Picture 2" descr="PAT (Port Address Translation)" title="Figure 2-1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847822" cy="421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353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Overview of Addressing 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addressing methods:</a:t>
            </a:r>
          </a:p>
          <a:p>
            <a:pPr lvl="1"/>
            <a:r>
              <a:rPr lang="en-US" dirty="0" smtClean="0"/>
              <a:t>Application layer FQDNs, computer names, and host names</a:t>
            </a:r>
          </a:p>
          <a:p>
            <a:pPr lvl="1"/>
            <a:r>
              <a:rPr lang="en-US" dirty="0" smtClean="0"/>
              <a:t>Transport layer port numbers</a:t>
            </a:r>
          </a:p>
          <a:p>
            <a:pPr lvl="1"/>
            <a:r>
              <a:rPr lang="en-US" dirty="0" smtClean="0"/>
              <a:t>Network layer IP address</a:t>
            </a:r>
          </a:p>
          <a:p>
            <a:pPr lvl="2"/>
            <a:r>
              <a:rPr lang="en-US" dirty="0" smtClean="0"/>
              <a:t>IPv4 addresses have 32 bits and are written as four decimal numbers called octets</a:t>
            </a:r>
          </a:p>
          <a:p>
            <a:pPr lvl="2"/>
            <a:r>
              <a:rPr lang="en-US" dirty="0" smtClean="0"/>
              <a:t>IPv6 addresses have 128 bits and are written as eight blocks of hexadecimal numbers</a:t>
            </a:r>
          </a:p>
          <a:p>
            <a:pPr lvl="1"/>
            <a:r>
              <a:rPr lang="en-US" dirty="0" smtClean="0"/>
              <a:t>Data Link layer MAC address</a:t>
            </a:r>
          </a:p>
          <a:p>
            <a:pPr lvl="2"/>
            <a:r>
              <a:rPr lang="en-US" dirty="0" smtClean="0"/>
              <a:t>Also called physical address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283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Translation, NAT, and PAT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variations of NAT to be aware of:</a:t>
            </a:r>
          </a:p>
          <a:p>
            <a:pPr lvl="1"/>
            <a:r>
              <a:rPr lang="en-US" dirty="0" smtClean="0"/>
              <a:t>SNAT (Static Network Address Translation) - the gateway assigns the same public IP address to a host each time it makes a request to access the Internet</a:t>
            </a:r>
          </a:p>
          <a:p>
            <a:pPr lvl="1"/>
            <a:r>
              <a:rPr lang="en-US" dirty="0" smtClean="0"/>
              <a:t>DNAT (Dynamic Network Address Translation) - the gateway has a pool of public address that it is free to assign to a local host when it makes a request to access the 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315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IPv6 Addresses Are Formatted and Assigned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IPv6 address has 128 bits written as eight blocks of hexadecimal numbers separated by colons</a:t>
            </a:r>
          </a:p>
          <a:p>
            <a:pPr lvl="1"/>
            <a:r>
              <a:rPr lang="en-US" dirty="0" smtClean="0"/>
              <a:t>Ex: 2001:0000:0B80:0000:0000:00D3:9C5A:00CC</a:t>
            </a:r>
          </a:p>
          <a:p>
            <a:pPr lvl="1"/>
            <a:r>
              <a:rPr lang="en-US" dirty="0" smtClean="0"/>
              <a:t>Each block is 16 bits</a:t>
            </a:r>
          </a:p>
          <a:p>
            <a:pPr lvl="1"/>
            <a:r>
              <a:rPr lang="en-US" dirty="0" smtClean="0"/>
              <a:t>Leading zeros in a four-character hex block can be eliminated</a:t>
            </a:r>
          </a:p>
          <a:p>
            <a:pPr lvl="1"/>
            <a:r>
              <a:rPr lang="en-US" dirty="0" smtClean="0"/>
              <a:t>If blocks contain all zeroes, they can be written as double colons (::), only one set of double colons is used in an IP address</a:t>
            </a:r>
          </a:p>
          <a:p>
            <a:pPr lvl="1"/>
            <a:r>
              <a:rPr lang="en-US" dirty="0" smtClean="0"/>
              <a:t>Therefore, above example can be written:</a:t>
            </a:r>
          </a:p>
          <a:p>
            <a:pPr lvl="2"/>
            <a:r>
              <a:rPr lang="en-US" dirty="0" smtClean="0"/>
              <a:t>2001:0000:B80::D3:9C5A:CC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54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IPv6 Addresses Are Formatted and Assigned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IPv6 terminology:	</a:t>
            </a:r>
          </a:p>
          <a:p>
            <a:pPr lvl="1"/>
            <a:r>
              <a:rPr lang="en-US" dirty="0" smtClean="0"/>
              <a:t>Link (sometimes called local link) - any LAN bounded by routers</a:t>
            </a:r>
          </a:p>
          <a:p>
            <a:pPr lvl="1"/>
            <a:r>
              <a:rPr lang="en-US" dirty="0" smtClean="0"/>
              <a:t>An interface is a node’s attachment to a link</a:t>
            </a:r>
          </a:p>
          <a:p>
            <a:pPr lvl="1"/>
            <a:r>
              <a:rPr lang="en-US" dirty="0" smtClean="0"/>
              <a:t>Tunneling - a method used by IPv6 to transport IPv6 packets through or over an IPv4 network</a:t>
            </a:r>
          </a:p>
          <a:p>
            <a:pPr lvl="1"/>
            <a:r>
              <a:rPr lang="en-US" dirty="0" smtClean="0"/>
              <a:t>Interface ID - the last 64 bits or four blocks of an IPv6 address that identify the interface</a:t>
            </a:r>
          </a:p>
          <a:p>
            <a:pPr lvl="1"/>
            <a:r>
              <a:rPr lang="en-US" dirty="0" smtClean="0"/>
              <a:t>Neighbors - two or more nodes on the same link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19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IP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Unicast address - specifies a single node on a network</a:t>
            </a:r>
          </a:p>
          <a:p>
            <a:pPr lvl="1"/>
            <a:r>
              <a:rPr lang="en-US" dirty="0" smtClean="0"/>
              <a:t>Global unicast address - can be routed on the Internet</a:t>
            </a:r>
          </a:p>
          <a:p>
            <a:pPr lvl="1"/>
            <a:r>
              <a:rPr lang="en-US" dirty="0" smtClean="0"/>
              <a:t>Link local unicast address - can be used for communicating with nodes in the same link</a:t>
            </a:r>
          </a:p>
          <a:p>
            <a:r>
              <a:rPr lang="en-US" dirty="0" smtClean="0"/>
              <a:t>Multicast address - packets are delivered to all nodes on a network</a:t>
            </a:r>
          </a:p>
          <a:p>
            <a:r>
              <a:rPr lang="en-US" dirty="0" smtClean="0"/>
              <a:t>Anycast address - can identify multiple destinations, with packets delivered to the closest destination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95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IP Addresses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3554" name="Picture 2" descr="Concepts of broadcasting, multitasking, anycasting, and unicasting" title="Figure 2-1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5177025" cy="441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732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IP Addresses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24578" name="Picture 2" descr="Two types of IPv6 addresses" title="Figure 2-1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09038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Address prefixes for types of IPv6 addresses" title="Table 2-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54" y="4191000"/>
            <a:ext cx="7378512" cy="18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346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IP Addresses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25602" name="Picture 2" descr="The ipconfig commanded shows IPv4 and IPv6 addresses assigned to this computer" title="Figure 2-2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714472" cy="457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5121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Autoconfiguration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IPv6 addressing is designed so that a computer can autoconfigure its own link local IP address</a:t>
            </a:r>
          </a:p>
          <a:p>
            <a:pPr lvl="1"/>
            <a:r>
              <a:rPr lang="en-US" dirty="0" smtClean="0"/>
              <a:t>Similar to how IPv4 uses an APIPA address</a:t>
            </a:r>
          </a:p>
          <a:p>
            <a:r>
              <a:rPr lang="en-US" dirty="0" smtClean="0"/>
              <a:t>Step 1 - The computer creates its IPv6 address</a:t>
            </a:r>
          </a:p>
          <a:p>
            <a:pPr lvl="1"/>
            <a:r>
              <a:rPr lang="en-US" dirty="0" smtClean="0"/>
              <a:t>Uses FE80::/64 as the first 64 bits</a:t>
            </a:r>
          </a:p>
          <a:p>
            <a:pPr lvl="1"/>
            <a:r>
              <a:rPr lang="en-US" dirty="0" smtClean="0"/>
              <a:t>Last 64 bits can be generated in two ways:</a:t>
            </a:r>
          </a:p>
          <a:p>
            <a:pPr lvl="2"/>
            <a:r>
              <a:rPr lang="en-US" dirty="0" smtClean="0"/>
              <a:t>Randomly generated</a:t>
            </a:r>
          </a:p>
          <a:p>
            <a:pPr lvl="2"/>
            <a:r>
              <a:rPr lang="en-US" dirty="0" smtClean="0"/>
              <a:t>Generated from the network adapter’s MAC address</a:t>
            </a:r>
          </a:p>
          <a:p>
            <a:r>
              <a:rPr lang="en-US" dirty="0" smtClean="0"/>
              <a:t>Step 2 - The computer checks to make sure its IP address is unique on the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26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Autoconfiguration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</a:t>
            </a:r>
            <a:r>
              <a:rPr lang="en-US" dirty="0"/>
              <a:t>3</a:t>
            </a:r>
            <a:r>
              <a:rPr lang="en-US" dirty="0" smtClean="0"/>
              <a:t> - The computer asks if a router on the network can provide configuration information</a:t>
            </a:r>
          </a:p>
          <a:p>
            <a:pPr lvl="1"/>
            <a:r>
              <a:rPr lang="en-US" dirty="0" smtClean="0"/>
              <a:t>If a router responds with DHCP information, the computer uses whatever information this might be</a:t>
            </a:r>
          </a:p>
          <a:p>
            <a:pPr lvl="2"/>
            <a:r>
              <a:rPr lang="en-US" dirty="0" smtClean="0"/>
              <a:t>Such as the IP addresses of DNS server or the network prefix</a:t>
            </a:r>
          </a:p>
          <a:p>
            <a:r>
              <a:rPr lang="en-US" dirty="0" smtClean="0"/>
              <a:t>If the network prefix is supplied, this will become the first 64 bits of its own IP address</a:t>
            </a:r>
          </a:p>
          <a:p>
            <a:pPr lvl="1"/>
            <a:r>
              <a:rPr lang="en-US" dirty="0" smtClean="0"/>
              <a:t>Process is called prefix discovery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410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Dual stacked - term given when a network is configured to use both IPv4 and IPv6 protocols</a:t>
            </a:r>
          </a:p>
          <a:p>
            <a:r>
              <a:rPr lang="en-US" dirty="0" smtClean="0"/>
              <a:t>If packets on this network must traverse other networks where dual stacking is not used, tunneling is used</a:t>
            </a:r>
          </a:p>
          <a:p>
            <a:r>
              <a:rPr lang="en-US" dirty="0" smtClean="0"/>
              <a:t>Three tunneling protocols:</a:t>
            </a:r>
          </a:p>
          <a:p>
            <a:pPr lvl="1"/>
            <a:r>
              <a:rPr lang="en-US" dirty="0" smtClean="0"/>
              <a:t>6to4</a:t>
            </a:r>
          </a:p>
          <a:p>
            <a:pPr lvl="1"/>
            <a:r>
              <a:rPr lang="en-US" dirty="0" smtClean="0"/>
              <a:t>ISATAP (Intra-Site Automatic Tunnel Addressing)</a:t>
            </a:r>
          </a:p>
          <a:p>
            <a:pPr lvl="1"/>
            <a:r>
              <a:rPr lang="en-US" dirty="0" smtClean="0"/>
              <a:t>Teredo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77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MAC addresses contain two parts</a:t>
            </a:r>
          </a:p>
          <a:p>
            <a:pPr lvl="1"/>
            <a:r>
              <a:rPr lang="en-US" dirty="0" smtClean="0"/>
              <a:t>First 24 bits are known as the OUI (Organizationally Unique Identifier) or block ID or company-ID</a:t>
            </a:r>
          </a:p>
          <a:p>
            <a:pPr lvl="2"/>
            <a:r>
              <a:rPr lang="en-US" dirty="0" smtClean="0"/>
              <a:t>Assigned by the IEEE</a:t>
            </a:r>
          </a:p>
          <a:p>
            <a:pPr lvl="1"/>
            <a:r>
              <a:rPr lang="en-US" dirty="0" smtClean="0"/>
              <a:t>Last 24 bits make up the extension identifier or device ID</a:t>
            </a:r>
          </a:p>
          <a:p>
            <a:pPr lvl="2"/>
            <a:r>
              <a:rPr lang="en-US" dirty="0" smtClean="0"/>
              <a:t>Manufacturer’s assign each NIC a unique device ID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70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26626" name="Picture 2" descr="A 4to6 tunnel is used to move IPv4 packets through a futuristic IPv6 network that is configured to not use IPv4" title="Figure 2-2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400420" cy="370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0440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Troubleshooting IP Address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 Viewer - one of the first places to start looking for clues when something goes wrong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27650" name="Picture 2" descr="Event Viewer provided the diagnosis of a problem and recommended steps to fix the problem" title="Figure 2-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64402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3504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ping (Packet Internet Groper) - used to verify that TCP/IP is installed, bound to the NIC, configured correctly, and communicating with the network</a:t>
            </a:r>
          </a:p>
          <a:p>
            <a:r>
              <a:rPr lang="en-US" dirty="0" smtClean="0"/>
              <a:t>The ping utility sends out a signal called an echo request to another device (request for a response)</a:t>
            </a:r>
          </a:p>
          <a:p>
            <a:pPr lvl="1"/>
            <a:r>
              <a:rPr lang="en-US" dirty="0" smtClean="0"/>
              <a:t>Other computer responds in the form of an echo reply</a:t>
            </a:r>
          </a:p>
          <a:p>
            <a:r>
              <a:rPr lang="en-US" dirty="0" smtClean="0"/>
              <a:t>ICMP - protocol used by the echo request/reply to carry error messages and information about the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5370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1026" name="Picture 2" descr="Options for the ping command" title="Table 2-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111511" cy="446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3741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IPv6 networks use a version of ICMP called ICMPv6</a:t>
            </a:r>
          </a:p>
          <a:p>
            <a:pPr lvl="1"/>
            <a:r>
              <a:rPr lang="en-US" dirty="0" smtClean="0"/>
              <a:t>ping6 - on Linux computers running IPv6, 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ping6</a:t>
            </a:r>
            <a:r>
              <a:rPr lang="en-US" dirty="0" smtClean="0"/>
              <a:t> to verify whether an IPv6 host is available</a:t>
            </a:r>
          </a:p>
          <a:p>
            <a:pPr lvl="1"/>
            <a:r>
              <a:rPr lang="en-US" dirty="0" smtClean="0"/>
              <a:t>ping -6 - on Windows computers, 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ping</a:t>
            </a:r>
            <a:r>
              <a:rPr lang="en-US" dirty="0" smtClean="0"/>
              <a:t> with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  <a:r>
              <a:rPr lang="en-US" dirty="0" smtClean="0"/>
              <a:t> switch to verify connectivity on IPv6 networks</a:t>
            </a:r>
          </a:p>
          <a:p>
            <a:r>
              <a:rPr lang="en-US" dirty="0" smtClean="0"/>
              <a:t>For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ping6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ping -6</a:t>
            </a:r>
            <a:r>
              <a:rPr lang="en-US" dirty="0" smtClean="0"/>
              <a:t> commands to work over the Internet, you must have access to the IPv6 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275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ipconfig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28674" name="Picture 2" descr="Examples of the ipconfig command" title="Table 2-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381110" cy="418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7308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ifconfig - utility to view and manage TCP/IP settings</a:t>
            </a:r>
          </a:p>
          <a:p>
            <a:r>
              <a:rPr lang="en-US" dirty="0" smtClean="0"/>
              <a:t>If your Linux or UNIX system provides a GUI</a:t>
            </a:r>
          </a:p>
          <a:p>
            <a:pPr lvl="1"/>
            <a:r>
              <a:rPr lang="en-US" dirty="0" smtClean="0"/>
              <a:t>Open a shell prompt, then type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ifconfig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29698" name="Picture 2" descr="Some ifconfig commands" title="Table 2-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81066"/>
            <a:ext cx="745892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8650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nslookup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nslookup (name space lookup) - allows you to query the DNS database from any computer on a network</a:t>
            </a:r>
          </a:p>
          <a:p>
            <a:pPr lvl="1"/>
            <a:r>
              <a:rPr lang="en-US" dirty="0" smtClean="0"/>
              <a:t>To find the host name of a device by specifying its IP address, or vice versa</a:t>
            </a:r>
          </a:p>
          <a:p>
            <a:pPr lvl="1"/>
            <a:r>
              <a:rPr lang="en-US" dirty="0" smtClean="0"/>
              <a:t>Useful for verifying a host is configured correctly or for troubleshooting DNS resolution problems</a:t>
            </a:r>
          </a:p>
          <a:p>
            <a:r>
              <a:rPr lang="en-US" dirty="0" smtClean="0"/>
              <a:t>Reverse DNS lookup - to find the host name of a device whose IP address you know</a:t>
            </a:r>
          </a:p>
          <a:p>
            <a:r>
              <a:rPr lang="en-US" dirty="0" smtClean="0"/>
              <a:t>Two modes:</a:t>
            </a:r>
          </a:p>
          <a:p>
            <a:pPr lvl="1"/>
            <a:r>
              <a:rPr lang="en-US" dirty="0" smtClean="0"/>
              <a:t>Interactive - to test multiple DNS servers at one time</a:t>
            </a:r>
          </a:p>
          <a:p>
            <a:pPr lvl="1"/>
            <a:r>
              <a:rPr lang="en-US" dirty="0" smtClean="0"/>
              <a:t>Noninteractive - test a single DNS server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988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nslookup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30722" name="Picture 2" descr="nslookup shows server and host information" title="Figure 2-2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562600" cy="261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Interactive mode of the nslookup utility" title="Figure 2-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14800"/>
            <a:ext cx="563923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4484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nslookup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You can change DNS servers from within interactive mode with the server subcommand and specifying the IP address of the new DNS server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exit nslookup’s interactive mode, enter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31746" name="Picture 2" descr="The server subcommand can be used to change DNS servers" title="Figure 2-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70010"/>
            <a:ext cx="669704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02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Addresses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4338" name="Picture 2" descr="NIC with MAC address" title="Figure 2-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4176455" cy="426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0597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34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54F265-A4AC-453B-BAEA-31EBC7EF8152}" type="slidenum">
              <a:rPr lang="en-US"/>
              <a:pPr eaLnBrk="1" hangingPunct="1"/>
              <a:t>50</a:t>
            </a:fld>
            <a:endParaRPr lang="en-US" dirty="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Hosts on a network are assigned host names</a:t>
            </a:r>
          </a:p>
          <a:p>
            <a:pPr eaLnBrk="1" hangingPunct="1"/>
            <a:r>
              <a:rPr lang="en-US" dirty="0" smtClean="0"/>
              <a:t>Applications are assigned one or more port numbers to communicate with other applications</a:t>
            </a:r>
          </a:p>
          <a:p>
            <a:pPr eaLnBrk="1" hangingPunct="1"/>
            <a:r>
              <a:rPr lang="en-US" dirty="0" smtClean="0"/>
              <a:t>IPv4 addresses have 32 bits and are written as four decimal numbers called octets</a:t>
            </a:r>
          </a:p>
          <a:p>
            <a:pPr eaLnBrk="1" hangingPunct="1"/>
            <a:r>
              <a:rPr lang="en-US" dirty="0" smtClean="0"/>
              <a:t>IPv6 addresses have 128 bits and are written as eight blocks of hexadecimal numbers</a:t>
            </a:r>
          </a:p>
          <a:p>
            <a:pPr eaLnBrk="1" hangingPunct="1"/>
            <a:r>
              <a:rPr lang="en-US" dirty="0" smtClean="0"/>
              <a:t>Every NIC is assigned a unique 48-bit MAC address</a:t>
            </a:r>
          </a:p>
          <a:p>
            <a:pPr eaLnBrk="1" hangingPunct="1"/>
            <a:r>
              <a:rPr lang="en-US" dirty="0" smtClean="0"/>
              <a:t>Use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ipconfig</a:t>
            </a:r>
            <a:r>
              <a:rPr lang="en-US" dirty="0" smtClean="0"/>
              <a:t> command to view IP configuration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144A95-C6C6-40D0-8BD8-1BCF5468B0FC}" type="slidenum">
              <a:rPr lang="en-US"/>
              <a:pPr eaLnBrk="1" hangingPunct="1"/>
              <a:t>51</a:t>
            </a:fld>
            <a:endParaRPr lang="en-US" dirty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FQDN includes both a host name portion and a domain name portion</a:t>
            </a:r>
          </a:p>
          <a:p>
            <a:pPr eaLnBrk="1" hangingPunct="1"/>
            <a:r>
              <a:rPr lang="en-US" dirty="0" smtClean="0"/>
              <a:t>Name resolution is the process of matching an FQDN to its IP address</a:t>
            </a:r>
          </a:p>
          <a:p>
            <a:pPr eaLnBrk="1" hangingPunct="1"/>
            <a:r>
              <a:rPr lang="en-US" dirty="0" smtClean="0"/>
              <a:t>DNS is an automated name resolution service that operates at the Application layer</a:t>
            </a:r>
          </a:p>
          <a:p>
            <a:pPr eaLnBrk="1" hangingPunct="1"/>
            <a:r>
              <a:rPr lang="en-US" dirty="0" smtClean="0"/>
              <a:t>DNS data is spread throughout the globe in a distributed database model</a:t>
            </a:r>
          </a:p>
          <a:p>
            <a:pPr eaLnBrk="1" hangingPunct="1"/>
            <a:r>
              <a:rPr lang="en-US" dirty="0" smtClean="0"/>
              <a:t>An IP address and a port number written together is called a socket</a:t>
            </a:r>
          </a:p>
          <a:p>
            <a:pPr lvl="2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144A95-C6C6-40D0-8BD8-1BCF5468B0FC}" type="slidenum">
              <a:rPr lang="en-US"/>
              <a:pPr eaLnBrk="1" hangingPunct="1"/>
              <a:t>52</a:t>
            </a:fld>
            <a:endParaRPr lang="en-US" dirty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Well-known ports range from 0 to 1023 and are assigned by IANA</a:t>
            </a:r>
          </a:p>
          <a:p>
            <a:pPr eaLnBrk="1" hangingPunct="1"/>
            <a:r>
              <a:rPr lang="en-US" dirty="0" smtClean="0"/>
              <a:t>You can define a range of available IP addresses in DHCP, or assign a static IP address as a DHCP reservation</a:t>
            </a:r>
          </a:p>
          <a:p>
            <a:pPr eaLnBrk="1" hangingPunct="1"/>
            <a:r>
              <a:rPr lang="en-US" dirty="0" smtClean="0"/>
              <a:t>NAT is used to allow devices that have private IP addresses access to the Internet</a:t>
            </a:r>
          </a:p>
          <a:p>
            <a:pPr eaLnBrk="1" hangingPunct="1"/>
            <a:r>
              <a:rPr lang="en-US" dirty="0" smtClean="0"/>
              <a:t>Tunneling protocols are used to allow IPv6 packets to travel over or through an IPv4 network</a:t>
            </a:r>
          </a:p>
          <a:p>
            <a:pPr eaLnBrk="1" hangingPunct="1"/>
            <a:r>
              <a:rPr lang="en-US" dirty="0" smtClean="0"/>
              <a:t>Three types of IPv6 addresses are unicast, multicast, and anycast addresses</a:t>
            </a:r>
          </a:p>
          <a:p>
            <a:pPr lvl="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378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144A95-C6C6-40D0-8BD8-1BCF5468B0FC}" type="slidenum">
              <a:rPr lang="en-US"/>
              <a:pPr eaLnBrk="1" hangingPunct="1"/>
              <a:t>53</a:t>
            </a:fld>
            <a:endParaRPr lang="en-US" dirty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The ping utility uses ICMP to verify that TCP/IP is installed, bound to the NIC, configured correctly, and communicating with the network</a:t>
            </a:r>
          </a:p>
          <a:p>
            <a:pPr eaLnBrk="1" hangingPunct="1"/>
            <a:r>
              <a:rPr lang="en-US" dirty="0" smtClean="0"/>
              <a:t>ipconfig is useful for viewing and adjusting a Windows computer’s TCP/IP settings</a:t>
            </a:r>
          </a:p>
          <a:p>
            <a:pPr eaLnBrk="1" hangingPunct="1"/>
            <a:r>
              <a:rPr lang="en-US" dirty="0" smtClean="0"/>
              <a:t>On UNIX and Linux systems, the ifconfig utility is used to view and manage TCP/IP settings</a:t>
            </a:r>
          </a:p>
          <a:p>
            <a:pPr eaLnBrk="1" hangingPunct="1"/>
            <a:r>
              <a:rPr lang="en-US" dirty="0" smtClean="0"/>
              <a:t>The nslookup utility allows you to query the DNS database from any computer on the network</a:t>
            </a:r>
          </a:p>
          <a:p>
            <a:pPr lvl="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410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Host Names and Domain Names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Character-based names are easier to remember than numeric IP addresses</a:t>
            </a:r>
          </a:p>
          <a:p>
            <a:r>
              <a:rPr lang="en-US" dirty="0" smtClean="0"/>
              <a:t>Last part of an FQDN is called the top-level domain (TLD)</a:t>
            </a:r>
          </a:p>
          <a:p>
            <a:r>
              <a:rPr lang="en-US" dirty="0" smtClean="0"/>
              <a:t>Domain names must be registered with an Internet naming authority that works on behalf of ICANN</a:t>
            </a:r>
          </a:p>
          <a:p>
            <a:pPr lvl="1"/>
            <a:r>
              <a:rPr lang="en-US" dirty="0" smtClean="0"/>
              <a:t>ICANN restricts what type of hosts can be associated with .arpa, .mil, .int, .edu, and .gov</a:t>
            </a:r>
          </a:p>
          <a:p>
            <a:r>
              <a:rPr lang="en-US" dirty="0" smtClean="0"/>
              <a:t>Name resolution is the process of discovering the IP address of a host when you know the FQDN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19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Host Names and Domain Names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5362" name="Picture 2" descr="Some well-known top-level domains" title="Table 2-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355123" cy="375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973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(Domain Name System)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DNS is an Application layer client-server system of computers and databases made up of these elements:</a:t>
            </a:r>
          </a:p>
          <a:p>
            <a:pPr lvl="1"/>
            <a:r>
              <a:rPr lang="en-US" dirty="0" smtClean="0"/>
              <a:t>namespace - the entire collection of computer names and their associated IP addresses stored in databases on DNS name servers around the globe</a:t>
            </a:r>
          </a:p>
          <a:p>
            <a:pPr lvl="1"/>
            <a:r>
              <a:rPr lang="en-US" dirty="0" smtClean="0"/>
              <a:t>name servers - hold databases, which are organized in a hierarchical structure</a:t>
            </a:r>
          </a:p>
          <a:p>
            <a:pPr lvl="1"/>
            <a:r>
              <a:rPr lang="en-US" dirty="0" smtClean="0"/>
              <a:t>resolvers - a DNS client that requests information from DNS name servers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2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Name Servers Are Organized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DNS name servers are organized in a hierarchical structure</a:t>
            </a:r>
          </a:p>
          <a:p>
            <a:r>
              <a:rPr lang="en-US" dirty="0" smtClean="0"/>
              <a:t>At the root level, 13 clusters of root server hold information used to locate top-level domain (TLD) servers</a:t>
            </a:r>
          </a:p>
          <a:p>
            <a:r>
              <a:rPr lang="en-US" dirty="0" smtClean="0"/>
              <a:t>TLD servers hold information about authoritative servers</a:t>
            </a:r>
          </a:p>
          <a:p>
            <a:pPr lvl="1"/>
            <a:r>
              <a:rPr lang="en-US" dirty="0" smtClean="0"/>
              <a:t>The authority on computer names and their IP address for computer in their domains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70228"/>
      </p:ext>
    </p:extLst>
  </p:cSld>
  <p:clrMapOvr>
    <a:masterClrMapping/>
  </p:clrMapOvr>
</p:sld>
</file>

<file path=ppt/theme/theme1.xml><?xml version="1.0" encoding="utf-8"?>
<a:theme xmlns:a="http://schemas.openxmlformats.org/drawingml/2006/main" name="3_Default Design">
  <a:themeElements>
    <a:clrScheme name="3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12530</TotalTime>
  <Words>5207</Words>
  <Application>Microsoft Office PowerPoint</Application>
  <PresentationFormat>On-screen Show (4:3)</PresentationFormat>
  <Paragraphs>665</Paragraphs>
  <Slides>53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ＭＳ Ｐゴシック</vt:lpstr>
      <vt:lpstr>Arial</vt:lpstr>
      <vt:lpstr>Calibri</vt:lpstr>
      <vt:lpstr>Courier New</vt:lpstr>
      <vt:lpstr>Times New Roman</vt:lpstr>
      <vt:lpstr>3_Default Design</vt:lpstr>
      <vt:lpstr>2_Default Design</vt:lpstr>
      <vt:lpstr>1_Default Design</vt:lpstr>
      <vt:lpstr>Default Design</vt:lpstr>
      <vt:lpstr>Network+ Guide to Networks 7th Edition</vt:lpstr>
      <vt:lpstr>Objectives</vt:lpstr>
      <vt:lpstr>An Overview of Addressing on Networks</vt:lpstr>
      <vt:lpstr>MAC Addresses</vt:lpstr>
      <vt:lpstr>MAC Addresses</vt:lpstr>
      <vt:lpstr>How Host Names and Domain Names Work</vt:lpstr>
      <vt:lpstr>How Host Names and Domain Names Work</vt:lpstr>
      <vt:lpstr>DNS (Domain Name System)</vt:lpstr>
      <vt:lpstr>How Name Servers Are Organized</vt:lpstr>
      <vt:lpstr>How Name Servers Are Organized</vt:lpstr>
      <vt:lpstr>How Name Servers Are Organized</vt:lpstr>
      <vt:lpstr>How Name Servers Are Organized</vt:lpstr>
      <vt:lpstr>Recursive and Iterative Queries</vt:lpstr>
      <vt:lpstr>DNS Zones and Zone Transfers</vt:lpstr>
      <vt:lpstr>DNS Server Software</vt:lpstr>
      <vt:lpstr>DNS Server Software</vt:lpstr>
      <vt:lpstr>How a Namespace Database is Organized</vt:lpstr>
      <vt:lpstr>DDNS (Dynamic DNS)</vt:lpstr>
      <vt:lpstr>How Ports and Sockets Work</vt:lpstr>
      <vt:lpstr>How Ports and Sockets Work</vt:lpstr>
      <vt:lpstr>How IP Addresses Are Formatted and Assigned</vt:lpstr>
      <vt:lpstr>How IPv4 Addresses Are Formatted and Assigned</vt:lpstr>
      <vt:lpstr>Classes of IP Addresses</vt:lpstr>
      <vt:lpstr>Classes of IP Addresses</vt:lpstr>
      <vt:lpstr>Classes of IP Addresses</vt:lpstr>
      <vt:lpstr>How a DHCP Server Assigns IP Addresses</vt:lpstr>
      <vt:lpstr>Public and Private IP Addresses</vt:lpstr>
      <vt:lpstr>Address Translation, NAT, and PAT</vt:lpstr>
      <vt:lpstr>Address Translation, NAT, and PAT</vt:lpstr>
      <vt:lpstr>Address Translation, NAT, and PAT</vt:lpstr>
      <vt:lpstr>How IPv6 Addresses Are Formatted and Assigned</vt:lpstr>
      <vt:lpstr>How IPv6 Addresses Are Formatted and Assigned</vt:lpstr>
      <vt:lpstr>Types of IP Addresses</vt:lpstr>
      <vt:lpstr>Types of IP Addresses</vt:lpstr>
      <vt:lpstr>Types of IP Addresses</vt:lpstr>
      <vt:lpstr>Types of IP Addresses</vt:lpstr>
      <vt:lpstr>IPv6 Autoconfiguration</vt:lpstr>
      <vt:lpstr>IPv6 Autoconfiguration</vt:lpstr>
      <vt:lpstr>Tunneling</vt:lpstr>
      <vt:lpstr>Tunneling</vt:lpstr>
      <vt:lpstr>Tools for Troubleshooting IP Address Problems</vt:lpstr>
      <vt:lpstr>ping</vt:lpstr>
      <vt:lpstr>ping</vt:lpstr>
      <vt:lpstr>ping</vt:lpstr>
      <vt:lpstr>ipconfig</vt:lpstr>
      <vt:lpstr>ifconfig</vt:lpstr>
      <vt:lpstr>nslookup</vt:lpstr>
      <vt:lpstr>nslookup</vt:lpstr>
      <vt:lpstr>nslookup</vt:lpstr>
      <vt:lpstr>Summary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Julie</dc:creator>
  <cp:lastModifiedBy>Cannistraci, Michelle</cp:lastModifiedBy>
  <cp:revision>524</cp:revision>
  <dcterms:created xsi:type="dcterms:W3CDTF">2007-07-09T21:56:01Z</dcterms:created>
  <dcterms:modified xsi:type="dcterms:W3CDTF">2015-05-05T19:38:31Z</dcterms:modified>
</cp:coreProperties>
</file>