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72" r:id="rId6"/>
    <p:sldId id="273" r:id="rId7"/>
    <p:sldId id="259" r:id="rId8"/>
    <p:sldId id="276" r:id="rId9"/>
    <p:sldId id="260" r:id="rId10"/>
    <p:sldId id="274" r:id="rId11"/>
    <p:sldId id="275" r:id="rId12"/>
    <p:sldId id="294" r:id="rId13"/>
    <p:sldId id="295" r:id="rId14"/>
    <p:sldId id="296" r:id="rId15"/>
    <p:sldId id="265" r:id="rId16"/>
    <p:sldId id="266" r:id="rId17"/>
    <p:sldId id="286" r:id="rId18"/>
    <p:sldId id="287" r:id="rId19"/>
    <p:sldId id="288" r:id="rId20"/>
    <p:sldId id="289" r:id="rId21"/>
    <p:sldId id="290" r:id="rId22"/>
    <p:sldId id="291" r:id="rId23"/>
    <p:sldId id="292" r:id="rId24"/>
    <p:sldId id="269" r:id="rId25"/>
    <p:sldId id="293"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66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5" d="100"/>
          <a:sy n="55" d="100"/>
        </p:scale>
        <p:origin x="-1794"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62149"/>
            <a:ext cx="9144000" cy="3295651"/>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dirty="0" smtClean="0"/>
              <a:t> Determination of the Kinetic</a:t>
            </a:r>
            <a:br>
              <a:rPr lang="en-US" dirty="0" smtClean="0"/>
            </a:br>
            <a:r>
              <a:rPr lang="en-US" dirty="0" smtClean="0"/>
              <a:t>activity </a:t>
            </a:r>
            <a:r>
              <a:rPr lang="en-US" dirty="0" smtClean="0"/>
              <a:t>of </a:t>
            </a:r>
            <a:r>
              <a:rPr lang="en-US" dirty="0" smtClean="0"/>
              <a:t>beta-</a:t>
            </a:r>
            <a:r>
              <a:rPr lang="en-US" dirty="0" err="1" smtClean="0"/>
              <a:t>fructofuranosidase</a:t>
            </a:r>
            <a:r>
              <a:rPr lang="en-US" dirty="0" smtClean="0"/>
              <a:t> </a:t>
            </a:r>
            <a:r>
              <a:rPr lang="en-US" dirty="0" smtClean="0"/>
              <a:t>and the Mechanism of</a:t>
            </a:r>
            <a:br>
              <a:rPr lang="en-US" dirty="0" smtClean="0"/>
            </a:br>
            <a:r>
              <a:rPr lang="en-US" dirty="0" smtClean="0"/>
              <a:t>Inhibition by Copper (II) Sulfate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77000"/>
          </a:xfrm>
        </p:spPr>
        <p:txBody>
          <a:bodyPr/>
          <a:lstStyle/>
          <a:p>
            <a:pPr>
              <a:buNone/>
            </a:pPr>
            <a:r>
              <a:rPr lang="en-US" dirty="0" smtClean="0"/>
              <a:t>In </a:t>
            </a:r>
            <a:r>
              <a:rPr lang="en-US" b="1" dirty="0" smtClean="0"/>
              <a:t>uncompetitive inhibition</a:t>
            </a:r>
            <a:r>
              <a:rPr lang="en-US" dirty="0" smtClean="0"/>
              <a:t>, the inhibitor </a:t>
            </a:r>
            <a:r>
              <a:rPr lang="en-US" dirty="0" smtClean="0">
                <a:solidFill>
                  <a:schemeClr val="accent2"/>
                </a:solidFill>
              </a:rPr>
              <a:t>binds only to the substrate-enzyme complex;</a:t>
            </a:r>
            <a:r>
              <a:rPr lang="en-US" dirty="0" smtClean="0"/>
              <a:t> it should not be confused with non-competitive inhibitors. This type of inhibition </a:t>
            </a:r>
            <a:r>
              <a:rPr lang="en-US" b="1" dirty="0" smtClean="0">
                <a:solidFill>
                  <a:schemeClr val="accent2"/>
                </a:solidFill>
              </a:rPr>
              <a:t>causes V max to decrease</a:t>
            </a:r>
            <a:r>
              <a:rPr lang="en-US" dirty="0" smtClean="0">
                <a:solidFill>
                  <a:schemeClr val="accent2"/>
                </a:solidFill>
              </a:rPr>
              <a:t> </a:t>
            </a:r>
            <a:r>
              <a:rPr lang="en-US" dirty="0" smtClean="0"/>
              <a:t>(maximum velocity decreases as a result of removing activated complex) </a:t>
            </a:r>
            <a:r>
              <a:rPr lang="en-US" b="1" dirty="0" smtClean="0">
                <a:solidFill>
                  <a:schemeClr val="accent2"/>
                </a:solidFill>
              </a:rPr>
              <a:t>and Km to decrease</a:t>
            </a:r>
            <a:r>
              <a:rPr lang="en-US" b="1" dirty="0" smtClean="0">
                <a:solidFill>
                  <a:srgbClr val="FF66CC"/>
                </a:solidFill>
              </a:rPr>
              <a:t> </a:t>
            </a:r>
            <a:r>
              <a:rPr lang="en-US" dirty="0" smtClean="0"/>
              <a:t>(due to better binding efficiency thus decreasing the Km which indicates a higher binding affinity).</a:t>
            </a:r>
          </a:p>
          <a:p>
            <a:pPr>
              <a:buNone/>
            </a:pPr>
            <a:endParaRPr lang="ar-SA" dirty="0"/>
          </a:p>
        </p:txBody>
      </p:sp>
      <p:pic>
        <p:nvPicPr>
          <p:cNvPr id="5" name="Picture 2"/>
          <p:cNvPicPr>
            <a:picLocks noChangeAspect="1" noChangeArrowheads="1"/>
          </p:cNvPicPr>
          <p:nvPr/>
        </p:nvPicPr>
        <p:blipFill>
          <a:blip r:embed="rId2" cstate="print"/>
          <a:srcRect t="78787" b="6061"/>
          <a:stretch>
            <a:fillRect/>
          </a:stretch>
        </p:blipFill>
        <p:spPr bwMode="auto">
          <a:xfrm>
            <a:off x="2057400" y="5029200"/>
            <a:ext cx="5052060" cy="1066800"/>
          </a:xfrm>
          <a:prstGeom prst="rect">
            <a:avLst/>
          </a:prstGeom>
          <a:noFill/>
          <a:ln w="9525">
            <a:noFill/>
            <a:miter lim="800000"/>
            <a:headEnd/>
            <a:tailEnd/>
          </a:ln>
        </p:spPr>
      </p:pic>
      <p:sp>
        <p:nvSpPr>
          <p:cNvPr id="6" name="TextBox 5"/>
          <p:cNvSpPr txBox="1"/>
          <p:nvPr/>
        </p:nvSpPr>
        <p:spPr>
          <a:xfrm>
            <a:off x="0" y="6211669"/>
            <a:ext cx="9601200" cy="369332"/>
          </a:xfrm>
          <a:prstGeom prst="rect">
            <a:avLst/>
          </a:prstGeom>
          <a:noFill/>
        </p:spPr>
        <p:txBody>
          <a:bodyPr wrap="square" rtlCol="1">
            <a:spAutoFit/>
          </a:bodyPr>
          <a:lstStyle/>
          <a:p>
            <a:r>
              <a:rPr lang="en-US" dirty="0" smtClean="0"/>
              <a:t>Uncompetitive inhibitor binds only to the ES complex. The (ESI) complex does not lead to product.</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lstStyle/>
          <a:p>
            <a:r>
              <a:rPr lang="en-US" b="1" dirty="0" smtClean="0"/>
              <a:t>3-Uncompetitive inhibition</a:t>
            </a:r>
            <a:endParaRPr lang="ar-SA" dirty="0"/>
          </a:p>
        </p:txBody>
      </p:sp>
      <p:pic>
        <p:nvPicPr>
          <p:cNvPr id="5" name="Content Placeholder 4" descr="https://upload.wikimedia.org/wikipedia/commons/thumb/7/74/Michaelis-Menten_plot_uncompetitive_inhibition.svg/514px-Michaelis-Menten_plot_uncompetitive_inhibition.svg.png"/>
          <p:cNvPicPr>
            <a:picLocks noGrp="1"/>
          </p:cNvPicPr>
          <p:nvPr>
            <p:ph idx="1"/>
          </p:nvPr>
        </p:nvPicPr>
        <p:blipFill>
          <a:blip r:embed="rId2" cstate="print"/>
          <a:srcRect/>
          <a:stretch>
            <a:fillRect/>
          </a:stretch>
        </p:blipFill>
        <p:spPr bwMode="auto">
          <a:xfrm>
            <a:off x="0" y="2819400"/>
            <a:ext cx="5410200" cy="3082449"/>
          </a:xfrm>
          <a:prstGeom prst="rect">
            <a:avLst/>
          </a:prstGeom>
          <a:noFill/>
          <a:ln w="9525">
            <a:noFill/>
            <a:miter lim="800000"/>
            <a:headEnd/>
            <a:tailEnd/>
          </a:ln>
        </p:spPr>
      </p:pic>
      <p:pic>
        <p:nvPicPr>
          <p:cNvPr id="6" name="Content Placeholder 3" descr="http://guweb2.gonzaga.edu/faculty/cronk/CHEM440/images/inhibition_Lineweaver_Burk.gif"/>
          <p:cNvPicPr>
            <a:picLocks/>
          </p:cNvPicPr>
          <p:nvPr/>
        </p:nvPicPr>
        <p:blipFill>
          <a:blip r:embed="rId3" cstate="print"/>
          <a:srcRect l="23849" r="23431" b="87042"/>
          <a:stretch>
            <a:fillRect/>
          </a:stretch>
        </p:blipFill>
        <p:spPr bwMode="auto">
          <a:xfrm>
            <a:off x="4343400" y="1524000"/>
            <a:ext cx="4800600" cy="457200"/>
          </a:xfrm>
          <a:prstGeom prst="rect">
            <a:avLst/>
          </a:prstGeom>
          <a:noFill/>
          <a:ln w="9525">
            <a:noFill/>
            <a:miter lim="800000"/>
            <a:headEnd/>
            <a:tailEnd/>
          </a:ln>
        </p:spPr>
      </p:pic>
      <p:pic>
        <p:nvPicPr>
          <p:cNvPr id="7" name="Content Placeholder 3" descr="http://guweb2.gonzaga.edu/faculty/cronk/CHEM440/images/inhibition_Lineweaver_Burk.gif"/>
          <p:cNvPicPr>
            <a:picLocks/>
          </p:cNvPicPr>
          <p:nvPr/>
        </p:nvPicPr>
        <p:blipFill>
          <a:blip r:embed="rId3" cstate="print"/>
          <a:srcRect l="33054" t="12958" r="33473"/>
          <a:stretch>
            <a:fillRect/>
          </a:stretch>
        </p:blipFill>
        <p:spPr bwMode="auto">
          <a:xfrm>
            <a:off x="5181600" y="2286000"/>
            <a:ext cx="3733800" cy="36044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Principle </a:t>
            </a:r>
            <a:endParaRPr lang="en-US" dirty="0">
              <a:solidFill>
                <a:schemeClr val="accent2"/>
              </a:solidFill>
            </a:endParaRPr>
          </a:p>
        </p:txBody>
      </p:sp>
      <p:sp>
        <p:nvSpPr>
          <p:cNvPr id="3" name="Content Placeholder 2"/>
          <p:cNvSpPr>
            <a:spLocks noGrp="1"/>
          </p:cNvSpPr>
          <p:nvPr>
            <p:ph idx="1"/>
          </p:nvPr>
        </p:nvSpPr>
        <p:spPr/>
        <p:txBody>
          <a:bodyPr>
            <a:normAutofit fontScale="77500" lnSpcReduction="20000"/>
          </a:bodyPr>
          <a:lstStyle/>
          <a:p>
            <a:pPr algn="justLow"/>
            <a:r>
              <a:rPr lang="en-US" dirty="0" smtClean="0"/>
              <a:t>Sucrose is a disaccharide composed of -glucose and -fructose joined by an -</a:t>
            </a:r>
            <a:r>
              <a:rPr lang="en-US" dirty="0" smtClean="0"/>
              <a:t>1,4-glycosidic linkage.</a:t>
            </a:r>
          </a:p>
          <a:p>
            <a:pPr algn="justLow"/>
            <a:r>
              <a:rPr lang="en-US" dirty="0" smtClean="0"/>
              <a:t> </a:t>
            </a:r>
            <a:r>
              <a:rPr lang="en-US" dirty="0" smtClean="0"/>
              <a:t>This bond can be hydrolyzed by </a:t>
            </a:r>
            <a:r>
              <a:rPr lang="en-US" dirty="0" smtClean="0"/>
              <a:t> </a:t>
            </a:r>
            <a:r>
              <a:rPr lang="en-US" dirty="0" err="1" smtClean="0"/>
              <a:t>fructofuranosidase</a:t>
            </a:r>
            <a:r>
              <a:rPr lang="en-US" dirty="0" smtClean="0"/>
              <a:t>, an </a:t>
            </a:r>
            <a:r>
              <a:rPr lang="en-US" dirty="0" smtClean="0"/>
              <a:t>enzyme commonly </a:t>
            </a:r>
            <a:r>
              <a:rPr lang="en-US" dirty="0" smtClean="0"/>
              <a:t>known as </a:t>
            </a:r>
            <a:r>
              <a:rPr lang="en-US" dirty="0" err="1" smtClean="0"/>
              <a:t>invertase</a:t>
            </a:r>
            <a:r>
              <a:rPr lang="en-US" dirty="0" smtClean="0"/>
              <a:t>, to yield glucose and fructose in equal proportions .</a:t>
            </a:r>
          </a:p>
          <a:p>
            <a:pPr algn="justLow"/>
            <a:r>
              <a:rPr lang="en-US" dirty="0" smtClean="0"/>
              <a:t>In </a:t>
            </a:r>
            <a:r>
              <a:rPr lang="en-US" dirty="0" smtClean="0"/>
              <a:t>this </a:t>
            </a:r>
            <a:r>
              <a:rPr lang="en-US" dirty="0" smtClean="0"/>
              <a:t>experiment</a:t>
            </a:r>
            <a:r>
              <a:rPr lang="en-US" dirty="0" smtClean="0"/>
              <a:t>, the kinetic parameters of -</a:t>
            </a:r>
            <a:r>
              <a:rPr lang="en-US" dirty="0" err="1" smtClean="0"/>
              <a:t>fructofuranosidase</a:t>
            </a:r>
            <a:r>
              <a:rPr lang="en-US" dirty="0" smtClean="0"/>
              <a:t>, a </a:t>
            </a:r>
            <a:r>
              <a:rPr lang="en-US" dirty="0" smtClean="0"/>
              <a:t>yeast </a:t>
            </a:r>
            <a:r>
              <a:rPr lang="en-US" dirty="0" smtClean="0"/>
              <a:t>enzyme that catalyzes the </a:t>
            </a:r>
            <a:r>
              <a:rPr lang="en-US" dirty="0" smtClean="0"/>
              <a:t>break-down </a:t>
            </a:r>
            <a:r>
              <a:rPr lang="en-US" dirty="0" smtClean="0"/>
              <a:t>of sucrose, were </a:t>
            </a:r>
            <a:r>
              <a:rPr lang="en-US" dirty="0" smtClean="0"/>
              <a:t>quantized </a:t>
            </a:r>
            <a:r>
              <a:rPr lang="en-US" dirty="0" smtClean="0"/>
              <a:t>through </a:t>
            </a:r>
            <a:r>
              <a:rPr lang="en-US" dirty="0" err="1" smtClean="0"/>
              <a:t>dinitrosalicylic</a:t>
            </a:r>
            <a:r>
              <a:rPr lang="en-US" dirty="0" smtClean="0"/>
              <a:t> acid assay .</a:t>
            </a:r>
          </a:p>
          <a:p>
            <a:pPr algn="justLow"/>
            <a:r>
              <a:rPr lang="en-US" dirty="0" smtClean="0"/>
              <a:t>The presence of heavy metal ions such as Cu2+ may inhibit the activity of </a:t>
            </a:r>
            <a:r>
              <a:rPr lang="en-US" dirty="0" err="1" smtClean="0"/>
              <a:t>invertase</a:t>
            </a:r>
            <a:r>
              <a:rPr lang="en-US" dirty="0" smtClean="0"/>
              <a:t>. </a:t>
            </a:r>
            <a:r>
              <a:rPr lang="en-US" dirty="0" smtClean="0"/>
              <a:t>This is </a:t>
            </a:r>
            <a:r>
              <a:rPr lang="en-US" dirty="0" smtClean="0"/>
              <a:t>due to the high </a:t>
            </a:r>
            <a:r>
              <a:rPr lang="en-US" dirty="0" smtClean="0"/>
              <a:t>affinity </a:t>
            </a:r>
            <a:r>
              <a:rPr lang="en-US" dirty="0" smtClean="0"/>
              <a:t>of the </a:t>
            </a:r>
            <a:r>
              <a:rPr lang="en-US" dirty="0" err="1" smtClean="0"/>
              <a:t>sulfhydryl</a:t>
            </a:r>
            <a:r>
              <a:rPr lang="en-US" dirty="0" smtClean="0"/>
              <a:t> group on </a:t>
            </a:r>
            <a:r>
              <a:rPr lang="en-US" dirty="0" err="1" smtClean="0"/>
              <a:t>cysteine</a:t>
            </a:r>
            <a:r>
              <a:rPr lang="en-US" dirty="0" smtClean="0"/>
              <a:t> and </a:t>
            </a:r>
            <a:r>
              <a:rPr lang="en-US" dirty="0" err="1" smtClean="0"/>
              <a:t>methionine</a:t>
            </a:r>
            <a:r>
              <a:rPr lang="en-US" dirty="0" smtClean="0"/>
              <a:t> residues in </a:t>
            </a:r>
            <a:r>
              <a:rPr lang="en-US" dirty="0" smtClean="0"/>
              <a:t>a protein </a:t>
            </a:r>
            <a:r>
              <a:rPr lang="en-US" dirty="0" smtClean="0"/>
              <a:t>for the Cu2+ </a:t>
            </a:r>
            <a:r>
              <a:rPr lang="en-US" dirty="0" smtClean="0"/>
              <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Principle </a:t>
            </a:r>
            <a:endParaRPr lang="en-US" dirty="0">
              <a:solidFill>
                <a:schemeClr val="accent2"/>
              </a:solidFill>
            </a:endParaRPr>
          </a:p>
        </p:txBody>
      </p:sp>
      <p:sp>
        <p:nvSpPr>
          <p:cNvPr id="3" name="Content Placeholder 2"/>
          <p:cNvSpPr>
            <a:spLocks noGrp="1"/>
          </p:cNvSpPr>
          <p:nvPr>
            <p:ph idx="1"/>
          </p:nvPr>
        </p:nvSpPr>
        <p:spPr/>
        <p:txBody>
          <a:bodyPr>
            <a:normAutofit/>
          </a:bodyPr>
          <a:lstStyle/>
          <a:p>
            <a:pPr algn="justLow"/>
            <a:r>
              <a:rPr lang="en-US" dirty="0" smtClean="0"/>
              <a:t>When copper </a:t>
            </a:r>
            <a:r>
              <a:rPr lang="en-US" dirty="0" smtClean="0"/>
              <a:t>ions form complexes with </a:t>
            </a:r>
            <a:r>
              <a:rPr lang="en-US" dirty="0" err="1" smtClean="0"/>
              <a:t>sulfhydryl</a:t>
            </a:r>
            <a:r>
              <a:rPr lang="en-US" dirty="0" smtClean="0"/>
              <a:t> groups in amino acid residues, </a:t>
            </a:r>
            <a:r>
              <a:rPr lang="en-US" dirty="0" err="1" smtClean="0"/>
              <a:t>disulde</a:t>
            </a:r>
            <a:r>
              <a:rPr lang="en-US" dirty="0" smtClean="0"/>
              <a:t> </a:t>
            </a:r>
            <a:r>
              <a:rPr lang="en-US" dirty="0" smtClean="0"/>
              <a:t>bridges are </a:t>
            </a:r>
            <a:r>
              <a:rPr lang="en-US" dirty="0" smtClean="0"/>
              <a:t>disrupted, modifying the enzyme's tertiary structure. </a:t>
            </a:r>
            <a:r>
              <a:rPr lang="en-US" dirty="0" smtClean="0"/>
              <a:t>Since </a:t>
            </a:r>
            <a:r>
              <a:rPr lang="en-US" dirty="0" smtClean="0"/>
              <a:t>the functions of an </a:t>
            </a:r>
            <a:r>
              <a:rPr lang="en-US" dirty="0" smtClean="0"/>
              <a:t>enzyme are </a:t>
            </a:r>
            <a:r>
              <a:rPr lang="en-US" dirty="0" smtClean="0"/>
              <a:t>highly correlated with its form, a change in the tertiary structure of </a:t>
            </a:r>
            <a:r>
              <a:rPr lang="en-US" dirty="0" err="1" smtClean="0"/>
              <a:t>invertase</a:t>
            </a:r>
            <a:r>
              <a:rPr lang="en-US" dirty="0" smtClean="0"/>
              <a:t> would </a:t>
            </a:r>
            <a:r>
              <a:rPr lang="en-US" dirty="0" smtClean="0"/>
              <a:t>likely inhibit </a:t>
            </a:r>
            <a:r>
              <a:rPr lang="en-US" dirty="0" smtClean="0"/>
              <a:t>its function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Principle </a:t>
            </a:r>
            <a:endParaRPr lang="en-US" dirty="0">
              <a:solidFill>
                <a:schemeClr val="accent2"/>
              </a:solidFill>
            </a:endParaRPr>
          </a:p>
        </p:txBody>
      </p:sp>
      <p:sp>
        <p:nvSpPr>
          <p:cNvPr id="3" name="Content Placeholder 2"/>
          <p:cNvSpPr>
            <a:spLocks noGrp="1"/>
          </p:cNvSpPr>
          <p:nvPr>
            <p:ph idx="1"/>
          </p:nvPr>
        </p:nvSpPr>
        <p:spPr/>
        <p:txBody>
          <a:bodyPr>
            <a:normAutofit lnSpcReduction="10000"/>
          </a:bodyPr>
          <a:lstStyle/>
          <a:p>
            <a:r>
              <a:rPr lang="en-US" dirty="0" smtClean="0"/>
              <a:t>Competitive inhibition </a:t>
            </a:r>
            <a:r>
              <a:rPr lang="en-US" dirty="0" smtClean="0"/>
              <a:t>refers to the type of inhibition in which an inhibitor binds to an enzyme's active </a:t>
            </a:r>
            <a:r>
              <a:rPr lang="en-US" dirty="0" smtClean="0"/>
              <a:t>site and </a:t>
            </a:r>
            <a:r>
              <a:rPr lang="en-US" dirty="0" smtClean="0"/>
              <a:t>lowers the </a:t>
            </a:r>
            <a:r>
              <a:rPr lang="en-US" dirty="0" smtClean="0"/>
              <a:t>affinity </a:t>
            </a:r>
            <a:r>
              <a:rPr lang="en-US" dirty="0" smtClean="0"/>
              <a:t>of the enzyme for its substrate. </a:t>
            </a:r>
            <a:endParaRPr lang="en-US" dirty="0" smtClean="0"/>
          </a:p>
          <a:p>
            <a:r>
              <a:rPr lang="en-US" dirty="0" smtClean="0"/>
              <a:t>Competitive </a:t>
            </a:r>
            <a:r>
              <a:rPr lang="en-US" dirty="0" smtClean="0"/>
              <a:t>inhibition does not </a:t>
            </a:r>
            <a:r>
              <a:rPr lang="en-US" dirty="0" smtClean="0"/>
              <a:t>change the </a:t>
            </a:r>
            <a:r>
              <a:rPr lang="en-US" dirty="0" smtClean="0"/>
              <a:t>maximal rate of reaction, measured as </a:t>
            </a:r>
            <a:r>
              <a:rPr lang="en-US" dirty="0" err="1" smtClean="0"/>
              <a:t>Vmax</a:t>
            </a:r>
            <a:r>
              <a:rPr lang="en-US" dirty="0" smtClean="0"/>
              <a:t>, due to the fact that the presence of a </a:t>
            </a:r>
            <a:r>
              <a:rPr lang="en-US" dirty="0" smtClean="0"/>
              <a:t>large amount </a:t>
            </a:r>
            <a:r>
              <a:rPr lang="en-US" dirty="0" smtClean="0"/>
              <a:t>of substrate can saturate the active sites, preventing the inhibitor from binding.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66CC"/>
                </a:solidFill>
              </a:rPr>
              <a:t> </a:t>
            </a:r>
            <a:r>
              <a:rPr lang="en-US" b="1" dirty="0" smtClean="0">
                <a:solidFill>
                  <a:srgbClr val="FF66CC"/>
                </a:solidFill>
              </a:rPr>
              <a:t/>
            </a:r>
            <a:br>
              <a:rPr lang="en-US" b="1" dirty="0" smtClean="0">
                <a:solidFill>
                  <a:srgbClr val="FF66CC"/>
                </a:solidFill>
              </a:rPr>
            </a:br>
            <a:r>
              <a:rPr lang="en-US" b="1" dirty="0" smtClean="0">
                <a:solidFill>
                  <a:schemeClr val="accent2"/>
                </a:solidFill>
              </a:rPr>
              <a:t>Materials</a:t>
            </a:r>
            <a:r>
              <a:rPr lang="en-US" dirty="0" smtClean="0">
                <a:solidFill>
                  <a:srgbClr val="FF66CC"/>
                </a:solidFill>
              </a:rPr>
              <a:t/>
            </a:r>
            <a:br>
              <a:rPr lang="en-US" dirty="0" smtClean="0">
                <a:solidFill>
                  <a:srgbClr val="FF66CC"/>
                </a:solidFill>
              </a:rPr>
            </a:br>
            <a:endParaRPr lang="ar-SA" dirty="0">
              <a:solidFill>
                <a:srgbClr val="FF66CC"/>
              </a:solidFill>
            </a:endParaRPr>
          </a:p>
        </p:txBody>
      </p:sp>
      <p:sp>
        <p:nvSpPr>
          <p:cNvPr id="3" name="Content Placeholder 2"/>
          <p:cNvSpPr>
            <a:spLocks noGrp="1"/>
          </p:cNvSpPr>
          <p:nvPr>
            <p:ph idx="1"/>
          </p:nvPr>
        </p:nvSpPr>
        <p:spPr>
          <a:xfrm>
            <a:off x="0" y="609600"/>
            <a:ext cx="8991600" cy="6248400"/>
          </a:xfrm>
        </p:spPr>
        <p:txBody>
          <a:bodyPr>
            <a:normAutofit/>
          </a:bodyPr>
          <a:lstStyle/>
          <a:p>
            <a:pPr>
              <a:buNone/>
            </a:pPr>
            <a:endParaRPr lang="en-US" dirty="0" smtClean="0"/>
          </a:p>
          <a:p>
            <a:pPr>
              <a:buNone/>
            </a:pPr>
            <a:r>
              <a:rPr lang="en-US" dirty="0" smtClean="0"/>
              <a:t>Solutions :</a:t>
            </a:r>
            <a:endParaRPr lang="en-US" dirty="0" smtClean="0"/>
          </a:p>
          <a:p>
            <a:r>
              <a:rPr lang="en-US" dirty="0" smtClean="0"/>
              <a:t> 0.05M Sodium  Acetate buffer  , pH 4.7 . </a:t>
            </a:r>
          </a:p>
          <a:p>
            <a:r>
              <a:rPr lang="en-US" dirty="0" smtClean="0"/>
              <a:t>0.25 </a:t>
            </a:r>
            <a:r>
              <a:rPr lang="en-US" dirty="0" smtClean="0"/>
              <a:t>M Sucrose</a:t>
            </a:r>
          </a:p>
          <a:p>
            <a:r>
              <a:rPr lang="en-US" dirty="0" smtClean="0"/>
              <a:t>Reducing sugar (0.005M glucose + 0.005M fructose)</a:t>
            </a:r>
          </a:p>
          <a:p>
            <a:r>
              <a:rPr lang="en-US" dirty="0" smtClean="0"/>
              <a:t> ß- </a:t>
            </a:r>
            <a:r>
              <a:rPr lang="en-US" dirty="0" err="1" smtClean="0"/>
              <a:t>Fructofuranosidase</a:t>
            </a:r>
            <a:r>
              <a:rPr lang="en-US" dirty="0" smtClean="0"/>
              <a:t> enzyme extract from yeast.</a:t>
            </a:r>
          </a:p>
          <a:p>
            <a:r>
              <a:rPr lang="en-US" dirty="0" smtClean="0"/>
              <a:t>DNS (</a:t>
            </a:r>
            <a:r>
              <a:rPr lang="en-US" dirty="0" err="1" smtClean="0"/>
              <a:t>dinitrosalicylicacid</a:t>
            </a:r>
            <a:r>
              <a:rPr lang="en-US" dirty="0" smtClean="0"/>
              <a:t> )Reagent .</a:t>
            </a:r>
          </a:p>
          <a:p>
            <a:r>
              <a:rPr lang="en-US" dirty="0" smtClean="0"/>
              <a:t>Sodium Bicarbonate </a:t>
            </a:r>
            <a:r>
              <a:rPr lang="en-US" dirty="0" smtClean="0"/>
              <a:t>.</a:t>
            </a:r>
          </a:p>
          <a:p>
            <a:r>
              <a:rPr lang="en-US" dirty="0" smtClean="0"/>
              <a:t>Anhydrous </a:t>
            </a:r>
            <a:r>
              <a:rPr lang="en-US" dirty="0" smtClean="0"/>
              <a:t>copper sulfate</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accent2"/>
                </a:solidFill>
              </a:rPr>
              <a:t>Method</a:t>
            </a:r>
            <a:endParaRPr lang="ar-SA" dirty="0">
              <a:solidFill>
                <a:schemeClr val="accent2"/>
              </a:solidFill>
            </a:endParaRPr>
          </a:p>
        </p:txBody>
      </p:sp>
      <p:sp>
        <p:nvSpPr>
          <p:cNvPr id="3" name="Content Placeholder 2"/>
          <p:cNvSpPr>
            <a:spLocks noGrp="1"/>
          </p:cNvSpPr>
          <p:nvPr>
            <p:ph idx="1"/>
          </p:nvPr>
        </p:nvSpPr>
        <p:spPr>
          <a:xfrm>
            <a:off x="0" y="1066800"/>
            <a:ext cx="8991600" cy="2514600"/>
          </a:xfrm>
        </p:spPr>
        <p:txBody>
          <a:bodyPr>
            <a:normAutofit fontScale="55000" lnSpcReduction="20000"/>
          </a:bodyPr>
          <a:lstStyle/>
          <a:p>
            <a:pPr lvl="0"/>
            <a:r>
              <a:rPr lang="en-US" sz="4000" dirty="0" smtClean="0"/>
              <a:t>Prepare two sets of test tubes </a:t>
            </a:r>
            <a:r>
              <a:rPr lang="en-US" sz="4000" dirty="0" smtClean="0">
                <a:solidFill>
                  <a:schemeClr val="tx2"/>
                </a:solidFill>
              </a:rPr>
              <a:t>SET 1 WITHOUT INHIBITOR</a:t>
            </a:r>
            <a:r>
              <a:rPr lang="en-US" sz="4000" dirty="0" smtClean="0"/>
              <a:t> :</a:t>
            </a:r>
          </a:p>
          <a:p>
            <a:r>
              <a:rPr lang="en-US" sz="4000" dirty="0" smtClean="0"/>
              <a:t>Prepare  7 tubes of different substrate(sucrose) concentrations by following the table provided. </a:t>
            </a:r>
          </a:p>
          <a:p>
            <a:endParaRPr lang="en-US" dirty="0" smtClean="0"/>
          </a:p>
          <a:p>
            <a:endParaRPr lang="en-US" dirty="0" smtClean="0"/>
          </a:p>
          <a:p>
            <a:pPr>
              <a:buNone/>
            </a:pPr>
            <a:endParaRPr lang="en-US" dirty="0" smtClean="0"/>
          </a:p>
          <a:p>
            <a:pPr marL="514350" lvl="0" indent="-514350">
              <a:buFont typeface="+mj-lt"/>
              <a:buAutoNum type="arabicParenR"/>
            </a:pPr>
            <a:endParaRPr lang="en-US" dirty="0" smtClean="0"/>
          </a:p>
          <a:p>
            <a:pPr marL="0" lvl="0" indent="0">
              <a:buNone/>
            </a:pPr>
            <a:r>
              <a:rPr lang="en-US" dirty="0" smtClean="0"/>
              <a:t>  </a:t>
            </a:r>
          </a:p>
          <a:p>
            <a:pPr marL="514350" indent="-514350">
              <a:buNone/>
            </a:pPr>
            <a:endParaRPr lang="en-US" dirty="0" smtClean="0"/>
          </a:p>
        </p:txBody>
      </p:sp>
      <p:graphicFrame>
        <p:nvGraphicFramePr>
          <p:cNvPr id="4" name="Table 3"/>
          <p:cNvGraphicFramePr>
            <a:graphicFrameLocks noGrp="1"/>
          </p:cNvGraphicFramePr>
          <p:nvPr/>
        </p:nvGraphicFramePr>
        <p:xfrm>
          <a:off x="1143000" y="2590802"/>
          <a:ext cx="6278880" cy="2194560"/>
        </p:xfrm>
        <a:graphic>
          <a:graphicData uri="http://schemas.openxmlformats.org/drawingml/2006/table">
            <a:tbl>
              <a:tblPr>
                <a:tableStyleId>{BC89EF96-8CEA-46FF-86C4-4CE0E7609802}</a:tableStyleId>
              </a:tblPr>
              <a:tblGrid>
                <a:gridCol w="1295400"/>
                <a:gridCol w="2057400"/>
                <a:gridCol w="1533586"/>
                <a:gridCol w="1392494"/>
              </a:tblGrid>
              <a:tr h="450427">
                <a:tc>
                  <a:txBody>
                    <a:bodyPr/>
                    <a:lstStyle/>
                    <a:p>
                      <a:pPr marL="0" marR="0" algn="ctr">
                        <a:spcBef>
                          <a:spcPts val="0"/>
                        </a:spcBef>
                        <a:spcAft>
                          <a:spcPts val="0"/>
                        </a:spcAft>
                      </a:pPr>
                      <a:r>
                        <a:rPr lang="en-US" sz="1600" dirty="0"/>
                        <a:t>Tube</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Distilled water (ml)</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0.25M  Sucrose  (ml)</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Concentration of sucrose M</a:t>
                      </a:r>
                      <a:endParaRPr lang="en-US" sz="1600">
                        <a:latin typeface="Calibri"/>
                        <a:ea typeface="Calibri"/>
                        <a:cs typeface="Arial"/>
                      </a:endParaRPr>
                    </a:p>
                  </a:txBody>
                  <a:tcPr marL="68580" marR="68580" marT="0" marB="0">
                    <a:cell3D prstMaterial="dkEdge">
                      <a:bevel/>
                      <a:lightRig rig="flood" dir="t"/>
                    </a:cell3D>
                  </a:tcPr>
                </a:tc>
              </a:tr>
              <a:tr h="225213">
                <a:tc>
                  <a:txBody>
                    <a:bodyPr/>
                    <a:lstStyle/>
                    <a:p>
                      <a:pPr marL="0" marR="0" algn="ctr">
                        <a:spcBef>
                          <a:spcPts val="0"/>
                        </a:spcBef>
                        <a:spcAft>
                          <a:spcPts val="0"/>
                        </a:spcAft>
                      </a:pPr>
                      <a:r>
                        <a:rPr lang="en-US" sz="1600"/>
                        <a:t>Blank</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 2.0</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0.0</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225213">
                <a:tc>
                  <a:txBody>
                    <a:bodyPr/>
                    <a:lstStyle/>
                    <a:p>
                      <a:pPr marL="0" marR="0" algn="ctr">
                        <a:spcBef>
                          <a:spcPts val="0"/>
                        </a:spcBef>
                        <a:spcAft>
                          <a:spcPts val="0"/>
                        </a:spcAft>
                      </a:pPr>
                      <a:r>
                        <a:rPr lang="en-US" sz="1600"/>
                        <a:t>A</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 1.8</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0.2 </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225213">
                <a:tc>
                  <a:txBody>
                    <a:bodyPr/>
                    <a:lstStyle/>
                    <a:p>
                      <a:pPr marL="0" marR="0" algn="ctr">
                        <a:spcBef>
                          <a:spcPts val="0"/>
                        </a:spcBef>
                        <a:spcAft>
                          <a:spcPts val="0"/>
                        </a:spcAft>
                      </a:pPr>
                      <a:r>
                        <a:rPr lang="en-US" sz="1600"/>
                        <a:t>B</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 1.6</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a:t>0.4</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225213">
                <a:tc>
                  <a:txBody>
                    <a:bodyPr/>
                    <a:lstStyle/>
                    <a:p>
                      <a:pPr marL="0" marR="0" algn="ctr">
                        <a:spcBef>
                          <a:spcPts val="0"/>
                        </a:spcBef>
                        <a:spcAft>
                          <a:spcPts val="0"/>
                        </a:spcAft>
                      </a:pPr>
                      <a:r>
                        <a:rPr lang="en-US" sz="1600"/>
                        <a:t>C</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 1.2</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a:t>0.8</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225213">
                <a:tc>
                  <a:txBody>
                    <a:bodyPr/>
                    <a:lstStyle/>
                    <a:p>
                      <a:pPr marL="0" marR="0" algn="ctr">
                        <a:spcBef>
                          <a:spcPts val="0"/>
                        </a:spcBef>
                        <a:spcAft>
                          <a:spcPts val="0"/>
                        </a:spcAft>
                      </a:pPr>
                      <a:r>
                        <a:rPr lang="en-US" sz="1600"/>
                        <a:t>D</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 1.0</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a:t>1.0</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225213">
                <a:tc>
                  <a:txBody>
                    <a:bodyPr/>
                    <a:lstStyle/>
                    <a:p>
                      <a:pPr marL="0" marR="0" algn="ctr">
                        <a:spcBef>
                          <a:spcPts val="0"/>
                        </a:spcBef>
                        <a:spcAft>
                          <a:spcPts val="0"/>
                        </a:spcAft>
                      </a:pPr>
                      <a:r>
                        <a:rPr lang="en-US" sz="1600"/>
                        <a:t>E</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 0.5</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a:t>1.5</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225213">
                <a:tc>
                  <a:txBody>
                    <a:bodyPr/>
                    <a:lstStyle/>
                    <a:p>
                      <a:pPr marL="0" marR="0" algn="ctr">
                        <a:spcBef>
                          <a:spcPts val="0"/>
                        </a:spcBef>
                        <a:spcAft>
                          <a:spcPts val="0"/>
                        </a:spcAft>
                      </a:pPr>
                      <a:r>
                        <a:rPr lang="en-US" sz="1600"/>
                        <a:t>F</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 0.0</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2.0</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endParaRPr lang="en-US" sz="1600" dirty="0">
                        <a:latin typeface="Calibri"/>
                        <a:ea typeface="Calibri"/>
                        <a:cs typeface="Arial"/>
                      </a:endParaRPr>
                    </a:p>
                  </a:txBody>
                  <a:tcPr marL="68580" marR="68580" marT="0" marB="0">
                    <a:cell3D prstMaterial="dkEdge">
                      <a:bevel/>
                      <a:lightRig rig="flood" dir="t"/>
                    </a:cell3D>
                  </a:tcPr>
                </a:tc>
              </a:tr>
            </a:tbl>
          </a:graphicData>
        </a:graphic>
      </p:graphicFrame>
      <p:sp>
        <p:nvSpPr>
          <p:cNvPr id="5" name="Rectangle 4"/>
          <p:cNvSpPr/>
          <p:nvPr/>
        </p:nvSpPr>
        <p:spPr>
          <a:xfrm>
            <a:off x="228600" y="5181600"/>
            <a:ext cx="8153400" cy="707886"/>
          </a:xfrm>
          <a:prstGeom prst="rect">
            <a:avLst/>
          </a:prstGeom>
        </p:spPr>
        <p:txBody>
          <a:bodyPr wrap="square">
            <a:spAutoFit/>
          </a:bodyPr>
          <a:lstStyle/>
          <a:p>
            <a:pPr>
              <a:buFont typeface="Arial" pitchFamily="34" charset="0"/>
              <a:buChar char="•"/>
            </a:pPr>
            <a:r>
              <a:rPr lang="en-US" sz="2000" dirty="0" smtClean="0"/>
              <a:t> Mix each tube properly then add 1.0ml of the Acetate  buffer to each tube mix well </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609599"/>
          </a:xfrm>
        </p:spPr>
        <p:txBody>
          <a:bodyPr/>
          <a:lstStyle/>
          <a:p>
            <a:pPr lvl="0"/>
            <a:r>
              <a:rPr lang="en-US" dirty="0" smtClean="0"/>
              <a:t>Prepare SET2  </a:t>
            </a:r>
            <a:r>
              <a:rPr lang="en-US" dirty="0" smtClean="0">
                <a:solidFill>
                  <a:schemeClr val="accent2"/>
                </a:solidFill>
              </a:rPr>
              <a:t>WITH INHIBITOR</a:t>
            </a:r>
            <a:r>
              <a:rPr lang="en-US" dirty="0" smtClean="0"/>
              <a:t> :</a:t>
            </a:r>
          </a:p>
          <a:p>
            <a:pPr>
              <a:buNone/>
            </a:pPr>
            <a:endParaRPr lang="en-US" dirty="0"/>
          </a:p>
        </p:txBody>
      </p:sp>
      <p:graphicFrame>
        <p:nvGraphicFramePr>
          <p:cNvPr id="4" name="Table 3"/>
          <p:cNvGraphicFramePr>
            <a:graphicFrameLocks noGrp="1"/>
          </p:cNvGraphicFramePr>
          <p:nvPr/>
        </p:nvGraphicFramePr>
        <p:xfrm>
          <a:off x="1524000" y="2606040"/>
          <a:ext cx="6248400" cy="1950720"/>
        </p:xfrm>
        <a:graphic>
          <a:graphicData uri="http://schemas.openxmlformats.org/drawingml/2006/table">
            <a:tbl>
              <a:tblPr>
                <a:tableStyleId>{BC89EF96-8CEA-46FF-86C4-4CE0E7609802}</a:tableStyleId>
              </a:tblPr>
              <a:tblGrid>
                <a:gridCol w="2133600"/>
                <a:gridCol w="1981200"/>
                <a:gridCol w="2133600"/>
              </a:tblGrid>
              <a:tr h="0">
                <a:tc>
                  <a:txBody>
                    <a:bodyPr/>
                    <a:lstStyle/>
                    <a:p>
                      <a:pPr marL="0" marR="0" algn="ctr">
                        <a:spcBef>
                          <a:spcPts val="0"/>
                        </a:spcBef>
                        <a:spcAft>
                          <a:spcPts val="0"/>
                        </a:spcAft>
                      </a:pPr>
                      <a:r>
                        <a:rPr lang="en-US" sz="1600" dirty="0"/>
                        <a:t>Tube</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Distilled water (ml)</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0.25M  Sucrose  (ml)</a:t>
                      </a:r>
                      <a:endParaRPr lang="en-US" sz="1600">
                        <a:latin typeface="Calibri"/>
                        <a:ea typeface="Calibri"/>
                        <a:cs typeface="Arial"/>
                      </a:endParaRPr>
                    </a:p>
                  </a:txBody>
                  <a:tcPr marL="68580" marR="68580" marT="0" marB="0">
                    <a:cell3D prstMaterial="dkEdge">
                      <a:bevel/>
                      <a:lightRig rig="flood" dir="t"/>
                    </a:cell3D>
                  </a:tcPr>
                </a:tc>
              </a:tr>
              <a:tr h="0">
                <a:tc>
                  <a:txBody>
                    <a:bodyPr/>
                    <a:lstStyle/>
                    <a:p>
                      <a:pPr marL="0" marR="0" algn="ctr">
                        <a:spcBef>
                          <a:spcPts val="0"/>
                        </a:spcBef>
                        <a:spcAft>
                          <a:spcPts val="0"/>
                        </a:spcAft>
                      </a:pPr>
                      <a:r>
                        <a:rPr lang="en-US" sz="1600" dirty="0"/>
                        <a:t>Blank Inhibitor</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2.0</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0.0</a:t>
                      </a:r>
                      <a:endParaRPr lang="en-US" sz="1600">
                        <a:latin typeface="Calibri"/>
                        <a:ea typeface="Calibri"/>
                        <a:cs typeface="Arial"/>
                      </a:endParaRPr>
                    </a:p>
                  </a:txBody>
                  <a:tcPr marL="68580" marR="68580" marT="0" marB="0">
                    <a:cell3D prstMaterial="dkEdge">
                      <a:bevel/>
                      <a:lightRig rig="flood" dir="t"/>
                    </a:cell3D>
                  </a:tcPr>
                </a:tc>
              </a:tr>
              <a:tr h="0">
                <a:tc>
                  <a:txBody>
                    <a:bodyPr/>
                    <a:lstStyle/>
                    <a:p>
                      <a:pPr marL="0" marR="0" algn="ctr">
                        <a:spcBef>
                          <a:spcPts val="0"/>
                        </a:spcBef>
                        <a:spcAft>
                          <a:spcPts val="0"/>
                        </a:spcAft>
                      </a:pPr>
                      <a:r>
                        <a:rPr lang="en-US" sz="1600" dirty="0"/>
                        <a:t>G </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1.8</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0.2 </a:t>
                      </a:r>
                      <a:endParaRPr lang="en-US" sz="1600">
                        <a:latin typeface="Calibri"/>
                        <a:ea typeface="Calibri"/>
                        <a:cs typeface="Arial"/>
                      </a:endParaRPr>
                    </a:p>
                  </a:txBody>
                  <a:tcPr marL="68580" marR="68580" marT="0" marB="0">
                    <a:cell3D prstMaterial="dkEdge">
                      <a:bevel/>
                      <a:lightRig rig="flood" dir="t"/>
                    </a:cell3D>
                  </a:tcPr>
                </a:tc>
              </a:tr>
              <a:tr h="0">
                <a:tc>
                  <a:txBody>
                    <a:bodyPr/>
                    <a:lstStyle/>
                    <a:p>
                      <a:pPr marL="0" marR="0" algn="ctr">
                        <a:spcBef>
                          <a:spcPts val="0"/>
                        </a:spcBef>
                        <a:spcAft>
                          <a:spcPts val="0"/>
                        </a:spcAft>
                      </a:pPr>
                      <a:r>
                        <a:rPr lang="en-US" sz="1600" dirty="0"/>
                        <a:t> H</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 1.6</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a:t>0.4</a:t>
                      </a:r>
                      <a:endParaRPr lang="en-US" sz="1600">
                        <a:latin typeface="Calibri"/>
                        <a:ea typeface="Calibri"/>
                        <a:cs typeface="Arial"/>
                      </a:endParaRPr>
                    </a:p>
                  </a:txBody>
                  <a:tcPr marL="68580" marR="68580" marT="0" marB="0" anchor="b">
                    <a:cell3D prstMaterial="dkEdge">
                      <a:bevel/>
                      <a:lightRig rig="flood" dir="t"/>
                    </a:cell3D>
                  </a:tcPr>
                </a:tc>
              </a:tr>
              <a:tr h="0">
                <a:tc>
                  <a:txBody>
                    <a:bodyPr/>
                    <a:lstStyle/>
                    <a:p>
                      <a:pPr marL="0" marR="0" algn="ctr">
                        <a:spcBef>
                          <a:spcPts val="0"/>
                        </a:spcBef>
                        <a:spcAft>
                          <a:spcPts val="0"/>
                        </a:spcAft>
                      </a:pPr>
                      <a:r>
                        <a:rPr lang="en-US" sz="1600" dirty="0"/>
                        <a:t> I</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 1.2</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a:t>0.8</a:t>
                      </a:r>
                      <a:endParaRPr lang="en-US" sz="1600">
                        <a:latin typeface="Calibri"/>
                        <a:ea typeface="Calibri"/>
                        <a:cs typeface="Arial"/>
                      </a:endParaRPr>
                    </a:p>
                  </a:txBody>
                  <a:tcPr marL="68580" marR="68580" marT="0" marB="0" anchor="b">
                    <a:cell3D prstMaterial="dkEdge">
                      <a:bevel/>
                      <a:lightRig rig="flood" dir="t"/>
                    </a:cell3D>
                  </a:tcPr>
                </a:tc>
              </a:tr>
              <a:tr h="0">
                <a:tc>
                  <a:txBody>
                    <a:bodyPr/>
                    <a:lstStyle/>
                    <a:p>
                      <a:pPr marL="0" marR="0" algn="ctr">
                        <a:spcBef>
                          <a:spcPts val="0"/>
                        </a:spcBef>
                        <a:spcAft>
                          <a:spcPts val="0"/>
                        </a:spcAft>
                      </a:pPr>
                      <a:r>
                        <a:rPr lang="en-US" sz="1600" dirty="0"/>
                        <a:t>J </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 1.0</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a:t>1.0</a:t>
                      </a:r>
                      <a:endParaRPr lang="en-US" sz="1600">
                        <a:latin typeface="Calibri"/>
                        <a:ea typeface="Calibri"/>
                        <a:cs typeface="Arial"/>
                      </a:endParaRPr>
                    </a:p>
                  </a:txBody>
                  <a:tcPr marL="68580" marR="68580" marT="0" marB="0" anchor="b">
                    <a:cell3D prstMaterial="dkEdge">
                      <a:bevel/>
                      <a:lightRig rig="flood" dir="t"/>
                    </a:cell3D>
                  </a:tcPr>
                </a:tc>
              </a:tr>
              <a:tr h="0">
                <a:tc>
                  <a:txBody>
                    <a:bodyPr/>
                    <a:lstStyle/>
                    <a:p>
                      <a:pPr marL="0" marR="0" algn="ctr">
                        <a:spcBef>
                          <a:spcPts val="0"/>
                        </a:spcBef>
                        <a:spcAft>
                          <a:spcPts val="0"/>
                        </a:spcAft>
                      </a:pPr>
                      <a:r>
                        <a:rPr lang="en-US" sz="1600"/>
                        <a:t>K </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 0.5</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1.5</a:t>
                      </a:r>
                      <a:endParaRPr lang="en-US" sz="1600" dirty="0">
                        <a:latin typeface="Calibri"/>
                        <a:ea typeface="Calibri"/>
                        <a:cs typeface="Arial"/>
                      </a:endParaRPr>
                    </a:p>
                  </a:txBody>
                  <a:tcPr marL="68580" marR="68580" marT="0" marB="0" anchor="b">
                    <a:cell3D prstMaterial="dkEdge">
                      <a:bevel/>
                      <a:lightRig rig="flood" dir="t"/>
                    </a:cell3D>
                  </a:tcPr>
                </a:tc>
              </a:tr>
              <a:tr h="0">
                <a:tc>
                  <a:txBody>
                    <a:bodyPr/>
                    <a:lstStyle/>
                    <a:p>
                      <a:pPr marL="0" marR="0" algn="ctr">
                        <a:spcBef>
                          <a:spcPts val="0"/>
                        </a:spcBef>
                        <a:spcAft>
                          <a:spcPts val="0"/>
                        </a:spcAft>
                      </a:pPr>
                      <a:r>
                        <a:rPr lang="en-US" sz="1600"/>
                        <a:t> L</a:t>
                      </a:r>
                      <a:endParaRPr lang="en-US" sz="160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 0.0</a:t>
                      </a:r>
                      <a:endParaRPr lang="en-US" sz="1600" dirty="0">
                        <a:latin typeface="Calibri"/>
                        <a:ea typeface="Calibri"/>
                        <a:cs typeface="Arial"/>
                      </a:endParaRPr>
                    </a:p>
                  </a:txBody>
                  <a:tcPr marL="68580" marR="68580" marT="0" marB="0" anchor="b">
                    <a:cell3D prstMaterial="dkEdge">
                      <a:bevel/>
                      <a:lightRig rig="flood" dir="t"/>
                    </a:cell3D>
                  </a:tcPr>
                </a:tc>
                <a:tc>
                  <a:txBody>
                    <a:bodyPr/>
                    <a:lstStyle/>
                    <a:p>
                      <a:pPr marL="0" marR="0" algn="ctr">
                        <a:spcBef>
                          <a:spcPts val="0"/>
                        </a:spcBef>
                        <a:spcAft>
                          <a:spcPts val="0"/>
                        </a:spcAft>
                      </a:pPr>
                      <a:r>
                        <a:rPr lang="en-US" sz="1600" dirty="0"/>
                        <a:t>2.0</a:t>
                      </a:r>
                      <a:endParaRPr lang="en-US" sz="1600" dirty="0">
                        <a:latin typeface="Calibri"/>
                        <a:ea typeface="Calibri"/>
                        <a:cs typeface="Arial"/>
                      </a:endParaRPr>
                    </a:p>
                  </a:txBody>
                  <a:tcPr marL="68580" marR="68580" marT="0" marB="0" anchor="b">
                    <a:cell3D prstMaterial="dkEdge">
                      <a:bevel/>
                      <a:lightRig rig="flood" dir="t"/>
                    </a:cell3D>
                  </a:tcPr>
                </a:tc>
              </a:tr>
            </a:tbl>
          </a:graphicData>
        </a:graphic>
      </p:graphicFrame>
      <p:sp>
        <p:nvSpPr>
          <p:cNvPr id="5" name="Rectangle 4"/>
          <p:cNvSpPr/>
          <p:nvPr/>
        </p:nvSpPr>
        <p:spPr>
          <a:xfrm>
            <a:off x="990600" y="5181600"/>
            <a:ext cx="6934200" cy="646331"/>
          </a:xfrm>
          <a:prstGeom prst="rect">
            <a:avLst/>
          </a:prstGeom>
        </p:spPr>
        <p:txBody>
          <a:bodyPr wrap="square">
            <a:spAutoFit/>
          </a:bodyPr>
          <a:lstStyle/>
          <a:p>
            <a:pPr>
              <a:buFont typeface="Arial" pitchFamily="34" charset="0"/>
              <a:buChar char="•"/>
            </a:pPr>
            <a:r>
              <a:rPr lang="en-US" dirty="0" smtClean="0"/>
              <a:t> Mix each tube properly then add 1.0ml of the Inhibitor </a:t>
            </a:r>
            <a:r>
              <a:rPr lang="en-US" dirty="0" smtClean="0"/>
              <a:t>(copper </a:t>
            </a:r>
            <a:r>
              <a:rPr lang="en-US" dirty="0" err="1" smtClean="0"/>
              <a:t>sulphate</a:t>
            </a:r>
            <a:r>
              <a:rPr lang="en-US" dirty="0" smtClean="0"/>
              <a:t> </a:t>
            </a:r>
            <a:r>
              <a:rPr lang="en-US" dirty="0" smtClean="0"/>
              <a:t>)  to each tube mix well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bg1"/>
          </a:solidFill>
        </p:spPr>
        <p:txBody>
          <a:bodyPr>
            <a:normAutofit fontScale="92500" lnSpcReduction="10000"/>
          </a:bodyPr>
          <a:lstStyle/>
          <a:p>
            <a:r>
              <a:rPr lang="en-US" dirty="0" smtClean="0"/>
              <a:t> Incubate two sets of test tubes  at 40˚C  for 5min.</a:t>
            </a:r>
          </a:p>
          <a:p>
            <a:r>
              <a:rPr lang="en-US" dirty="0" smtClean="0"/>
              <a:t>Start the reaction by adding   </a:t>
            </a:r>
            <a:r>
              <a:rPr lang="en-US" u="sng" dirty="0" smtClean="0"/>
              <a:t>0.05ml  of diluted enzyme to all tubes </a:t>
            </a:r>
            <a:r>
              <a:rPr lang="en-US" dirty="0" smtClean="0"/>
              <a:t>  , mix and   start the stop clock  immediately  ,   incubate each tube for 10min     , then stop the reaction by adding 2.0ml of the DNS reagent  to each tube and mix well  (follow table 2 for adding enzyme and DNS to tubes ) </a:t>
            </a:r>
          </a:p>
          <a:p>
            <a:r>
              <a:rPr lang="en-US" dirty="0" smtClean="0">
                <a:solidFill>
                  <a:srgbClr val="FF0000"/>
                </a:solidFill>
              </a:rPr>
              <a:t>Note</a:t>
            </a:r>
            <a:r>
              <a:rPr lang="en-US" dirty="0" smtClean="0">
                <a:solidFill>
                  <a:schemeClr val="accent2"/>
                </a:solidFill>
              </a:rPr>
              <a:t> : </a:t>
            </a:r>
            <a:r>
              <a:rPr lang="en-US" dirty="0" smtClean="0"/>
              <a:t>Mix each tube frequently during the incubation time .</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981200" y="1645920"/>
          <a:ext cx="5257800" cy="4145280"/>
        </p:xfrm>
        <a:graphic>
          <a:graphicData uri="http://schemas.openxmlformats.org/drawingml/2006/table">
            <a:tbl>
              <a:tblPr>
                <a:tableStyleId>{BC89EF96-8CEA-46FF-86C4-4CE0E7609802}</a:tableStyleId>
              </a:tblPr>
              <a:tblGrid>
                <a:gridCol w="1473701"/>
                <a:gridCol w="1876822"/>
                <a:gridCol w="1907277"/>
              </a:tblGrid>
              <a:tr h="390698">
                <a:tc>
                  <a:txBody>
                    <a:bodyPr/>
                    <a:lstStyle/>
                    <a:p>
                      <a:pPr marL="0" marR="0" algn="ctr">
                        <a:spcBef>
                          <a:spcPts val="0"/>
                        </a:spcBef>
                        <a:spcAft>
                          <a:spcPts val="0"/>
                        </a:spcAft>
                      </a:pPr>
                      <a:r>
                        <a:rPr lang="en-US" sz="1600" dirty="0"/>
                        <a:t>Tube</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Start  Time (min)</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Stop by adding 2.0ml DNS . (min)</a:t>
                      </a:r>
                      <a:endParaRPr lang="en-US" sz="160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dirty="0"/>
                        <a:t>Blank </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0</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10</a:t>
                      </a:r>
                      <a:endParaRPr lang="en-US" sz="1600" dirty="0">
                        <a:latin typeface="Calibri"/>
                        <a:ea typeface="Calibri"/>
                        <a:cs typeface="Arial"/>
                      </a:endParaRPr>
                    </a:p>
                  </a:txBody>
                  <a:tcPr marL="68580" marR="68580" marT="0" marB="0">
                    <a:cell3D prstMaterial="dkEdge">
                      <a:bevel/>
                      <a:lightRig rig="flood" dir="t"/>
                    </a:cell3D>
                    <a:solidFill>
                      <a:srgbClr val="FFFF00"/>
                    </a:solidFill>
                  </a:tcPr>
                </a:tc>
              </a:tr>
              <a:tr h="195349">
                <a:tc>
                  <a:txBody>
                    <a:bodyPr/>
                    <a:lstStyle/>
                    <a:p>
                      <a:pPr marL="0" marR="0" algn="ctr">
                        <a:spcBef>
                          <a:spcPts val="0"/>
                        </a:spcBef>
                        <a:spcAft>
                          <a:spcPts val="0"/>
                        </a:spcAft>
                      </a:pPr>
                      <a:r>
                        <a:rPr lang="en-US" sz="1600" dirty="0"/>
                        <a:t>A</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1.0</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11</a:t>
                      </a:r>
                      <a:endParaRPr lang="en-US" sz="160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dirty="0"/>
                        <a:t>B</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2.0</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12</a:t>
                      </a:r>
                      <a:endParaRPr lang="en-US" sz="160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a:t>C</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3.0</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13</a:t>
                      </a:r>
                      <a:endParaRPr lang="en-US" sz="160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a:t>D</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4.0</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14</a:t>
                      </a:r>
                      <a:endParaRPr lang="en-US" sz="160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a:t>E</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5.0</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15</a:t>
                      </a:r>
                      <a:endParaRPr lang="en-US" sz="160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a:t>F</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6.0</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16</a:t>
                      </a:r>
                      <a:endParaRPr lang="en-US" sz="1600">
                        <a:latin typeface="Calibri"/>
                        <a:ea typeface="Calibri"/>
                        <a:cs typeface="Arial"/>
                      </a:endParaRPr>
                    </a:p>
                  </a:txBody>
                  <a:tcPr marL="68580" marR="68580" marT="0" marB="0">
                    <a:cell3D prstMaterial="dkEdge">
                      <a:bevel/>
                      <a:lightRig rig="flood" dir="t"/>
                    </a:cell3D>
                  </a:tcPr>
                </a:tc>
              </a:tr>
              <a:tr h="195349">
                <a:tc>
                  <a:txBody>
                    <a:bodyPr/>
                    <a:lstStyle/>
                    <a:p>
                      <a:endParaRPr lang="en-US" sz="1600" dirty="0">
                        <a:ln w="76200">
                          <a:solidFill>
                            <a:schemeClr val="tx1"/>
                          </a:solidFill>
                        </a:ln>
                        <a:latin typeface="Calibri"/>
                      </a:endParaRPr>
                    </a:p>
                  </a:txBody>
                  <a:tcPr marL="68580" marR="68580" marT="0" marB="0">
                    <a:cell3D prstMaterial="dkEdge">
                      <a:bevel/>
                      <a:lightRig rig="flood" dir="t"/>
                    </a:cell3D>
                  </a:tcPr>
                </a:tc>
                <a:tc>
                  <a:txBody>
                    <a:bodyPr/>
                    <a:lstStyle/>
                    <a:p>
                      <a:endParaRPr lang="en-US" sz="1600" dirty="0">
                        <a:ln w="76200">
                          <a:solidFill>
                            <a:schemeClr val="tx1"/>
                          </a:solidFill>
                        </a:ln>
                        <a:latin typeface="Calibri"/>
                      </a:endParaRPr>
                    </a:p>
                  </a:txBody>
                  <a:tcPr marL="68580" marR="68580" marT="0" marB="0">
                    <a:cell3D prstMaterial="dkEdge">
                      <a:bevel/>
                      <a:lightRig rig="flood" dir="t"/>
                    </a:cell3D>
                  </a:tcPr>
                </a:tc>
                <a:tc>
                  <a:txBody>
                    <a:bodyPr/>
                    <a:lstStyle/>
                    <a:p>
                      <a:endParaRPr lang="en-US" sz="1600" dirty="0">
                        <a:ln w="76200">
                          <a:solidFill>
                            <a:schemeClr val="tx1"/>
                          </a:solidFill>
                        </a:ln>
                        <a:latin typeface="Calibri"/>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dirty="0"/>
                        <a:t>Blank Inhibitor</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7.0</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17</a:t>
                      </a:r>
                      <a:endParaRPr lang="en-US" sz="160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a:t>G</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8.0</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18</a:t>
                      </a:r>
                      <a:endParaRPr lang="en-US" sz="160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a:t>H</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9.0</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19</a:t>
                      </a:r>
                      <a:endParaRPr lang="en-US" sz="1600" dirty="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a:t>I</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 10</a:t>
                      </a:r>
                      <a:endParaRPr lang="en-US" sz="1600" dirty="0">
                        <a:latin typeface="Calibri"/>
                        <a:ea typeface="Calibri"/>
                        <a:cs typeface="Arial"/>
                      </a:endParaRPr>
                    </a:p>
                  </a:txBody>
                  <a:tcPr marL="68580" marR="68580" marT="0" marB="0">
                    <a:cell3D prstMaterial="dkEdge">
                      <a:bevel/>
                      <a:lightRig rig="flood" dir="t"/>
                    </a:cell3D>
                    <a:solidFill>
                      <a:srgbClr val="FFFF00"/>
                    </a:solidFill>
                  </a:tcPr>
                </a:tc>
                <a:tc>
                  <a:txBody>
                    <a:bodyPr/>
                    <a:lstStyle/>
                    <a:p>
                      <a:pPr marL="0" marR="0" algn="ctr">
                        <a:spcBef>
                          <a:spcPts val="0"/>
                        </a:spcBef>
                        <a:spcAft>
                          <a:spcPts val="0"/>
                        </a:spcAft>
                      </a:pPr>
                      <a:r>
                        <a:rPr lang="en-US" sz="1600" dirty="0"/>
                        <a:t>20</a:t>
                      </a:r>
                      <a:endParaRPr lang="en-US" sz="1600" dirty="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a:t>J</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11</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21</a:t>
                      </a:r>
                      <a:endParaRPr lang="en-US" sz="1600" dirty="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a:t>K</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12</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22</a:t>
                      </a:r>
                      <a:endParaRPr lang="en-US" sz="1600" dirty="0">
                        <a:latin typeface="Calibri"/>
                        <a:ea typeface="Calibri"/>
                        <a:cs typeface="Arial"/>
                      </a:endParaRPr>
                    </a:p>
                  </a:txBody>
                  <a:tcPr marL="68580" marR="68580" marT="0" marB="0">
                    <a:cell3D prstMaterial="dkEdge">
                      <a:bevel/>
                      <a:lightRig rig="flood" dir="t"/>
                    </a:cell3D>
                  </a:tcPr>
                </a:tc>
              </a:tr>
              <a:tr h="195349">
                <a:tc>
                  <a:txBody>
                    <a:bodyPr/>
                    <a:lstStyle/>
                    <a:p>
                      <a:pPr marL="0" marR="0" algn="ctr">
                        <a:spcBef>
                          <a:spcPts val="0"/>
                        </a:spcBef>
                        <a:spcAft>
                          <a:spcPts val="0"/>
                        </a:spcAft>
                      </a:pPr>
                      <a:r>
                        <a:rPr lang="en-US" sz="1600"/>
                        <a:t> L</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13</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23</a:t>
                      </a:r>
                      <a:endParaRPr lang="en-US" sz="1600" dirty="0">
                        <a:latin typeface="Calibri"/>
                        <a:ea typeface="Calibri"/>
                        <a:cs typeface="Arial"/>
                      </a:endParaRPr>
                    </a:p>
                  </a:txBody>
                  <a:tcPr marL="68580" marR="68580" marT="0" marB="0">
                    <a:cell3D prstMaterial="dkEdge">
                      <a:bevel/>
                      <a:lightRig rig="flood" dir="t"/>
                    </a:cell3D>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Type of Inhibitors </a:t>
            </a:r>
            <a:endParaRPr lang="ar-SA" dirty="0">
              <a:solidFill>
                <a:schemeClr val="accent2"/>
              </a:solidFill>
            </a:endParaRPr>
          </a:p>
        </p:txBody>
      </p:sp>
      <p:sp>
        <p:nvSpPr>
          <p:cNvPr id="3" name="Content Placeholder 2"/>
          <p:cNvSpPr>
            <a:spLocks noGrp="1"/>
          </p:cNvSpPr>
          <p:nvPr>
            <p:ph idx="1"/>
          </p:nvPr>
        </p:nvSpPr>
        <p:spPr>
          <a:xfrm>
            <a:off x="228600" y="1295400"/>
            <a:ext cx="8686800" cy="5334000"/>
          </a:xfrm>
        </p:spPr>
        <p:txBody>
          <a:bodyPr>
            <a:normAutofit lnSpcReduction="10000"/>
          </a:bodyPr>
          <a:lstStyle/>
          <a:p>
            <a:r>
              <a:rPr lang="en-US" dirty="0" smtClean="0"/>
              <a:t>There exist a number of molecular species which, in the presence of </a:t>
            </a:r>
            <a:r>
              <a:rPr lang="en-US" dirty="0" smtClean="0">
                <a:solidFill>
                  <a:schemeClr val="accent2"/>
                </a:solidFill>
              </a:rPr>
              <a:t>an enzyme and its substrate</a:t>
            </a:r>
            <a:r>
              <a:rPr lang="en-US" dirty="0" smtClean="0"/>
              <a:t>, have the effect of binding to the enzyme (or to the </a:t>
            </a:r>
            <a:r>
              <a:rPr lang="en-US" dirty="0" smtClean="0">
                <a:solidFill>
                  <a:schemeClr val="accent2"/>
                </a:solidFill>
              </a:rPr>
              <a:t>enzyme-substrate complex</a:t>
            </a:r>
            <a:r>
              <a:rPr lang="en-US" dirty="0" smtClean="0"/>
              <a:t>) and </a:t>
            </a:r>
            <a:r>
              <a:rPr lang="en-US" u="sng" dirty="0" smtClean="0"/>
              <a:t>totally or partially inhibiting the reaction. </a:t>
            </a:r>
          </a:p>
          <a:p>
            <a:r>
              <a:rPr lang="en-US" dirty="0" smtClean="0"/>
              <a:t>In those cases where the binding is </a:t>
            </a:r>
            <a:r>
              <a:rPr lang="en-US" b="1" dirty="0" smtClean="0">
                <a:solidFill>
                  <a:schemeClr val="accent5">
                    <a:lumMod val="75000"/>
                  </a:schemeClr>
                </a:solidFill>
              </a:rPr>
              <a:t>irreversibly, </a:t>
            </a:r>
            <a:r>
              <a:rPr lang="en-US" dirty="0" smtClean="0"/>
              <a:t>the reaction is inalterably inhibited and </a:t>
            </a:r>
            <a:r>
              <a:rPr lang="en-US" b="1" dirty="0" smtClean="0">
                <a:solidFill>
                  <a:schemeClr val="accent5">
                    <a:lumMod val="75000"/>
                  </a:schemeClr>
                </a:solidFill>
              </a:rPr>
              <a:t>not subject to kinetic analysis. </a:t>
            </a:r>
          </a:p>
          <a:p>
            <a:r>
              <a:rPr lang="en-US" dirty="0" smtClean="0"/>
              <a:t>If the binding is </a:t>
            </a:r>
            <a:r>
              <a:rPr lang="en-US" dirty="0" smtClean="0">
                <a:solidFill>
                  <a:schemeClr val="accent2"/>
                </a:solidFill>
              </a:rPr>
              <a:t>reversible,</a:t>
            </a:r>
            <a:r>
              <a:rPr lang="en-US" dirty="0" smtClean="0"/>
              <a:t> however, the specific type of inhibition can be </a:t>
            </a:r>
            <a:r>
              <a:rPr lang="en-US" dirty="0" smtClean="0">
                <a:solidFill>
                  <a:schemeClr val="accent2"/>
                </a:solidFill>
              </a:rPr>
              <a:t>determined by kinetic analysis.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Mix properly  , cover each tube by </a:t>
            </a:r>
            <a:r>
              <a:rPr lang="en-US" dirty="0" err="1" smtClean="0"/>
              <a:t>aluminium</a:t>
            </a:r>
            <a:r>
              <a:rPr lang="en-US" dirty="0" smtClean="0"/>
              <a:t> foil and place in a boiling water bath for 5min to allow the color to develop </a:t>
            </a:r>
            <a:r>
              <a:rPr lang="en-US" dirty="0" smtClean="0"/>
              <a:t>.</a:t>
            </a:r>
          </a:p>
          <a:p>
            <a:pPr>
              <a:buNone/>
            </a:pPr>
            <a:endParaRPr lang="en-US" dirty="0" smtClean="0"/>
          </a:p>
          <a:p>
            <a:r>
              <a:rPr lang="en-US" dirty="0" smtClean="0"/>
              <a:t>Remove from water bath cool under tap water , add 20ml of distilled water to each tube , mix properly then measure the absorbance at 540nm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Results</a:t>
            </a:r>
            <a:endParaRPr lang="en-US" dirty="0">
              <a:solidFill>
                <a:schemeClr val="accent2"/>
              </a:solidFill>
            </a:endParaRPr>
          </a:p>
        </p:txBody>
      </p:sp>
      <p:sp>
        <p:nvSpPr>
          <p:cNvPr id="3" name="Content Placeholder 2"/>
          <p:cNvSpPr>
            <a:spLocks noGrp="1"/>
          </p:cNvSpPr>
          <p:nvPr>
            <p:ph idx="1"/>
          </p:nvPr>
        </p:nvSpPr>
        <p:spPr>
          <a:xfrm>
            <a:off x="457200" y="1600201"/>
            <a:ext cx="8229600" cy="1219199"/>
          </a:xfrm>
        </p:spPr>
        <p:txBody>
          <a:bodyPr>
            <a:normAutofit fontScale="25000" lnSpcReduction="20000"/>
          </a:bodyPr>
          <a:lstStyle/>
          <a:p>
            <a:pPr algn="justLow"/>
            <a:r>
              <a:rPr lang="en-US" sz="12800" dirty="0" smtClean="0"/>
              <a:t>Record the absorbance of each test </a:t>
            </a:r>
            <a:r>
              <a:rPr lang="en-US" sz="12800" dirty="0" smtClean="0"/>
              <a:t>tube.</a:t>
            </a:r>
          </a:p>
          <a:p>
            <a:pPr algn="justLow"/>
            <a:r>
              <a:rPr lang="en-US" sz="12800" dirty="0" smtClean="0"/>
              <a:t>Convert the Absorbance reading obtained to micromoles of sucrose hydrolyzed making use of the  standard reducing sugars calibration </a:t>
            </a:r>
            <a:r>
              <a:rPr lang="en-US" sz="12800" dirty="0" smtClean="0"/>
              <a:t>curve.</a:t>
            </a:r>
          </a:p>
          <a:p>
            <a:pPr algn="justLow"/>
            <a:r>
              <a:rPr lang="en-US" sz="12800" dirty="0" smtClean="0"/>
              <a:t>Determine </a:t>
            </a:r>
            <a:r>
              <a:rPr lang="en-US" sz="12800" dirty="0" smtClean="0"/>
              <a:t>the </a:t>
            </a:r>
            <a:r>
              <a:rPr lang="en-US" sz="12800" dirty="0" smtClean="0"/>
              <a:t>velocity for </a:t>
            </a:r>
            <a:r>
              <a:rPr lang="en-US" sz="12800" dirty="0" smtClean="0"/>
              <a:t>each tube and record all  in table </a:t>
            </a:r>
            <a:r>
              <a:rPr lang="en-US" sz="12800" dirty="0" smtClean="0"/>
              <a:t>3</a:t>
            </a:r>
          </a:p>
          <a:p>
            <a:pPr algn="justLow"/>
            <a:r>
              <a:rPr lang="en-US" sz="12800" dirty="0" smtClean="0"/>
              <a:t>drawing a graph between  the initial velocity v</a:t>
            </a:r>
            <a:r>
              <a:rPr lang="en-US" sz="12800" baseline="-25000" dirty="0" smtClean="0"/>
              <a:t>i </a:t>
            </a:r>
            <a:r>
              <a:rPr lang="en-US" sz="12800" dirty="0" smtClean="0"/>
              <a:t>  and  substrate concentration .   </a:t>
            </a:r>
            <a:endParaRPr lang="en-US" sz="12800" dirty="0" smtClean="0"/>
          </a:p>
          <a:p>
            <a:pPr algn="justLow"/>
            <a:r>
              <a:rPr lang="en-US" sz="12800" dirty="0" smtClean="0"/>
              <a:t> </a:t>
            </a:r>
            <a:r>
              <a:rPr lang="en-US" sz="12800" dirty="0" smtClean="0"/>
              <a:t>Determine the  Km value of the enzyme/ substrate pair .</a:t>
            </a:r>
            <a:endParaRPr lang="en-US" sz="12800"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Results</a:t>
            </a:r>
            <a:endParaRPr lang="en-US" dirty="0"/>
          </a:p>
        </p:txBody>
      </p:sp>
      <p:sp>
        <p:nvSpPr>
          <p:cNvPr id="3" name="Content Placeholder 2"/>
          <p:cNvSpPr>
            <a:spLocks noGrp="1"/>
          </p:cNvSpPr>
          <p:nvPr>
            <p:ph idx="1"/>
          </p:nvPr>
        </p:nvSpPr>
        <p:spPr/>
        <p:txBody>
          <a:bodyPr>
            <a:normAutofit/>
          </a:bodyPr>
          <a:lstStyle/>
          <a:p>
            <a:r>
              <a:rPr lang="en-US" dirty="0" smtClean="0"/>
              <a:t>Calculate </a:t>
            </a:r>
            <a:r>
              <a:rPr lang="en-US" dirty="0" smtClean="0"/>
              <a:t>the reciprocals of velocity (1/v) and substrate concentration (1/[S</a:t>
            </a:r>
            <a:r>
              <a:rPr lang="en-US" dirty="0" smtClean="0"/>
              <a:t>]).</a:t>
            </a:r>
          </a:p>
          <a:p>
            <a:pPr>
              <a:buNone/>
            </a:pPr>
            <a:endParaRPr lang="en-US" dirty="0" smtClean="0"/>
          </a:p>
          <a:p>
            <a:r>
              <a:rPr lang="en-US" dirty="0" smtClean="0"/>
              <a:t> Prepare the double-reciprocal plot of </a:t>
            </a:r>
            <a:r>
              <a:rPr lang="en-US" dirty="0" err="1" smtClean="0"/>
              <a:t>Lineweaver</a:t>
            </a:r>
            <a:r>
              <a:rPr lang="en-US" dirty="0" smtClean="0"/>
              <a:t> and Burk and determine the </a:t>
            </a:r>
            <a:r>
              <a:rPr lang="en-US" dirty="0" err="1" smtClean="0"/>
              <a:t>Vmax</a:t>
            </a:r>
            <a:r>
              <a:rPr lang="en-US" dirty="0" smtClean="0"/>
              <a:t> </a:t>
            </a:r>
            <a:r>
              <a:rPr lang="en-US" dirty="0" smtClean="0"/>
              <a:t>and </a:t>
            </a:r>
            <a:r>
              <a:rPr lang="en-US" dirty="0" smtClean="0"/>
              <a:t>Km </a:t>
            </a:r>
            <a:r>
              <a:rPr lang="en-US" dirty="0" smtClean="0"/>
              <a:t>from the x and y intercepts.</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Results</a:t>
            </a:r>
            <a:endParaRPr lang="en-US" dirty="0">
              <a:solidFill>
                <a:schemeClr val="accent2"/>
              </a:solidFill>
            </a:endParaRPr>
          </a:p>
        </p:txBody>
      </p:sp>
      <p:graphicFrame>
        <p:nvGraphicFramePr>
          <p:cNvPr id="4" name="Table 3"/>
          <p:cNvGraphicFramePr>
            <a:graphicFrameLocks noGrp="1"/>
          </p:cNvGraphicFramePr>
          <p:nvPr/>
        </p:nvGraphicFramePr>
        <p:xfrm>
          <a:off x="1371600" y="2438398"/>
          <a:ext cx="6309360" cy="2895604"/>
        </p:xfrm>
        <a:graphic>
          <a:graphicData uri="http://schemas.openxmlformats.org/drawingml/2006/table">
            <a:tbl>
              <a:tblPr>
                <a:tableStyleId>{BC89EF96-8CEA-46FF-86C4-4CE0E7609802}</a:tableStyleId>
              </a:tblPr>
              <a:tblGrid>
                <a:gridCol w="979084"/>
                <a:gridCol w="1110200"/>
                <a:gridCol w="1180040"/>
                <a:gridCol w="1545714"/>
                <a:gridCol w="1494322"/>
              </a:tblGrid>
              <a:tr h="965200">
                <a:tc>
                  <a:txBody>
                    <a:bodyPr/>
                    <a:lstStyle/>
                    <a:p>
                      <a:pPr marL="0" marR="0" algn="ctr">
                        <a:spcBef>
                          <a:spcPts val="0"/>
                        </a:spcBef>
                        <a:spcAft>
                          <a:spcPts val="0"/>
                        </a:spcAft>
                      </a:pPr>
                      <a:r>
                        <a:rPr lang="en-US" sz="1600" dirty="0"/>
                        <a:t>Tube 3</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Absorbance 540nm</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Concentration of sucrose *</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µmoles of sucrose hydrolyzed</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µmoles of sucrose hydrolyzed/min</a:t>
                      </a:r>
                      <a:endParaRPr lang="en-US" sz="1600" dirty="0">
                        <a:latin typeface="Calibri"/>
                        <a:ea typeface="Calibri"/>
                        <a:cs typeface="Arial"/>
                      </a:endParaRPr>
                    </a:p>
                  </a:txBody>
                  <a:tcPr marL="68580" marR="68580" marT="0" marB="0">
                    <a:cell3D prstMaterial="dkEdge">
                      <a:bevel/>
                      <a:lightRig rig="flood" dir="t"/>
                    </a:cell3D>
                  </a:tcPr>
                </a:tc>
              </a:tr>
              <a:tr h="321734">
                <a:tc>
                  <a:txBody>
                    <a:bodyPr/>
                    <a:lstStyle/>
                    <a:p>
                      <a:pPr marL="0" marR="0" algn="ctr">
                        <a:spcBef>
                          <a:spcPts val="0"/>
                        </a:spcBef>
                        <a:spcAft>
                          <a:spcPts val="0"/>
                        </a:spcAft>
                      </a:pPr>
                      <a:r>
                        <a:rPr lang="en-US" sz="1600" dirty="0"/>
                        <a:t>A</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 </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321734">
                <a:tc>
                  <a:txBody>
                    <a:bodyPr/>
                    <a:lstStyle/>
                    <a:p>
                      <a:pPr marL="0" marR="0" algn="ctr">
                        <a:spcBef>
                          <a:spcPts val="0"/>
                        </a:spcBef>
                        <a:spcAft>
                          <a:spcPts val="0"/>
                        </a:spcAft>
                      </a:pPr>
                      <a:r>
                        <a:rPr lang="en-US" sz="1600"/>
                        <a:t>B</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 </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321734">
                <a:tc>
                  <a:txBody>
                    <a:bodyPr/>
                    <a:lstStyle/>
                    <a:p>
                      <a:pPr marL="0" marR="0" algn="ctr">
                        <a:spcBef>
                          <a:spcPts val="0"/>
                        </a:spcBef>
                        <a:spcAft>
                          <a:spcPts val="0"/>
                        </a:spcAft>
                      </a:pPr>
                      <a:r>
                        <a:rPr lang="en-US" sz="1600"/>
                        <a:t>C</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 </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321734">
                <a:tc>
                  <a:txBody>
                    <a:bodyPr/>
                    <a:lstStyle/>
                    <a:p>
                      <a:pPr marL="0" marR="0" algn="ctr">
                        <a:spcBef>
                          <a:spcPts val="0"/>
                        </a:spcBef>
                        <a:spcAft>
                          <a:spcPts val="0"/>
                        </a:spcAft>
                      </a:pPr>
                      <a:r>
                        <a:rPr lang="en-US" sz="1600"/>
                        <a:t>D</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 </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321734">
                <a:tc>
                  <a:txBody>
                    <a:bodyPr/>
                    <a:lstStyle/>
                    <a:p>
                      <a:pPr marL="0" marR="0" algn="ctr">
                        <a:spcBef>
                          <a:spcPts val="0"/>
                        </a:spcBef>
                        <a:spcAft>
                          <a:spcPts val="0"/>
                        </a:spcAft>
                      </a:pPr>
                      <a:r>
                        <a:rPr lang="en-US" sz="1600"/>
                        <a:t>E</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 </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a:latin typeface="Calibri"/>
                        <a:ea typeface="Calibri"/>
                        <a:cs typeface="Arial"/>
                      </a:endParaRPr>
                    </a:p>
                  </a:txBody>
                  <a:tcPr marL="68580" marR="68580" marT="0" marB="0">
                    <a:cell3D prstMaterial="dkEdge">
                      <a:bevel/>
                      <a:lightRig rig="flood" dir="t"/>
                    </a:cell3D>
                  </a:tcPr>
                </a:tc>
              </a:tr>
              <a:tr h="321734">
                <a:tc>
                  <a:txBody>
                    <a:bodyPr/>
                    <a:lstStyle/>
                    <a:p>
                      <a:pPr marL="0" marR="0" algn="ctr">
                        <a:spcBef>
                          <a:spcPts val="0"/>
                        </a:spcBef>
                        <a:spcAft>
                          <a:spcPts val="0"/>
                        </a:spcAft>
                      </a:pPr>
                      <a:r>
                        <a:rPr lang="en-US" sz="1600"/>
                        <a:t>F</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a:t> </a:t>
                      </a:r>
                      <a:endParaRPr lang="en-US" sz="160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r>
                        <a:rPr lang="en-US" sz="1600" dirty="0"/>
                        <a:t> </a:t>
                      </a:r>
                      <a:endParaRPr lang="en-US" sz="1600" dirty="0">
                        <a:latin typeface="Calibri"/>
                        <a:ea typeface="Calibri"/>
                        <a:cs typeface="Arial"/>
                      </a:endParaRPr>
                    </a:p>
                  </a:txBody>
                  <a:tcPr marL="68580" marR="68580" marT="0" marB="0">
                    <a:cell3D prstMaterial="dkEdge">
                      <a:bevel/>
                      <a:lightRig rig="flood" dir="t"/>
                    </a:cell3D>
                  </a:tcPr>
                </a:tc>
                <a:tc>
                  <a:txBody>
                    <a:bodyPr/>
                    <a:lstStyle/>
                    <a:p>
                      <a:pPr marL="0" marR="0" algn="ctr">
                        <a:spcBef>
                          <a:spcPts val="0"/>
                        </a:spcBef>
                        <a:spcAft>
                          <a:spcPts val="0"/>
                        </a:spcAft>
                      </a:pPr>
                      <a:endParaRPr lang="en-US" sz="1600" dirty="0">
                        <a:latin typeface="Calibri"/>
                        <a:ea typeface="Calibri"/>
                        <a:cs typeface="Arial"/>
                      </a:endParaRPr>
                    </a:p>
                  </a:txBody>
                  <a:tcPr marL="68580" marR="68580" marT="0" marB="0">
                    <a:cell3D prstMaterial="dkEdge">
                      <a:bevel/>
                      <a:lightRig rig="flood" dir="t"/>
                    </a:cell3D>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763000" cy="4525963"/>
          </a:xfrm>
        </p:spPr>
        <p:txBody>
          <a:bodyPr/>
          <a:lstStyle/>
          <a:p>
            <a:r>
              <a:rPr lang="en-US" dirty="0" smtClean="0"/>
              <a:t>Prepare </a:t>
            </a:r>
            <a:r>
              <a:rPr lang="en-US" dirty="0" err="1" smtClean="0"/>
              <a:t>Michaelis-Menten</a:t>
            </a:r>
            <a:r>
              <a:rPr lang="en-US" dirty="0" smtClean="0"/>
              <a:t> and </a:t>
            </a:r>
            <a:r>
              <a:rPr lang="en-US" dirty="0" err="1" smtClean="0"/>
              <a:t>Lineweaver</a:t>
            </a:r>
            <a:r>
              <a:rPr lang="en-US" dirty="0" smtClean="0"/>
              <a:t>-Burke plots that </a:t>
            </a:r>
            <a:r>
              <a:rPr lang="en-US" b="1" dirty="0" smtClean="0">
                <a:solidFill>
                  <a:schemeClr val="accent2"/>
                </a:solidFill>
              </a:rPr>
              <a:t>compare</a:t>
            </a:r>
            <a:r>
              <a:rPr lang="en-US" dirty="0" smtClean="0"/>
              <a:t> the inhibited reaction with the uninhibited reaction. </a:t>
            </a:r>
            <a:endParaRPr lang="en-US" dirty="0" smtClean="0"/>
          </a:p>
          <a:p>
            <a:pPr>
              <a:buNone/>
            </a:pPr>
            <a:endParaRPr lang="en-US" dirty="0" smtClean="0"/>
          </a:p>
          <a:p>
            <a:r>
              <a:rPr lang="en-US" dirty="0" smtClean="0"/>
              <a:t> Determine the </a:t>
            </a:r>
            <a:r>
              <a:rPr lang="en-US" b="1" dirty="0" smtClean="0">
                <a:solidFill>
                  <a:schemeClr val="accent2"/>
                </a:solidFill>
              </a:rPr>
              <a:t>K</a:t>
            </a:r>
            <a:r>
              <a:rPr lang="en-US" b="1" baseline="-25000" dirty="0" smtClean="0">
                <a:solidFill>
                  <a:schemeClr val="accent2"/>
                </a:solidFill>
              </a:rPr>
              <a:t>M</a:t>
            </a:r>
            <a:r>
              <a:rPr lang="en-US" dirty="0" smtClean="0">
                <a:solidFill>
                  <a:schemeClr val="accent2"/>
                </a:solidFill>
              </a:rPr>
              <a:t> </a:t>
            </a:r>
            <a:r>
              <a:rPr lang="en-US" dirty="0" smtClean="0"/>
              <a:t>and </a:t>
            </a:r>
            <a:r>
              <a:rPr lang="en-US" b="1" dirty="0" smtClean="0">
                <a:solidFill>
                  <a:schemeClr val="accent2"/>
                </a:solidFill>
              </a:rPr>
              <a:t>V</a:t>
            </a:r>
            <a:r>
              <a:rPr lang="en-US" b="1" baseline="-25000" dirty="0" smtClean="0">
                <a:solidFill>
                  <a:schemeClr val="accent2"/>
                </a:solidFill>
              </a:rPr>
              <a:t>MAX</a:t>
            </a:r>
            <a:r>
              <a:rPr lang="en-US" dirty="0" smtClean="0"/>
              <a:t> in the presence of </a:t>
            </a:r>
            <a:r>
              <a:rPr lang="en-US" dirty="0" smtClean="0"/>
              <a:t>anhydrous copper sulfate</a:t>
            </a:r>
            <a:r>
              <a:rPr lang="en-US" dirty="0" smtClean="0"/>
              <a:t> </a:t>
            </a:r>
            <a:endParaRPr lang="en-US" dirty="0" smtClean="0"/>
          </a:p>
          <a:p>
            <a:pPr>
              <a:buNone/>
            </a:pPr>
            <a:endParaRPr lang="en-US" dirty="0" smtClean="0"/>
          </a:p>
        </p:txBody>
      </p:sp>
      <p:sp>
        <p:nvSpPr>
          <p:cNvPr id="4" name="Title 1"/>
          <p:cNvSpPr txBox="1">
            <a:spLocks/>
          </p:cNvSpPr>
          <p:nvPr/>
        </p:nvSpPr>
        <p:spPr>
          <a:xfrm>
            <a:off x="381000" y="37531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66CC"/>
                </a:solidFill>
              </a:rPr>
              <a:t> </a:t>
            </a:r>
            <a:r>
              <a:rPr lang="en-US" b="1" dirty="0" smtClean="0">
                <a:solidFill>
                  <a:schemeClr val="accent2"/>
                </a:solidFill>
              </a:rPr>
              <a:t>Discussion </a:t>
            </a:r>
            <a:r>
              <a:rPr lang="en-US" dirty="0" smtClean="0">
                <a:solidFill>
                  <a:srgbClr val="FF66CC"/>
                </a:solidFill>
              </a:rPr>
              <a:t/>
            </a:r>
            <a:br>
              <a:rPr lang="en-US" dirty="0" smtClean="0">
                <a:solidFill>
                  <a:srgbClr val="FF66CC"/>
                </a:solidFill>
              </a:rPr>
            </a:br>
            <a:endParaRPr lang="ar-SA" dirty="0">
              <a:solidFill>
                <a:srgbClr val="FF66CC"/>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solidFill>
              </a:rPr>
              <a:t/>
            </a:r>
            <a:br>
              <a:rPr lang="en-US" b="1" dirty="0" smtClean="0">
                <a:solidFill>
                  <a:schemeClr val="accent2"/>
                </a:solidFill>
              </a:rPr>
            </a:br>
            <a:r>
              <a:rPr lang="en-US" b="1" dirty="0" smtClean="0">
                <a:solidFill>
                  <a:schemeClr val="accent2"/>
                </a:solidFill>
              </a:rPr>
              <a:t>Question</a:t>
            </a:r>
            <a:r>
              <a:rPr lang="en-US" b="1" dirty="0" smtClean="0">
                <a:solidFill>
                  <a:schemeClr val="accent2"/>
                </a:solidFill>
              </a:rPr>
              <a:t/>
            </a:r>
            <a:br>
              <a:rPr lang="en-US" b="1" dirty="0" smtClean="0">
                <a:solidFill>
                  <a:schemeClr val="accent2"/>
                </a:solidFill>
              </a:rPr>
            </a:b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Did the presence of copper sulfate affect the enzyme activities? If so, is it a competitive, a noncompetitive, or an uncompetitive inhibitor? (Base your argument on appropriate plots, e.g., </a:t>
            </a:r>
            <a:r>
              <a:rPr lang="en-US" dirty="0" err="1" smtClean="0"/>
              <a:t>Lineweaver</a:t>
            </a:r>
            <a:r>
              <a:rPr lang="en-US" dirty="0" smtClean="0"/>
              <a:t>-Burk plots.)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81800"/>
          </a:xfrm>
        </p:spPr>
        <p:txBody>
          <a:bodyPr>
            <a:noAutofit/>
          </a:bodyPr>
          <a:lstStyle/>
          <a:p>
            <a:pPr algn="ctr">
              <a:buNone/>
            </a:pPr>
            <a:endParaRPr lang="en-US" sz="8000" dirty="0" smtClean="0">
              <a:solidFill>
                <a:schemeClr val="accent2"/>
              </a:solidFill>
              <a:latin typeface="Amienne" pitchFamily="82" charset="0"/>
            </a:endParaRPr>
          </a:p>
          <a:p>
            <a:pPr algn="ctr">
              <a:buNone/>
            </a:pPr>
            <a:r>
              <a:rPr lang="en-US" sz="8000" dirty="0" smtClean="0">
                <a:solidFill>
                  <a:schemeClr val="accent2"/>
                </a:solidFill>
                <a:latin typeface="Amienne" pitchFamily="82" charset="0"/>
              </a:rPr>
              <a:t>Thank </a:t>
            </a:r>
            <a:r>
              <a:rPr lang="en-US" sz="8000" dirty="0" smtClean="0">
                <a:solidFill>
                  <a:schemeClr val="accent2"/>
                </a:solidFill>
                <a:latin typeface="Amienne" pitchFamily="82" charset="0"/>
              </a:rPr>
              <a:t>You</a:t>
            </a:r>
          </a:p>
          <a:p>
            <a:pPr algn="ctr">
              <a:buNone/>
            </a:pPr>
            <a:r>
              <a:rPr lang="en-US" sz="8000" dirty="0" smtClean="0">
                <a:solidFill>
                  <a:schemeClr val="accent2"/>
                </a:solidFill>
                <a:latin typeface="Amienne" pitchFamily="82" charset="0"/>
              </a:rPr>
              <a:t>&amp;</a:t>
            </a:r>
          </a:p>
          <a:p>
            <a:pPr algn="ctr">
              <a:buNone/>
            </a:pPr>
            <a:r>
              <a:rPr lang="en-US" sz="8000" dirty="0" smtClean="0">
                <a:solidFill>
                  <a:schemeClr val="accent2"/>
                </a:solidFill>
                <a:latin typeface="Amienne" pitchFamily="82" charset="0"/>
              </a:rPr>
              <a:t>Good Luck</a:t>
            </a:r>
            <a:endParaRPr lang="ar-SA" sz="8000" dirty="0">
              <a:solidFill>
                <a:schemeClr val="accent2"/>
              </a:solidFill>
              <a:latin typeface="Amienne"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i="1" u="sng" dirty="0" smtClean="0">
                <a:solidFill>
                  <a:schemeClr val="accent2"/>
                </a:solidFill>
              </a:rPr>
              <a:t>Types of reversible Enzyme inhibitors</a:t>
            </a:r>
            <a:r>
              <a:rPr lang="en-US" dirty="0" smtClean="0">
                <a:solidFill>
                  <a:schemeClr val="accent2"/>
                </a:solidFill>
              </a:rPr>
              <a:t> </a:t>
            </a:r>
            <a:endParaRPr lang="ar-SA" dirty="0">
              <a:solidFill>
                <a:schemeClr val="accent2"/>
              </a:solidFill>
            </a:endParaRPr>
          </a:p>
        </p:txBody>
      </p:sp>
      <p:sp>
        <p:nvSpPr>
          <p:cNvPr id="3" name="Content Placeholder 2"/>
          <p:cNvSpPr>
            <a:spLocks noGrp="1"/>
          </p:cNvSpPr>
          <p:nvPr>
            <p:ph idx="1"/>
          </p:nvPr>
        </p:nvSpPr>
        <p:spPr>
          <a:xfrm>
            <a:off x="0" y="1219200"/>
            <a:ext cx="9144000" cy="5638800"/>
          </a:xfrm>
        </p:spPr>
        <p:txBody>
          <a:bodyPr>
            <a:normAutofit/>
          </a:bodyPr>
          <a:lstStyle/>
          <a:p>
            <a:pPr>
              <a:buNone/>
            </a:pPr>
            <a:r>
              <a:rPr lang="en-US" dirty="0" smtClean="0"/>
              <a:t>The three types of revisable inhibitors that can be clearly distinguished in this manner are  : </a:t>
            </a:r>
          </a:p>
          <a:p>
            <a:pPr>
              <a:buNone/>
            </a:pPr>
            <a:r>
              <a:rPr lang="en-US" dirty="0" smtClean="0">
                <a:solidFill>
                  <a:schemeClr val="accent2"/>
                </a:solidFill>
              </a:rPr>
              <a:t>competitive, noncompetitive, and uncompetitive. </a:t>
            </a:r>
          </a:p>
          <a:p>
            <a:pPr>
              <a:buNone/>
            </a:pPr>
            <a:r>
              <a:rPr lang="en-US" dirty="0" smtClean="0"/>
              <a:t>Experimentally, these are distinguished by amount of the inhibitor at ever-increasing concentrations of the substrate. </a:t>
            </a:r>
          </a:p>
          <a:p>
            <a:pPr>
              <a:buNone/>
            </a:pPr>
            <a:r>
              <a:rPr lang="en-US" dirty="0" smtClean="0"/>
              <a:t>When the </a:t>
            </a:r>
            <a:r>
              <a:rPr lang="en-US" u="sng" dirty="0" smtClean="0"/>
              <a:t>inhibited reaction </a:t>
            </a:r>
            <a:r>
              <a:rPr lang="en-US" dirty="0" smtClean="0"/>
              <a:t>is </a:t>
            </a:r>
            <a:r>
              <a:rPr lang="en-US" u="sng" dirty="0" smtClean="0"/>
              <a:t>compared with the normal reaction</a:t>
            </a:r>
            <a:r>
              <a:rPr lang="en-US" dirty="0" smtClean="0"/>
              <a:t> </a:t>
            </a:r>
            <a:r>
              <a:rPr lang="en-US" u="sng" dirty="0" smtClean="0"/>
              <a:t>using the graphic analyses of </a:t>
            </a:r>
            <a:r>
              <a:rPr lang="en-US" u="sng" dirty="0" err="1" smtClean="0"/>
              <a:t>Michaelis</a:t>
            </a:r>
            <a:r>
              <a:rPr lang="en-US" u="sng" dirty="0" smtClean="0"/>
              <a:t> and </a:t>
            </a:r>
            <a:r>
              <a:rPr lang="en-US" u="sng" dirty="0" err="1" smtClean="0"/>
              <a:t>Menten</a:t>
            </a:r>
            <a:r>
              <a:rPr lang="en-US" u="sng" dirty="0" smtClean="0"/>
              <a:t> or </a:t>
            </a:r>
            <a:r>
              <a:rPr lang="en-US" u="sng" dirty="0" err="1" smtClean="0"/>
              <a:t>Lineweaver</a:t>
            </a:r>
            <a:r>
              <a:rPr lang="en-US" u="sng" dirty="0" smtClean="0"/>
              <a:t> and Burke</a:t>
            </a:r>
            <a:r>
              <a:rPr lang="en-US" dirty="0" smtClean="0"/>
              <a:t>, the type of inhibition is clearly indicated. </a:t>
            </a:r>
          </a:p>
          <a:p>
            <a:pPr>
              <a:buNone/>
            </a:pP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868362"/>
          </a:xfrm>
        </p:spPr>
        <p:txBody>
          <a:bodyPr/>
          <a:lstStyle/>
          <a:p>
            <a:r>
              <a:rPr lang="en-US" dirty="0" smtClean="0">
                <a:solidFill>
                  <a:schemeClr val="accent2"/>
                </a:solidFill>
              </a:rPr>
              <a:t>1-Competitive inhibitor</a:t>
            </a:r>
            <a:endParaRPr lang="ar-SA" dirty="0">
              <a:solidFill>
                <a:schemeClr val="accent2"/>
              </a:solidFill>
            </a:endParaRPr>
          </a:p>
        </p:txBody>
      </p:sp>
      <p:sp>
        <p:nvSpPr>
          <p:cNvPr id="3" name="Content Placeholder 2"/>
          <p:cNvSpPr>
            <a:spLocks noGrp="1"/>
          </p:cNvSpPr>
          <p:nvPr>
            <p:ph idx="1"/>
          </p:nvPr>
        </p:nvSpPr>
        <p:spPr>
          <a:xfrm>
            <a:off x="0" y="1143000"/>
            <a:ext cx="9144000" cy="5715000"/>
          </a:xfrm>
        </p:spPr>
        <p:txBody>
          <a:bodyPr/>
          <a:lstStyle/>
          <a:p>
            <a:pPr>
              <a:buNone/>
            </a:pPr>
            <a:r>
              <a:rPr lang="en-US" dirty="0" smtClean="0"/>
              <a:t>In the case of competitive inhibition, </a:t>
            </a:r>
            <a:r>
              <a:rPr lang="en-US" dirty="0" smtClean="0">
                <a:solidFill>
                  <a:srgbClr val="00B050"/>
                </a:solidFill>
              </a:rPr>
              <a:t>high substrate concentrations wipe out the inhibitory effect </a:t>
            </a:r>
            <a:r>
              <a:rPr lang="en-US" dirty="0" smtClean="0"/>
              <a:t>and the </a:t>
            </a:r>
            <a:r>
              <a:rPr lang="en-US" b="1" dirty="0" smtClean="0">
                <a:solidFill>
                  <a:schemeClr val="accent2"/>
                </a:solidFill>
              </a:rPr>
              <a:t>V</a:t>
            </a:r>
            <a:r>
              <a:rPr lang="en-US" b="1" baseline="-25000" dirty="0" smtClean="0">
                <a:solidFill>
                  <a:schemeClr val="accent2"/>
                </a:solidFill>
              </a:rPr>
              <a:t>MAX</a:t>
            </a:r>
            <a:r>
              <a:rPr lang="en-US" dirty="0" smtClean="0"/>
              <a:t> for the inhibited reaction is </a:t>
            </a:r>
            <a:r>
              <a:rPr lang="en-US" dirty="0" smtClean="0">
                <a:solidFill>
                  <a:schemeClr val="accent2"/>
                </a:solidFill>
              </a:rPr>
              <a:t>identical</a:t>
            </a:r>
            <a:r>
              <a:rPr lang="en-US" dirty="0" smtClean="0"/>
              <a:t> to that for the uninhibited reaction</a:t>
            </a:r>
          </a:p>
          <a:p>
            <a:pPr>
              <a:buNone/>
            </a:pPr>
            <a:r>
              <a:rPr lang="en-US" dirty="0" smtClean="0"/>
              <a:t>The </a:t>
            </a:r>
            <a:r>
              <a:rPr lang="en-US" dirty="0" smtClean="0">
                <a:solidFill>
                  <a:schemeClr val="accent2"/>
                </a:solidFill>
              </a:rPr>
              <a:t>K</a:t>
            </a:r>
            <a:r>
              <a:rPr lang="en-US" baseline="-25000" dirty="0" smtClean="0">
                <a:solidFill>
                  <a:schemeClr val="accent2"/>
                </a:solidFill>
              </a:rPr>
              <a:t>M</a:t>
            </a:r>
            <a:r>
              <a:rPr lang="en-US" dirty="0" smtClean="0">
                <a:solidFill>
                  <a:schemeClr val="accent2"/>
                </a:solidFill>
              </a:rPr>
              <a:t> </a:t>
            </a:r>
            <a:r>
              <a:rPr lang="en-US" dirty="0" smtClean="0"/>
              <a:t>of the inhibited reaction (K</a:t>
            </a:r>
            <a:r>
              <a:rPr lang="en-US" baseline="-25000" dirty="0" smtClean="0"/>
              <a:t>M</a:t>
            </a:r>
            <a:r>
              <a:rPr lang="en-US" dirty="0" smtClean="0"/>
              <a:t>) is significantly </a:t>
            </a:r>
            <a:r>
              <a:rPr lang="en-US" dirty="0" smtClean="0">
                <a:solidFill>
                  <a:schemeClr val="accent2"/>
                </a:solidFill>
              </a:rPr>
              <a:t>higher</a:t>
            </a:r>
            <a:r>
              <a:rPr lang="en-US" dirty="0" smtClean="0"/>
              <a:t> than that of the reaction run in the absence of inhibitor, which indicates an apparent decrease I the affinity of the enzyme for its substrate </a:t>
            </a:r>
            <a:endParaRPr lang="ar-SA" dirty="0" smtClean="0"/>
          </a:p>
          <a:p>
            <a:pPr>
              <a:buNone/>
            </a:pPr>
            <a:endParaRPr lang="ar-SA" dirty="0"/>
          </a:p>
        </p:txBody>
      </p:sp>
      <p:pic>
        <p:nvPicPr>
          <p:cNvPr id="4" name="Picture 2"/>
          <p:cNvPicPr>
            <a:picLocks noChangeAspect="1" noChangeArrowheads="1"/>
          </p:cNvPicPr>
          <p:nvPr/>
        </p:nvPicPr>
        <p:blipFill>
          <a:blip r:embed="rId2" cstate="print"/>
          <a:srcRect l="1508" b="69697"/>
          <a:stretch>
            <a:fillRect/>
          </a:stretch>
        </p:blipFill>
        <p:spPr bwMode="auto">
          <a:xfrm>
            <a:off x="3810000" y="5181600"/>
            <a:ext cx="4975860" cy="1523999"/>
          </a:xfrm>
          <a:prstGeom prst="rect">
            <a:avLst/>
          </a:prstGeom>
          <a:noFill/>
          <a:ln w="9525">
            <a:noFill/>
            <a:miter lim="800000"/>
            <a:headEnd/>
            <a:tailEnd/>
          </a:ln>
        </p:spPr>
      </p:pic>
      <p:sp>
        <p:nvSpPr>
          <p:cNvPr id="5" name="TextBox 4"/>
          <p:cNvSpPr txBox="1"/>
          <p:nvPr/>
        </p:nvSpPr>
        <p:spPr>
          <a:xfrm>
            <a:off x="0" y="5562600"/>
            <a:ext cx="4800600" cy="923330"/>
          </a:xfrm>
          <a:prstGeom prst="rect">
            <a:avLst/>
          </a:prstGeom>
          <a:noFill/>
        </p:spPr>
        <p:txBody>
          <a:bodyPr wrap="square" rtlCol="1">
            <a:spAutoFit/>
          </a:bodyPr>
          <a:lstStyle/>
          <a:p>
            <a:r>
              <a:rPr lang="en-US" b="1" dirty="0" smtClean="0"/>
              <a:t>Competitive  inhibitor and substrate compete for the same active site. Only ES complex  leads to production on formation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067800" cy="5867400"/>
          </a:xfrm>
        </p:spPr>
        <p:txBody>
          <a:bodyPr>
            <a:normAutofit fontScale="92500" lnSpcReduction="10000"/>
          </a:bodyPr>
          <a:lstStyle/>
          <a:p>
            <a:r>
              <a:rPr lang="en-US" dirty="0" smtClean="0"/>
              <a:t> In </a:t>
            </a:r>
            <a:r>
              <a:rPr lang="en-US" b="1" dirty="0" smtClean="0"/>
              <a:t>competitive inhibition </a:t>
            </a:r>
            <a:r>
              <a:rPr lang="en-US" dirty="0" smtClean="0"/>
              <a:t>, the substrate and inhibitor cannot bind to the enzyme at the same time, This usually results from the inhibitor having an affinity for the </a:t>
            </a:r>
            <a:r>
              <a:rPr lang="en-US" u="sng" dirty="0" smtClean="0"/>
              <a:t>active site</a:t>
            </a:r>
            <a:r>
              <a:rPr lang="en-US" dirty="0" smtClean="0"/>
              <a:t> of an enzyme where the substrate also binds; the substrate and inhibitor </a:t>
            </a:r>
            <a:r>
              <a:rPr lang="en-US" i="1" dirty="0" smtClean="0"/>
              <a:t>compete</a:t>
            </a:r>
            <a:r>
              <a:rPr lang="en-US" dirty="0" smtClean="0"/>
              <a:t> for access to the enzyme's active site. </a:t>
            </a:r>
          </a:p>
          <a:p>
            <a:r>
              <a:rPr lang="en-US" dirty="0" smtClean="0">
                <a:solidFill>
                  <a:schemeClr val="accent2"/>
                </a:solidFill>
              </a:rPr>
              <a:t>This type of inhibition can be overcome by sufficiently high concentrations of substrate</a:t>
            </a:r>
            <a:r>
              <a:rPr lang="en-US" dirty="0" smtClean="0">
                <a:solidFill>
                  <a:srgbClr val="FF66CC"/>
                </a:solidFill>
              </a:rPr>
              <a:t> </a:t>
            </a:r>
            <a:r>
              <a:rPr lang="en-US" dirty="0" smtClean="0"/>
              <a:t>(V max remains constant), i.e., by out-competing the inhibitor. However, the apparent Km will increase as it takes a higher concentration of the substrate to reach the Km point, or half the V max. Competitive inhibitors are often similar in structure to the real substrate</a:t>
            </a:r>
          </a:p>
          <a:p>
            <a:pPr>
              <a:buNone/>
            </a:pP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accent2"/>
                </a:solidFill>
              </a:rPr>
              <a:t>1-Competitive inhibition</a:t>
            </a:r>
            <a:endParaRPr lang="ar-SA" dirty="0">
              <a:solidFill>
                <a:schemeClr val="accent2"/>
              </a:solidFill>
            </a:endParaRPr>
          </a:p>
        </p:txBody>
      </p:sp>
      <p:pic>
        <p:nvPicPr>
          <p:cNvPr id="4" name="Content Placeholder 3" descr="https://upload.wikimedia.org/wikipedia/commons/thumb/f/f6/Michaelis-Menten_plot_competitive_inhibition.svg/514px-Michaelis-Menten_plot_competitive_inhibition.svg.png"/>
          <p:cNvPicPr>
            <a:picLocks noGrp="1"/>
          </p:cNvPicPr>
          <p:nvPr>
            <p:ph idx="1"/>
          </p:nvPr>
        </p:nvPicPr>
        <p:blipFill>
          <a:blip r:embed="rId2" cstate="print"/>
          <a:srcRect/>
          <a:stretch>
            <a:fillRect/>
          </a:stretch>
        </p:blipFill>
        <p:spPr bwMode="auto">
          <a:xfrm>
            <a:off x="457200" y="2743200"/>
            <a:ext cx="4038600" cy="2362199"/>
          </a:xfrm>
          <a:prstGeom prst="rect">
            <a:avLst/>
          </a:prstGeom>
          <a:noFill/>
          <a:ln w="9525">
            <a:noFill/>
            <a:miter lim="800000"/>
            <a:headEnd/>
            <a:tailEnd/>
          </a:ln>
        </p:spPr>
      </p:pic>
      <p:pic>
        <p:nvPicPr>
          <p:cNvPr id="5" name="Content Placeholder 3" descr="http://guweb2.gonzaga.edu/faculty/cronk/CHEM440/images/inhibition_Lineweaver_Burk.gif"/>
          <p:cNvPicPr>
            <a:picLocks/>
          </p:cNvPicPr>
          <p:nvPr/>
        </p:nvPicPr>
        <p:blipFill>
          <a:blip r:embed="rId3" cstate="print"/>
          <a:srcRect t="10799" r="69456"/>
          <a:stretch>
            <a:fillRect/>
          </a:stretch>
        </p:blipFill>
        <p:spPr bwMode="auto">
          <a:xfrm>
            <a:off x="5486400" y="2057400"/>
            <a:ext cx="3238500" cy="3429000"/>
          </a:xfrm>
          <a:prstGeom prst="rect">
            <a:avLst/>
          </a:prstGeom>
          <a:noFill/>
          <a:ln w="9525">
            <a:noFill/>
            <a:miter lim="800000"/>
            <a:headEnd/>
            <a:tailEnd/>
          </a:ln>
        </p:spPr>
      </p:pic>
      <p:pic>
        <p:nvPicPr>
          <p:cNvPr id="6" name="Content Placeholder 3" descr="http://guweb2.gonzaga.edu/faculty/cronk/CHEM440/images/inhibition_Lineweaver_Burk.gif"/>
          <p:cNvPicPr>
            <a:picLocks/>
          </p:cNvPicPr>
          <p:nvPr/>
        </p:nvPicPr>
        <p:blipFill>
          <a:blip r:embed="rId3" cstate="print"/>
          <a:srcRect l="23849" r="23431" b="87042"/>
          <a:stretch>
            <a:fillRect/>
          </a:stretch>
        </p:blipFill>
        <p:spPr bwMode="auto">
          <a:xfrm>
            <a:off x="4800600" y="1295400"/>
            <a:ext cx="41148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762000"/>
          </a:xfrm>
        </p:spPr>
        <p:txBody>
          <a:bodyPr/>
          <a:lstStyle/>
          <a:p>
            <a:r>
              <a:rPr lang="en-US" dirty="0" smtClean="0">
                <a:solidFill>
                  <a:schemeClr val="accent2"/>
                </a:solidFill>
              </a:rPr>
              <a:t>2- Noncompetitive inhibition </a:t>
            </a:r>
            <a:endParaRPr lang="ar-SA" dirty="0">
              <a:solidFill>
                <a:schemeClr val="accent2"/>
              </a:solidFill>
            </a:endParaRPr>
          </a:p>
        </p:txBody>
      </p:sp>
      <p:sp>
        <p:nvSpPr>
          <p:cNvPr id="3" name="Content Placeholder 2"/>
          <p:cNvSpPr>
            <a:spLocks noGrp="1"/>
          </p:cNvSpPr>
          <p:nvPr>
            <p:ph idx="1"/>
          </p:nvPr>
        </p:nvSpPr>
        <p:spPr>
          <a:xfrm>
            <a:off x="0" y="838200"/>
            <a:ext cx="9144000" cy="5287963"/>
          </a:xfrm>
        </p:spPr>
        <p:txBody>
          <a:bodyPr>
            <a:normAutofit fontScale="92500" lnSpcReduction="10000"/>
          </a:bodyPr>
          <a:lstStyle/>
          <a:p>
            <a:pPr>
              <a:buNone/>
            </a:pPr>
            <a:r>
              <a:rPr lang="en-US" dirty="0" smtClean="0"/>
              <a:t>Noncompetitive inhibition yields the curve indicated, with a </a:t>
            </a:r>
            <a:r>
              <a:rPr lang="en-US" dirty="0" smtClean="0">
                <a:solidFill>
                  <a:schemeClr val="accent2"/>
                </a:solidFill>
              </a:rPr>
              <a:t>lower V</a:t>
            </a:r>
            <a:r>
              <a:rPr lang="en-US" baseline="-25000" dirty="0" smtClean="0">
                <a:solidFill>
                  <a:schemeClr val="accent2"/>
                </a:solidFill>
              </a:rPr>
              <a:t>MAX </a:t>
            </a:r>
            <a:r>
              <a:rPr lang="en-US" dirty="0" smtClean="0"/>
              <a:t>and a </a:t>
            </a:r>
            <a:r>
              <a:rPr lang="en-US" b="1" dirty="0" smtClean="0"/>
              <a:t>K</a:t>
            </a:r>
            <a:r>
              <a:rPr lang="en-US" b="1" baseline="-25000" dirty="0" smtClean="0"/>
              <a:t>M</a:t>
            </a:r>
            <a:r>
              <a:rPr lang="en-US" b="1" dirty="0" smtClean="0"/>
              <a:t> identical </a:t>
            </a:r>
            <a:r>
              <a:rPr lang="en-US" dirty="0" smtClean="0"/>
              <a:t>to the reaction in the absence of inhibitor.</a:t>
            </a:r>
          </a:p>
          <a:p>
            <a:pPr>
              <a:buNone/>
            </a:pPr>
            <a:r>
              <a:rPr lang="en-US" dirty="0" smtClean="0"/>
              <a:t> The inhibitor bind to </a:t>
            </a:r>
            <a:r>
              <a:rPr lang="en-US" u="sng" dirty="0" smtClean="0"/>
              <a:t>the free enzyme or enzyme-substrate complex </a:t>
            </a:r>
            <a:r>
              <a:rPr lang="en-US" dirty="0" smtClean="0"/>
              <a:t>and reduces Enzyme activity ,but does not affect the binding of substrate</a:t>
            </a:r>
          </a:p>
          <a:p>
            <a:pPr>
              <a:buNone/>
            </a:pPr>
            <a:r>
              <a:rPr lang="en-US" dirty="0" smtClean="0"/>
              <a:t>V max will decrease due to the inability for the reaction to proceed as efficiently, but Km will remain the same as the actual binding of the substrate, by definition, will still function properly</a:t>
            </a:r>
          </a:p>
          <a:p>
            <a:pPr>
              <a:buNone/>
            </a:pPr>
            <a:r>
              <a:rPr lang="en-US" dirty="0" smtClean="0"/>
              <a:t>   </a:t>
            </a:r>
          </a:p>
          <a:p>
            <a:pPr>
              <a:buNone/>
            </a:pPr>
            <a:endParaRPr lang="en-US" dirty="0" smtClean="0"/>
          </a:p>
        </p:txBody>
      </p:sp>
      <p:pic>
        <p:nvPicPr>
          <p:cNvPr id="4" name="Picture 2"/>
          <p:cNvPicPr>
            <a:picLocks noChangeAspect="1" noChangeArrowheads="1"/>
          </p:cNvPicPr>
          <p:nvPr/>
        </p:nvPicPr>
        <p:blipFill>
          <a:blip r:embed="rId2" cstate="print"/>
          <a:srcRect l="9502" t="40909" r="12066" b="28788"/>
          <a:stretch>
            <a:fillRect/>
          </a:stretch>
        </p:blipFill>
        <p:spPr bwMode="auto">
          <a:xfrm>
            <a:off x="4953000" y="5029200"/>
            <a:ext cx="3962400" cy="1524000"/>
          </a:xfrm>
          <a:prstGeom prst="rect">
            <a:avLst/>
          </a:prstGeom>
          <a:noFill/>
          <a:ln w="9525">
            <a:noFill/>
            <a:miter lim="800000"/>
            <a:headEnd/>
            <a:tailEnd/>
          </a:ln>
        </p:spPr>
      </p:pic>
      <p:sp>
        <p:nvSpPr>
          <p:cNvPr id="6" name="TextBox 5"/>
          <p:cNvSpPr txBox="1"/>
          <p:nvPr/>
        </p:nvSpPr>
        <p:spPr>
          <a:xfrm>
            <a:off x="228600" y="5657671"/>
            <a:ext cx="4724400" cy="923330"/>
          </a:xfrm>
          <a:prstGeom prst="rect">
            <a:avLst/>
          </a:prstGeom>
          <a:noFill/>
        </p:spPr>
        <p:txBody>
          <a:bodyPr wrap="square" rtlCol="1">
            <a:spAutoFit/>
          </a:bodyPr>
          <a:lstStyle/>
          <a:p>
            <a:r>
              <a:rPr lang="en-US" dirty="0" smtClean="0"/>
              <a:t>Noncompetitive inhibitor binds to a site other than the active site  or the ES complex. The (ESI) complex does not lead to product.</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2-Non-competitive </a:t>
            </a:r>
            <a:r>
              <a:rPr lang="en-US" b="1" dirty="0" smtClean="0">
                <a:solidFill>
                  <a:schemeClr val="accent2"/>
                </a:solidFill>
              </a:rPr>
              <a:t>inhibition</a:t>
            </a:r>
            <a:endParaRPr lang="ar-SA" dirty="0">
              <a:solidFill>
                <a:schemeClr val="accent2"/>
              </a:solidFill>
            </a:endParaRPr>
          </a:p>
        </p:txBody>
      </p:sp>
      <p:pic>
        <p:nvPicPr>
          <p:cNvPr id="4" name="Content Placeholder 3" descr="https://upload.wikimedia.org/wikipedia/commons/thumb/7/79/Michaelis-Menten_plot_non-competitive_inhibition.svg/514px-Michaelis-Menten_plot_non-competitive_inhibition.svg.png"/>
          <p:cNvPicPr>
            <a:picLocks noGrp="1"/>
          </p:cNvPicPr>
          <p:nvPr>
            <p:ph idx="1"/>
          </p:nvPr>
        </p:nvPicPr>
        <p:blipFill>
          <a:blip r:embed="rId2" cstate="print"/>
          <a:srcRect/>
          <a:stretch>
            <a:fillRect/>
          </a:stretch>
        </p:blipFill>
        <p:spPr bwMode="auto">
          <a:xfrm>
            <a:off x="609600" y="3124200"/>
            <a:ext cx="4168140" cy="2701449"/>
          </a:xfrm>
          <a:prstGeom prst="rect">
            <a:avLst/>
          </a:prstGeom>
          <a:noFill/>
          <a:ln w="9525">
            <a:noFill/>
            <a:miter lim="800000"/>
            <a:headEnd/>
            <a:tailEnd/>
          </a:ln>
        </p:spPr>
      </p:pic>
      <p:pic>
        <p:nvPicPr>
          <p:cNvPr id="5" name="Content Placeholder 3" descr="http://guweb2.gonzaga.edu/faculty/cronk/CHEM440/images/inhibition_Lineweaver_Burk.gif"/>
          <p:cNvPicPr>
            <a:picLocks/>
          </p:cNvPicPr>
          <p:nvPr/>
        </p:nvPicPr>
        <p:blipFill>
          <a:blip r:embed="rId3" cstate="print"/>
          <a:srcRect l="23849" r="23431" b="87042"/>
          <a:stretch>
            <a:fillRect/>
          </a:stretch>
        </p:blipFill>
        <p:spPr bwMode="auto">
          <a:xfrm>
            <a:off x="4343400" y="1752600"/>
            <a:ext cx="4800600" cy="457200"/>
          </a:xfrm>
          <a:prstGeom prst="rect">
            <a:avLst/>
          </a:prstGeom>
          <a:noFill/>
          <a:ln w="9525">
            <a:noFill/>
            <a:miter lim="800000"/>
            <a:headEnd/>
            <a:tailEnd/>
          </a:ln>
        </p:spPr>
      </p:pic>
      <p:pic>
        <p:nvPicPr>
          <p:cNvPr id="6" name="Content Placeholder 3" descr="http://guweb2.gonzaga.edu/faculty/cronk/CHEM440/images/inhibition_Lineweaver_Burk.gif"/>
          <p:cNvPicPr>
            <a:picLocks/>
          </p:cNvPicPr>
          <p:nvPr/>
        </p:nvPicPr>
        <p:blipFill>
          <a:blip r:embed="rId3" cstate="print"/>
          <a:srcRect l="67364" t="15118"/>
          <a:stretch>
            <a:fillRect/>
          </a:stretch>
        </p:blipFill>
        <p:spPr bwMode="auto">
          <a:xfrm>
            <a:off x="5257800" y="2590800"/>
            <a:ext cx="36576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r>
              <a:rPr lang="en-US" dirty="0" smtClean="0">
                <a:solidFill>
                  <a:schemeClr val="accent2"/>
                </a:solidFill>
              </a:rPr>
              <a:t>3-Uncompetitive inhibition</a:t>
            </a:r>
            <a:endParaRPr lang="ar-SA" dirty="0">
              <a:solidFill>
                <a:schemeClr val="accent2"/>
              </a:solidFill>
            </a:endParaRPr>
          </a:p>
        </p:txBody>
      </p:sp>
      <p:sp>
        <p:nvSpPr>
          <p:cNvPr id="3" name="Content Placeholder 2"/>
          <p:cNvSpPr>
            <a:spLocks noGrp="1"/>
          </p:cNvSpPr>
          <p:nvPr>
            <p:ph idx="1"/>
          </p:nvPr>
        </p:nvSpPr>
        <p:spPr>
          <a:xfrm>
            <a:off x="0" y="685800"/>
            <a:ext cx="8991600" cy="4876800"/>
          </a:xfrm>
        </p:spPr>
        <p:txBody>
          <a:bodyPr>
            <a:normAutofit fontScale="92500"/>
          </a:bodyPr>
          <a:lstStyle/>
          <a:p>
            <a:pPr>
              <a:buNone/>
            </a:pPr>
            <a:r>
              <a:rPr lang="en-US" dirty="0" smtClean="0"/>
              <a:t>Uncompetitive inhibition is characterized by </a:t>
            </a:r>
            <a:r>
              <a:rPr lang="en-US" dirty="0" smtClean="0">
                <a:solidFill>
                  <a:schemeClr val="accent2"/>
                </a:solidFill>
              </a:rPr>
              <a:t>a low V</a:t>
            </a:r>
            <a:r>
              <a:rPr lang="en-US" baseline="-25000" dirty="0" smtClean="0">
                <a:solidFill>
                  <a:schemeClr val="accent2"/>
                </a:solidFill>
              </a:rPr>
              <a:t>MAX</a:t>
            </a:r>
            <a:r>
              <a:rPr lang="en-US" dirty="0" smtClean="0">
                <a:solidFill>
                  <a:schemeClr val="accent2"/>
                </a:solidFill>
              </a:rPr>
              <a:t>, a lower K</a:t>
            </a:r>
            <a:r>
              <a:rPr lang="en-US" baseline="-25000" dirty="0" smtClean="0">
                <a:solidFill>
                  <a:schemeClr val="accent2"/>
                </a:solidFill>
              </a:rPr>
              <a:t>M </a:t>
            </a:r>
            <a:r>
              <a:rPr lang="en-US" dirty="0" smtClean="0"/>
              <a:t>and a </a:t>
            </a:r>
            <a:r>
              <a:rPr lang="en-US" dirty="0" err="1" smtClean="0"/>
              <a:t>Michaelis-Menten</a:t>
            </a:r>
            <a:r>
              <a:rPr lang="en-US" dirty="0" smtClean="0"/>
              <a:t> curve similar to that of noncompetitive inhibition. The best way to distinguish the three types of inhibition graphically is to use the </a:t>
            </a:r>
            <a:r>
              <a:rPr lang="en-US" dirty="0" err="1" smtClean="0"/>
              <a:t>Lineweaver</a:t>
            </a:r>
            <a:r>
              <a:rPr lang="en-US" dirty="0" smtClean="0"/>
              <a:t>-Burk plot </a:t>
            </a:r>
          </a:p>
          <a:p>
            <a:pPr>
              <a:buNone/>
            </a:pPr>
            <a:r>
              <a:rPr lang="en-US" dirty="0" smtClean="0"/>
              <a:t>Notice that in the case of uncompetitive inhibition the slope of the inhibited curve (K</a:t>
            </a:r>
            <a:r>
              <a:rPr lang="en-US" baseline="-25000" dirty="0" smtClean="0"/>
              <a:t>M</a:t>
            </a:r>
            <a:r>
              <a:rPr lang="en-US" dirty="0" smtClean="0"/>
              <a:t>/ V</a:t>
            </a:r>
            <a:r>
              <a:rPr lang="en-US" baseline="-25000" dirty="0" smtClean="0"/>
              <a:t>MAX</a:t>
            </a:r>
            <a:r>
              <a:rPr lang="en-US" dirty="0" smtClean="0"/>
              <a:t>) is the same as that of the </a:t>
            </a:r>
            <a:r>
              <a:rPr lang="en-US" dirty="0" err="1" smtClean="0"/>
              <a:t>noninhibited</a:t>
            </a:r>
            <a:r>
              <a:rPr lang="en-US" dirty="0" smtClean="0"/>
              <a:t> curve, whereas in the other two types of inhibition, the slope of the inhibited plot is greater</a:t>
            </a: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1510</Words>
  <Application>Microsoft Office PowerPoint</Application>
  <PresentationFormat>On-screen Show (4:3)</PresentationFormat>
  <Paragraphs>205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Determination of the Kinetic activity of beta-fructofuranosidase and the Mechanism of Inhibition by Copper (II) Sulfate  </vt:lpstr>
      <vt:lpstr>Type of Inhibitors </vt:lpstr>
      <vt:lpstr>Types of reversible Enzyme inhibitors </vt:lpstr>
      <vt:lpstr>1-Competitive inhibitor</vt:lpstr>
      <vt:lpstr>Slide 5</vt:lpstr>
      <vt:lpstr>1-Competitive inhibition</vt:lpstr>
      <vt:lpstr>2- Noncompetitive inhibition </vt:lpstr>
      <vt:lpstr>2-Non-competitive inhibition</vt:lpstr>
      <vt:lpstr>3-Uncompetitive inhibition</vt:lpstr>
      <vt:lpstr>Slide 10</vt:lpstr>
      <vt:lpstr>3-Uncompetitive inhibition</vt:lpstr>
      <vt:lpstr>Principle </vt:lpstr>
      <vt:lpstr>Principle </vt:lpstr>
      <vt:lpstr>Principle </vt:lpstr>
      <vt:lpstr>  Materials </vt:lpstr>
      <vt:lpstr>Method</vt:lpstr>
      <vt:lpstr>Slide 17</vt:lpstr>
      <vt:lpstr>Slide 18</vt:lpstr>
      <vt:lpstr>Slide 19</vt:lpstr>
      <vt:lpstr>Slide 20</vt:lpstr>
      <vt:lpstr>Results</vt:lpstr>
      <vt:lpstr>Results</vt:lpstr>
      <vt:lpstr>Results</vt:lpstr>
      <vt:lpstr>Slide 24</vt:lpstr>
      <vt:lpstr> Question </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inhibitor  (Inorganic phosphate &amp; Sodium fluoride) on the rate of an enzyme catalyzed reaction</dc:title>
  <dc:creator>AMAL</dc:creator>
  <cp:lastModifiedBy>SONY</cp:lastModifiedBy>
  <cp:revision>69</cp:revision>
  <dcterms:created xsi:type="dcterms:W3CDTF">2006-08-16T00:00:00Z</dcterms:created>
  <dcterms:modified xsi:type="dcterms:W3CDTF">2013-11-11T18:33:06Z</dcterms:modified>
</cp:coreProperties>
</file>