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8C98A4-A3F8-4343-AE23-16A7E73E6905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71AF1C-34F4-4BA0-AE6D-F16CB7382A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REPETITION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Vrinda" panose="020B0502040204020203" pitchFamily="34" charset="0"/>
                <a:cs typeface="Vrinda" panose="020B0502040204020203" pitchFamily="34" charset="0"/>
              </a:rPr>
              <a:t>while</a:t>
            </a:r>
            <a:r>
              <a:rPr lang="en-US" dirty="0" smtClean="0"/>
              <a:t> STATEMENT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51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Let us now make the program more general by accepting the number of employees from the user.</a:t>
            </a:r>
            <a:endParaRPr lang="en-US" dirty="0">
              <a:solidFill>
                <a:srgbClr val="00B0F0"/>
              </a:solidFill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8. COMPUTING A SUM or a product IN A LOOP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1772816"/>
            <a:ext cx="7128792" cy="468052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printf</a:t>
            </a:r>
            <a:r>
              <a:rPr lang="en-US" sz="1600" dirty="0" smtClean="0">
                <a:solidFill>
                  <a:srgbClr val="FF0000"/>
                </a:solidFill>
              </a:rPr>
              <a:t> (“enter the number of employees\n”);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scanf</a:t>
            </a:r>
            <a:r>
              <a:rPr lang="en-US" sz="1600" dirty="0" smtClean="0">
                <a:solidFill>
                  <a:srgbClr val="FF0000"/>
                </a:solidFill>
              </a:rPr>
              <a:t> (“%d”, </a:t>
            </a:r>
            <a:r>
              <a:rPr lang="en-US" sz="1600" dirty="0" err="1" smtClean="0">
                <a:solidFill>
                  <a:srgbClr val="FF0000"/>
                </a:solidFill>
              </a:rPr>
              <a:t>number_emp</a:t>
            </a:r>
            <a:r>
              <a:rPr lang="en-US" sz="1600" dirty="0" smtClean="0">
                <a:solidFill>
                  <a:srgbClr val="FF0000"/>
                </a:solidFill>
              </a:rPr>
              <a:t>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= 0; //accumulator variable initialized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while (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&lt; </a:t>
            </a:r>
            <a:r>
              <a:rPr lang="en-US" sz="1600" dirty="0" err="1" smtClean="0">
                <a:solidFill>
                  <a:srgbClr val="FF0000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&amp;hours);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pay = hours * rate;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++; //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+ 1;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+ pay; //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 += pay;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} // end of while loop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(“total payroll is sr%8.2f\n”, </a:t>
            </a:r>
            <a:r>
              <a:rPr lang="en-US" sz="1600" dirty="0" err="1" smtClean="0">
                <a:solidFill>
                  <a:srgbClr val="0000FF"/>
                </a:solidFill>
              </a:rPr>
              <a:t>total_pay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0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8. The complete program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620688"/>
            <a:ext cx="7128792" cy="583264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400" dirty="0" smtClean="0">
                <a:solidFill>
                  <a:srgbClr val="FF0000"/>
                </a:solidFill>
              </a:rPr>
              <a:t>#include &lt;</a:t>
            </a:r>
            <a:r>
              <a:rPr lang="en-US" sz="1400" dirty="0" err="1" smtClean="0">
                <a:solidFill>
                  <a:srgbClr val="FF0000"/>
                </a:solidFill>
              </a:rPr>
              <a:t>stdio.h</a:t>
            </a:r>
            <a:r>
              <a:rPr lang="en-US" sz="1400" dirty="0" smtClean="0">
                <a:solidFill>
                  <a:srgbClr val="FF0000"/>
                </a:solidFill>
              </a:rPr>
              <a:t>&gt;</a:t>
            </a:r>
          </a:p>
          <a:p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main (void)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{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</a:t>
            </a:r>
            <a:r>
              <a:rPr lang="en-US" sz="1400" dirty="0" smtClean="0">
                <a:solidFill>
                  <a:srgbClr val="FF0000"/>
                </a:solidFill>
              </a:rPr>
              <a:t> double </a:t>
            </a:r>
            <a:r>
              <a:rPr lang="en-US" sz="1400" dirty="0" err="1" smtClean="0">
                <a:solidFill>
                  <a:srgbClr val="FF0000"/>
                </a:solidFill>
              </a:rPr>
              <a:t>total_pay</a:t>
            </a:r>
            <a:r>
              <a:rPr lang="en-US" sz="1400" dirty="0" smtClean="0">
                <a:solidFill>
                  <a:srgbClr val="FF0000"/>
                </a:solidFill>
              </a:rPr>
              <a:t>, rate, hours, pay;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</a:t>
            </a:r>
            <a:r>
              <a:rPr lang="en-US" sz="1400" dirty="0" err="1" smtClean="0">
                <a:solidFill>
                  <a:srgbClr val="FF0000"/>
                </a:solidFill>
              </a:rPr>
              <a:t>int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count_emp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number_emp</a:t>
            </a:r>
            <a:r>
              <a:rPr lang="en-US" sz="1400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(“enter the number of employees\n”);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(“%d”, </a:t>
            </a:r>
            <a:r>
              <a:rPr lang="en-US" sz="1400" dirty="0" err="1" smtClean="0">
                <a:solidFill>
                  <a:srgbClr val="0000FF"/>
                </a:solidFill>
              </a:rPr>
              <a:t>number_emp</a:t>
            </a:r>
            <a:r>
              <a:rPr lang="en-US" sz="14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 = 0; //accumulator variable initialized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count_emp</a:t>
            </a:r>
            <a:r>
              <a:rPr lang="en-US" sz="14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while (</a:t>
            </a:r>
            <a:r>
              <a:rPr lang="en-US" sz="1400" dirty="0" err="1" smtClean="0">
                <a:solidFill>
                  <a:srgbClr val="0000FF"/>
                </a:solidFill>
              </a:rPr>
              <a:t>count_emp</a:t>
            </a:r>
            <a:r>
              <a:rPr lang="en-US" sz="1400" dirty="0" smtClean="0">
                <a:solidFill>
                  <a:srgbClr val="0000FF"/>
                </a:solidFill>
              </a:rPr>
              <a:t> &lt; </a:t>
            </a:r>
            <a:r>
              <a:rPr lang="en-US" sz="1400" dirty="0" err="1" smtClean="0">
                <a:solidFill>
                  <a:srgbClr val="0000FF"/>
                </a:solidFill>
              </a:rPr>
              <a:t>number_emp</a:t>
            </a:r>
            <a:r>
              <a:rPr lang="en-US" sz="14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{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&amp;hours);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scanf</a:t>
            </a:r>
            <a:r>
              <a:rPr lang="en-US" sz="1400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pay = hours * rate;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count_emp</a:t>
            </a:r>
            <a:r>
              <a:rPr lang="en-US" sz="1400" dirty="0" smtClean="0">
                <a:solidFill>
                  <a:srgbClr val="0000FF"/>
                </a:solidFill>
              </a:rPr>
              <a:t>++; //</a:t>
            </a:r>
            <a:r>
              <a:rPr lang="en-US" sz="1400" dirty="0" err="1" smtClean="0">
                <a:solidFill>
                  <a:srgbClr val="0000FF"/>
                </a:solidFill>
              </a:rPr>
              <a:t>count_emp</a:t>
            </a:r>
            <a:r>
              <a:rPr lang="en-US" sz="1400" dirty="0" smtClean="0">
                <a:solidFill>
                  <a:srgbClr val="0000FF"/>
                </a:solidFill>
              </a:rPr>
              <a:t> = </a:t>
            </a:r>
            <a:r>
              <a:rPr lang="en-US" sz="1400" dirty="0" err="1" smtClean="0">
                <a:solidFill>
                  <a:srgbClr val="0000FF"/>
                </a:solidFill>
              </a:rPr>
              <a:t>count_emp</a:t>
            </a:r>
            <a:r>
              <a:rPr lang="en-US" sz="1400" dirty="0" smtClean="0">
                <a:solidFill>
                  <a:srgbClr val="0000FF"/>
                </a:solidFill>
              </a:rPr>
              <a:t> + 1;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 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 =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 + pay; //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 += pay;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  } // end of while loop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r>
              <a:rPr lang="en-US" sz="1400" dirty="0" smtClean="0">
                <a:solidFill>
                  <a:srgbClr val="0000FF"/>
                </a:solidFill>
              </a:rPr>
              <a:t>   </a:t>
            </a:r>
            <a:r>
              <a:rPr lang="en-US" sz="1400" dirty="0" err="1" smtClean="0">
                <a:solidFill>
                  <a:srgbClr val="0000FF"/>
                </a:solidFill>
              </a:rPr>
              <a:t>printf</a:t>
            </a:r>
            <a:r>
              <a:rPr lang="en-US" sz="1400" dirty="0" smtClean="0">
                <a:solidFill>
                  <a:srgbClr val="0000FF"/>
                </a:solidFill>
              </a:rPr>
              <a:t> (“total payroll is sr%8.2f\n”, </a:t>
            </a:r>
            <a:r>
              <a:rPr lang="en-US" sz="1400" dirty="0" err="1" smtClean="0">
                <a:solidFill>
                  <a:srgbClr val="0000FF"/>
                </a:solidFill>
              </a:rPr>
              <a:t>total_pay</a:t>
            </a:r>
            <a:r>
              <a:rPr lang="en-US" sz="14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return (0);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} //end of main</a:t>
            </a:r>
          </a:p>
          <a:p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9. self-check exercise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r>
              <a:rPr lang="en-US" dirty="0" smtClean="0"/>
              <a:t>Trace the previous program for the following </a:t>
            </a:r>
            <a:r>
              <a:rPr lang="en-US" dirty="0" smtClean="0">
                <a:solidFill>
                  <a:srgbClr val="FF0000"/>
                </a:solidFill>
              </a:rPr>
              <a:t>input</a:t>
            </a:r>
            <a:r>
              <a:rPr lang="en-US" dirty="0" smtClean="0"/>
              <a:t>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Complete the following </a:t>
            </a:r>
            <a:r>
              <a:rPr lang="en-US" dirty="0" smtClean="0">
                <a:solidFill>
                  <a:srgbClr val="FF0000"/>
                </a:solidFill>
              </a:rPr>
              <a:t>output</a:t>
            </a:r>
            <a:r>
              <a:rPr lang="en-US" dirty="0" smtClean="0"/>
              <a:t> table: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20855"/>
              </p:ext>
            </p:extLst>
          </p:nvPr>
        </p:nvGraphicFramePr>
        <p:xfrm>
          <a:off x="251521" y="1513592"/>
          <a:ext cx="835292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2016224"/>
                <a:gridCol w="1584176"/>
                <a:gridCol w="18722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Emp.</a:t>
                      </a:r>
                      <a:r>
                        <a:rPr lang="en-US" baseline="0" dirty="0" smtClean="0"/>
                        <a:t>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 (in SR)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01496"/>
              </p:ext>
            </p:extLst>
          </p:nvPr>
        </p:nvGraphicFramePr>
        <p:xfrm>
          <a:off x="211709" y="3645024"/>
          <a:ext cx="860876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995"/>
                <a:gridCol w="1512168"/>
                <a:gridCol w="1728192"/>
                <a:gridCol w="1008112"/>
                <a:gridCol w="720080"/>
                <a:gridCol w="714391"/>
                <a:gridCol w="122982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number_emp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count_emp</a:t>
                      </a:r>
                      <a:r>
                        <a:rPr lang="en-US" dirty="0" smtClean="0"/>
                        <a:t> &lt; </a:t>
                      </a:r>
                      <a:r>
                        <a:rPr lang="en-US" dirty="0" err="1" smtClean="0"/>
                        <a:t>number_emp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total_pay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0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In this example, we don’t know how many iterations will take place. </a:t>
            </a:r>
            <a:endParaRPr lang="en-US" dirty="0">
              <a:solidFill>
                <a:srgbClr val="00B0F0"/>
              </a:solidFill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EXAMPLE 2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683568" y="1586216"/>
            <a:ext cx="7128792" cy="7920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rgbClr val="0000FF"/>
                </a:solidFill>
              </a:rPr>
              <a:t>Write a complete program that multiplies integer data as long as the product is less than 10,000.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0" y="3573016"/>
            <a:ext cx="2664296" cy="792088"/>
          </a:xfrm>
          <a:prstGeom prst="round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Condition?</a:t>
            </a:r>
          </a:p>
          <a:p>
            <a:pPr algn="ctr"/>
            <a:r>
              <a:rPr lang="en-US" dirty="0">
                <a:solidFill>
                  <a:srgbClr val="0000FF"/>
                </a:solidFill>
              </a:rPr>
              <a:t>p</a:t>
            </a:r>
            <a:r>
              <a:rPr lang="en-US" dirty="0" smtClean="0">
                <a:solidFill>
                  <a:srgbClr val="0000FF"/>
                </a:solidFill>
              </a:rPr>
              <a:t>roduct &lt; 10000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3568" y="2564904"/>
            <a:ext cx="2736304" cy="792088"/>
          </a:xfrm>
          <a:prstGeom prst="round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Input?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Data to be multiplied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3568" y="3429000"/>
            <a:ext cx="3888432" cy="1080120"/>
          </a:xfrm>
          <a:prstGeom prst="round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Note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We don’t know how much they are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59832" y="2564904"/>
            <a:ext cx="1296144" cy="792088"/>
          </a:xfrm>
          <a:prstGeom prst="round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Type?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39952" y="2564904"/>
            <a:ext cx="3096344" cy="792088"/>
          </a:xfrm>
          <a:prstGeom prst="roundRect">
            <a:avLst/>
          </a:prstGeom>
          <a:solidFill>
            <a:srgbClr val="99CC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How to get their values?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scanf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1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EXAMPLE 2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323528" y="692696"/>
            <a:ext cx="7200800" cy="280831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product = 1; </a:t>
            </a:r>
            <a:r>
              <a:rPr lang="en-US" dirty="0" smtClean="0">
                <a:solidFill>
                  <a:srgbClr val="00B0F0"/>
                </a:solidFill>
              </a:rPr>
              <a:t>//initialize the loop control variable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while (product &lt; 10000)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an integer\n”);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&amp;number);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product *= number; </a:t>
            </a:r>
            <a:r>
              <a:rPr lang="en-US" dirty="0" smtClean="0">
                <a:solidFill>
                  <a:srgbClr val="00B0F0"/>
                </a:solidFill>
              </a:rPr>
              <a:t>// product = product * number;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(“Product %d exceeds or equal to 10000\n”, product);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5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10. EXAMPLE 2 (</a:t>
            </a:r>
            <a:r>
              <a:rPr lang="en-US" sz="2300" dirty="0" err="1" smtClean="0">
                <a:solidFill>
                  <a:srgbClr val="24B5A1"/>
                </a:solidFill>
                <a:latin typeface="Arial"/>
              </a:rPr>
              <a:t>cnt’d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) – the complete program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9" name="Rounded Rectangle 8"/>
          <p:cNvSpPr/>
          <p:nvPr/>
        </p:nvSpPr>
        <p:spPr>
          <a:xfrm>
            <a:off x="323528" y="692696"/>
            <a:ext cx="7200800" cy="504056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00FF"/>
                </a:solidFill>
              </a:rPr>
              <a:t>#include &lt;</a:t>
            </a:r>
            <a:r>
              <a:rPr lang="en-US" dirty="0" err="1" smtClean="0">
                <a:solidFill>
                  <a:srgbClr val="0000FF"/>
                </a:solidFill>
              </a:rPr>
              <a:t>stdio.h</a:t>
            </a:r>
            <a:r>
              <a:rPr lang="en-US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int</a:t>
            </a:r>
            <a:r>
              <a:rPr lang="en-US" dirty="0" smtClean="0">
                <a:solidFill>
                  <a:srgbClr val="0000FF"/>
                </a:solidFill>
              </a:rPr>
              <a:t> number, product;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   product = 1; </a:t>
            </a:r>
            <a:r>
              <a:rPr lang="en-US" dirty="0" smtClean="0">
                <a:solidFill>
                  <a:srgbClr val="00B0F0"/>
                </a:solidFill>
              </a:rPr>
              <a:t>//initialize the loop control variable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while (product &lt; 10000)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(“enter an integer\n”);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&amp;number);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   product *= number; </a:t>
            </a:r>
            <a:r>
              <a:rPr lang="en-US" dirty="0" smtClean="0">
                <a:solidFill>
                  <a:srgbClr val="00B0F0"/>
                </a:solidFill>
              </a:rPr>
              <a:t>// product = product * number;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}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(“Product %d exceeds or equal to 10000\n”, product);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 return (0);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 </a:t>
            </a:r>
            <a:r>
              <a:rPr lang="en-US" dirty="0" smtClean="0">
                <a:solidFill>
                  <a:srgbClr val="00B0F0"/>
                </a:solidFill>
              </a:rPr>
              <a:t>//end of main function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40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Validating user entry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/>
              <a:t>In order to have full control over the program, we must make sure that the user enters valid data.</a:t>
            </a:r>
          </a:p>
          <a:p>
            <a:r>
              <a:rPr lang="en-US" dirty="0" smtClean="0"/>
              <a:t>However, we cannot know how many times the user will enter invalid data.</a:t>
            </a:r>
          </a:p>
          <a:p>
            <a:r>
              <a:rPr lang="en-US" dirty="0" smtClean="0"/>
              <a:t>For example, if the program asks the user to enter a number of employees, the user may enter a negative number. </a:t>
            </a:r>
          </a:p>
          <a:p>
            <a:r>
              <a:rPr lang="en-US" dirty="0" smtClean="0"/>
              <a:t>The following code fragment is used to validate the user entry: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" name="Rounded Rectangle 2"/>
          <p:cNvSpPr/>
          <p:nvPr/>
        </p:nvSpPr>
        <p:spPr>
          <a:xfrm>
            <a:off x="323528" y="4437112"/>
            <a:ext cx="7848872" cy="212083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number of employees\n”);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while (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 &lt; 0)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(“negative number invalid; try again&gt; ”);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); </a:t>
            </a:r>
            <a:r>
              <a:rPr lang="en-US" sz="1600" dirty="0" smtClean="0">
                <a:solidFill>
                  <a:srgbClr val="00B0F0"/>
                </a:solidFill>
              </a:rPr>
              <a:t>// this updates the value of </a:t>
            </a:r>
            <a:r>
              <a:rPr lang="en-US" sz="1600" dirty="0" err="1" smtClean="0">
                <a:solidFill>
                  <a:srgbClr val="00B0F0"/>
                </a:solidFill>
              </a:rPr>
              <a:t>number_emp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}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2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Validating user entry – another solution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" name="Rounded Rectangle 2"/>
          <p:cNvSpPr/>
          <p:nvPr/>
        </p:nvSpPr>
        <p:spPr>
          <a:xfrm>
            <a:off x="323528" y="548680"/>
            <a:ext cx="7848872" cy="212083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number of employees\n”);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while (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 &lt; 0)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(“negative number invalid; try again&gt; ”);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); </a:t>
            </a:r>
            <a:r>
              <a:rPr lang="en-US" sz="1600" dirty="0" smtClean="0">
                <a:solidFill>
                  <a:srgbClr val="00B0F0"/>
                </a:solidFill>
              </a:rPr>
              <a:t>// this updates the value of </a:t>
            </a:r>
            <a:r>
              <a:rPr lang="en-US" sz="1600" dirty="0" err="1" smtClean="0">
                <a:solidFill>
                  <a:srgbClr val="00B0F0"/>
                </a:solidFill>
              </a:rPr>
              <a:t>emp_number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}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3140968"/>
            <a:ext cx="7848872" cy="237626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strike="sngStrike" dirty="0" err="1" smtClean="0">
                <a:solidFill>
                  <a:srgbClr val="00B0F0"/>
                </a:solidFill>
              </a:rPr>
              <a:t>printf</a:t>
            </a:r>
            <a:r>
              <a:rPr lang="en-US" sz="1600" strike="sngStrike" dirty="0" smtClean="0">
                <a:solidFill>
                  <a:srgbClr val="00B0F0"/>
                </a:solidFill>
              </a:rPr>
              <a:t> (“enter number of employees\n”);</a:t>
            </a:r>
          </a:p>
          <a:p>
            <a:r>
              <a:rPr lang="en-US" sz="1600" strike="sngStrike" dirty="0" err="1" smtClean="0">
                <a:solidFill>
                  <a:srgbClr val="00B0F0"/>
                </a:solidFill>
              </a:rPr>
              <a:t>scanf</a:t>
            </a:r>
            <a:r>
              <a:rPr lang="en-US" sz="1600" strike="sngStrike" dirty="0" smtClean="0">
                <a:solidFill>
                  <a:srgbClr val="00B0F0"/>
                </a:solidFill>
              </a:rPr>
              <a:t> (“%d”, &amp;</a:t>
            </a:r>
            <a:r>
              <a:rPr lang="en-US" sz="1600" strike="sngStrike" dirty="0" err="1" smtClean="0">
                <a:solidFill>
                  <a:srgbClr val="00B0F0"/>
                </a:solidFill>
              </a:rPr>
              <a:t>number_emp</a:t>
            </a:r>
            <a:r>
              <a:rPr lang="en-US" sz="1600" strike="sngStrike" dirty="0" smtClean="0">
                <a:solidFill>
                  <a:srgbClr val="00B0F0"/>
                </a:solidFill>
              </a:rPr>
              <a:t>);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number_emp</a:t>
            </a:r>
            <a:r>
              <a:rPr lang="en-US" sz="1600" dirty="0" smtClean="0">
                <a:solidFill>
                  <a:srgbClr val="FF0000"/>
                </a:solidFill>
              </a:rPr>
              <a:t> = -1;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B0F0"/>
                </a:solidFill>
              </a:rPr>
              <a:t>// or any negative number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while (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 &lt; 0)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(“negative number invalid; try again&gt; ”);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</a:t>
            </a:r>
            <a:r>
              <a:rPr lang="en-US" sz="1600" dirty="0" err="1" smtClean="0">
                <a:solidFill>
                  <a:srgbClr val="0000FF"/>
                </a:solidFill>
              </a:rPr>
              <a:t>number_emp</a:t>
            </a:r>
            <a:r>
              <a:rPr lang="en-US" sz="1600" dirty="0" smtClean="0">
                <a:solidFill>
                  <a:srgbClr val="0000FF"/>
                </a:solidFill>
              </a:rPr>
              <a:t>); </a:t>
            </a:r>
            <a:r>
              <a:rPr lang="en-US" sz="1600" dirty="0" smtClean="0">
                <a:solidFill>
                  <a:srgbClr val="00B0F0"/>
                </a:solidFill>
              </a:rPr>
              <a:t>// this updates the value of </a:t>
            </a:r>
            <a:r>
              <a:rPr lang="en-US" sz="1600" dirty="0" err="1" smtClean="0">
                <a:solidFill>
                  <a:srgbClr val="00B0F0"/>
                </a:solidFill>
              </a:rPr>
              <a:t>emp_number</a:t>
            </a:r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rgbClr val="0000FF"/>
                </a:solidFill>
              </a:rPr>
              <a:t>}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9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11. Validating user entry in the employees example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620688"/>
            <a:ext cx="7128792" cy="583264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1200" dirty="0" smtClean="0">
                <a:solidFill>
                  <a:srgbClr val="0000FF"/>
                </a:solidFill>
              </a:rPr>
              <a:t>#include &lt;</a:t>
            </a:r>
            <a:r>
              <a:rPr lang="en-US" sz="1200" dirty="0" err="1" smtClean="0">
                <a:solidFill>
                  <a:srgbClr val="0000FF"/>
                </a:solidFill>
              </a:rPr>
              <a:t>stdio.h</a:t>
            </a:r>
            <a:r>
              <a:rPr lang="en-US" sz="12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 </a:t>
            </a:r>
            <a:r>
              <a:rPr lang="en-US" sz="1200" dirty="0" smtClean="0">
                <a:solidFill>
                  <a:srgbClr val="0000FF"/>
                </a:solidFill>
              </a:rPr>
              <a:t> double </a:t>
            </a:r>
            <a:r>
              <a:rPr lang="en-US" sz="1200" dirty="0" err="1" smtClean="0">
                <a:solidFill>
                  <a:srgbClr val="0000FF"/>
                </a:solidFill>
              </a:rPr>
              <a:t>total_pay</a:t>
            </a:r>
            <a:r>
              <a:rPr lang="en-US" sz="1200" dirty="0" smtClean="0">
                <a:solidFill>
                  <a:srgbClr val="0000FF"/>
                </a:solidFill>
              </a:rPr>
              <a:t>, rate, hours, pay;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</a:t>
            </a:r>
            <a:r>
              <a:rPr lang="en-US" sz="1200" dirty="0" err="1" smtClean="0">
                <a:solidFill>
                  <a:srgbClr val="0000FF"/>
                </a:solidFill>
              </a:rPr>
              <a:t>int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err="1" smtClean="0">
                <a:solidFill>
                  <a:srgbClr val="0000FF"/>
                </a:solidFill>
              </a:rPr>
              <a:t>count_emp</a:t>
            </a:r>
            <a:r>
              <a:rPr lang="en-US" sz="1200" dirty="0" smtClean="0">
                <a:solidFill>
                  <a:srgbClr val="0000FF"/>
                </a:solidFill>
              </a:rPr>
              <a:t>, </a:t>
            </a:r>
            <a:r>
              <a:rPr lang="en-US" sz="1200" dirty="0" err="1" smtClean="0">
                <a:solidFill>
                  <a:srgbClr val="0000FF"/>
                </a:solidFill>
              </a:rPr>
              <a:t>number_emp</a:t>
            </a:r>
            <a:r>
              <a:rPr lang="en-US" sz="1200" dirty="0" smtClean="0">
                <a:solidFill>
                  <a:srgbClr val="0000FF"/>
                </a:solidFill>
              </a:rPr>
              <a:t>;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 </a:t>
            </a:r>
            <a:r>
              <a:rPr lang="en-US" sz="1200" dirty="0" err="1">
                <a:solidFill>
                  <a:srgbClr val="FF0000"/>
                </a:solidFill>
              </a:rPr>
              <a:t>n</a:t>
            </a:r>
            <a:r>
              <a:rPr lang="en-US" sz="1200" dirty="0" err="1" smtClean="0">
                <a:solidFill>
                  <a:srgbClr val="FF0000"/>
                </a:solidFill>
              </a:rPr>
              <a:t>umber_emp</a:t>
            </a:r>
            <a:r>
              <a:rPr lang="en-US" sz="1200" dirty="0" smtClean="0">
                <a:solidFill>
                  <a:srgbClr val="FF0000"/>
                </a:solidFill>
              </a:rPr>
              <a:t> = -1;</a:t>
            </a:r>
            <a:r>
              <a:rPr lang="en-US" sz="1200" dirty="0" smtClean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B0F0"/>
                </a:solidFill>
              </a:rPr>
              <a:t>// or any negative number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 while (</a:t>
            </a:r>
            <a:r>
              <a:rPr lang="en-US" sz="1200" dirty="0" err="1" smtClean="0">
                <a:solidFill>
                  <a:srgbClr val="FF0000"/>
                </a:solidFill>
              </a:rPr>
              <a:t>number_emp</a:t>
            </a:r>
            <a:r>
              <a:rPr lang="en-US" sz="1200" dirty="0" smtClean="0">
                <a:solidFill>
                  <a:srgbClr val="FF0000"/>
                </a:solidFill>
              </a:rPr>
              <a:t> &lt; 0)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  {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    </a:t>
            </a:r>
            <a:r>
              <a:rPr lang="en-US" sz="1200" dirty="0" err="1" smtClean="0">
                <a:solidFill>
                  <a:srgbClr val="FF0000"/>
                </a:solidFill>
              </a:rPr>
              <a:t>printf</a:t>
            </a:r>
            <a:r>
              <a:rPr lang="en-US" sz="1200" dirty="0" smtClean="0">
                <a:solidFill>
                  <a:srgbClr val="FF0000"/>
                </a:solidFill>
              </a:rPr>
              <a:t> (“negative number invalid; try again&gt; ”);</a:t>
            </a:r>
          </a:p>
          <a:p>
            <a:r>
              <a:rPr lang="en-US" sz="1200" dirty="0" smtClean="0">
                <a:solidFill>
                  <a:srgbClr val="FF0000"/>
                </a:solidFill>
              </a:rPr>
              <a:t>      </a:t>
            </a:r>
            <a:r>
              <a:rPr lang="en-US" sz="1200" dirty="0" err="1" smtClean="0">
                <a:solidFill>
                  <a:srgbClr val="FF0000"/>
                </a:solidFill>
              </a:rPr>
              <a:t>scanf</a:t>
            </a:r>
            <a:r>
              <a:rPr lang="en-US" sz="1200" dirty="0" smtClean="0">
                <a:solidFill>
                  <a:srgbClr val="FF0000"/>
                </a:solidFill>
              </a:rPr>
              <a:t> (“%d”, &amp;</a:t>
            </a:r>
            <a:r>
              <a:rPr lang="en-US" sz="1200" dirty="0" err="1" smtClean="0">
                <a:solidFill>
                  <a:srgbClr val="FF0000"/>
                </a:solidFill>
              </a:rPr>
              <a:t>emp_number</a:t>
            </a:r>
            <a:r>
              <a:rPr lang="en-US" sz="1200" dirty="0" smtClean="0">
                <a:solidFill>
                  <a:srgbClr val="FF0000"/>
                </a:solidFill>
              </a:rPr>
              <a:t>); // this updates the value of </a:t>
            </a:r>
            <a:r>
              <a:rPr lang="en-US" sz="1200" dirty="0" err="1" smtClean="0">
                <a:solidFill>
                  <a:srgbClr val="FF0000"/>
                </a:solidFill>
              </a:rPr>
              <a:t>emp_number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dirty="0" smtClean="0">
                <a:solidFill>
                  <a:srgbClr val="FF0000"/>
                </a:solidFill>
              </a:rPr>
              <a:t>   }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strike="sngStrike" dirty="0" err="1" smtClean="0">
                <a:solidFill>
                  <a:srgbClr val="00B0F0"/>
                </a:solidFill>
              </a:rPr>
              <a:t>printf</a:t>
            </a:r>
            <a:r>
              <a:rPr lang="en-US" sz="1200" strike="sngStrike" dirty="0" smtClean="0">
                <a:solidFill>
                  <a:srgbClr val="00B0F0"/>
                </a:solidFill>
              </a:rPr>
              <a:t> (“enter the number of employees\n”);</a:t>
            </a:r>
          </a:p>
          <a:p>
            <a:r>
              <a:rPr lang="en-US" sz="1200" strike="sngStrike" dirty="0" smtClean="0">
                <a:solidFill>
                  <a:srgbClr val="00B0F0"/>
                </a:solidFill>
              </a:rPr>
              <a:t>   </a:t>
            </a:r>
            <a:r>
              <a:rPr lang="en-US" sz="1200" strike="sngStrike" dirty="0" err="1" smtClean="0">
                <a:solidFill>
                  <a:srgbClr val="00B0F0"/>
                </a:solidFill>
              </a:rPr>
              <a:t>scanf</a:t>
            </a:r>
            <a:r>
              <a:rPr lang="en-US" sz="1200" strike="sngStrike" dirty="0" smtClean="0">
                <a:solidFill>
                  <a:srgbClr val="00B0F0"/>
                </a:solidFill>
              </a:rPr>
              <a:t> (“%d”, </a:t>
            </a:r>
            <a:r>
              <a:rPr lang="en-US" sz="1200" strike="sngStrike" dirty="0" err="1" smtClean="0">
                <a:solidFill>
                  <a:srgbClr val="00B0F0"/>
                </a:solidFill>
              </a:rPr>
              <a:t>number_emp</a:t>
            </a:r>
            <a:r>
              <a:rPr lang="en-US" sz="1200" strike="sngStrike" dirty="0" smtClean="0">
                <a:solidFill>
                  <a:srgbClr val="00B0F0"/>
                </a:solidFill>
              </a:rPr>
              <a:t>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total_pay</a:t>
            </a:r>
            <a:r>
              <a:rPr lang="en-US" sz="1200" dirty="0" smtClean="0">
                <a:solidFill>
                  <a:srgbClr val="0000FF"/>
                </a:solidFill>
              </a:rPr>
              <a:t> = 0; //accumulator variable initialized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count_emp</a:t>
            </a:r>
            <a:r>
              <a:rPr lang="en-US" sz="12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while (</a:t>
            </a:r>
            <a:r>
              <a:rPr lang="en-US" sz="1200" dirty="0" err="1" smtClean="0">
                <a:solidFill>
                  <a:srgbClr val="0000FF"/>
                </a:solidFill>
              </a:rPr>
              <a:t>count_emp</a:t>
            </a:r>
            <a:r>
              <a:rPr lang="en-US" sz="1200" dirty="0" smtClean="0">
                <a:solidFill>
                  <a:srgbClr val="0000FF"/>
                </a:solidFill>
              </a:rPr>
              <a:t> &lt; </a:t>
            </a:r>
            <a:r>
              <a:rPr lang="en-US" sz="1200" dirty="0" err="1" smtClean="0">
                <a:solidFill>
                  <a:srgbClr val="0000FF"/>
                </a:solidFill>
              </a:rPr>
              <a:t>number_emp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{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&amp;hours);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scanf</a:t>
            </a:r>
            <a:r>
              <a:rPr lang="en-US" sz="1200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pay = hours * rate;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count_emp</a:t>
            </a:r>
            <a:r>
              <a:rPr lang="en-US" sz="1200" dirty="0" smtClean="0">
                <a:solidFill>
                  <a:srgbClr val="0000FF"/>
                </a:solidFill>
              </a:rPr>
              <a:t>++; //</a:t>
            </a:r>
            <a:r>
              <a:rPr lang="en-US" sz="1200" dirty="0" err="1" smtClean="0">
                <a:solidFill>
                  <a:srgbClr val="0000FF"/>
                </a:solidFill>
              </a:rPr>
              <a:t>count_emp</a:t>
            </a:r>
            <a:r>
              <a:rPr lang="en-US" sz="1200" dirty="0" smtClean="0">
                <a:solidFill>
                  <a:srgbClr val="0000FF"/>
                </a:solidFill>
              </a:rPr>
              <a:t> = </a:t>
            </a:r>
            <a:r>
              <a:rPr lang="en-US" sz="1200" dirty="0" err="1" smtClean="0">
                <a:solidFill>
                  <a:srgbClr val="0000FF"/>
                </a:solidFill>
              </a:rPr>
              <a:t>count_emp</a:t>
            </a:r>
            <a:r>
              <a:rPr lang="en-US" sz="1200" dirty="0" smtClean="0">
                <a:solidFill>
                  <a:srgbClr val="0000FF"/>
                </a:solidFill>
              </a:rPr>
              <a:t> + 1;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  </a:t>
            </a:r>
            <a:r>
              <a:rPr lang="en-US" sz="1200" dirty="0" err="1" smtClean="0">
                <a:solidFill>
                  <a:srgbClr val="0000FF"/>
                </a:solidFill>
              </a:rPr>
              <a:t>total_pay</a:t>
            </a:r>
            <a:r>
              <a:rPr lang="en-US" sz="1200" dirty="0" smtClean="0">
                <a:solidFill>
                  <a:srgbClr val="0000FF"/>
                </a:solidFill>
              </a:rPr>
              <a:t> = </a:t>
            </a:r>
            <a:r>
              <a:rPr lang="en-US" sz="1200" dirty="0" err="1" smtClean="0">
                <a:solidFill>
                  <a:srgbClr val="0000FF"/>
                </a:solidFill>
              </a:rPr>
              <a:t>total_pay</a:t>
            </a:r>
            <a:r>
              <a:rPr lang="en-US" sz="1200" dirty="0" smtClean="0">
                <a:solidFill>
                  <a:srgbClr val="0000FF"/>
                </a:solidFill>
              </a:rPr>
              <a:t> + pay; // </a:t>
            </a:r>
            <a:r>
              <a:rPr lang="en-US" sz="1200" dirty="0" err="1" smtClean="0">
                <a:solidFill>
                  <a:srgbClr val="0000FF"/>
                </a:solidFill>
              </a:rPr>
              <a:t>total_pay</a:t>
            </a:r>
            <a:r>
              <a:rPr lang="en-US" sz="1200" dirty="0" smtClean="0">
                <a:solidFill>
                  <a:srgbClr val="0000FF"/>
                </a:solidFill>
              </a:rPr>
              <a:t> += pay;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  } // end of while loop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   </a:t>
            </a:r>
            <a:r>
              <a:rPr lang="en-US" sz="1200" dirty="0" err="1" smtClean="0">
                <a:solidFill>
                  <a:srgbClr val="0000FF"/>
                </a:solidFill>
              </a:rPr>
              <a:t>printf</a:t>
            </a:r>
            <a:r>
              <a:rPr lang="en-US" sz="1200" dirty="0" smtClean="0">
                <a:solidFill>
                  <a:srgbClr val="0000FF"/>
                </a:solidFill>
              </a:rPr>
              <a:t> (“total payroll is sr%8.2f\n”, </a:t>
            </a:r>
            <a:r>
              <a:rPr lang="en-US" sz="1200" dirty="0" err="1" smtClean="0">
                <a:solidFill>
                  <a:srgbClr val="0000FF"/>
                </a:solidFill>
              </a:rPr>
              <a:t>total_pay</a:t>
            </a:r>
            <a:r>
              <a:rPr lang="en-US" sz="1200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 smtClean="0">
                <a:solidFill>
                  <a:srgbClr val="0000FF"/>
                </a:solidFill>
              </a:rPr>
              <a:t>  return (0);</a:t>
            </a:r>
          </a:p>
          <a:p>
            <a:r>
              <a:rPr lang="en-US" sz="1200" dirty="0" smtClean="0">
                <a:solidFill>
                  <a:srgbClr val="0000FF"/>
                </a:solidFill>
              </a:rPr>
              <a:t>} //end of main</a:t>
            </a:r>
          </a:p>
          <a:p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5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372656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12. sentinel-controlled loop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/>
              <a:t>In general, we don’t know how many data items the loop should process when it begins execution.</a:t>
            </a:r>
          </a:p>
          <a:p>
            <a:r>
              <a:rPr lang="en-US" dirty="0" smtClean="0"/>
              <a:t>Therefore, the program instruct the user to enter a unique data value after the last item is entered: this is called a </a:t>
            </a:r>
            <a:r>
              <a:rPr lang="en-US" dirty="0" smtClean="0">
                <a:solidFill>
                  <a:srgbClr val="FF0000"/>
                </a:solidFill>
              </a:rPr>
              <a:t>sentinel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loop condition will therefore check for the value of the sentinel.</a:t>
            </a:r>
          </a:p>
          <a:p>
            <a:r>
              <a:rPr lang="en-US" dirty="0" smtClean="0"/>
              <a:t>The sentinel value should be selected carefully. For example:</a:t>
            </a:r>
          </a:p>
          <a:p>
            <a:pPr lvl="1"/>
            <a:r>
              <a:rPr lang="en-US" dirty="0" smtClean="0"/>
              <a:t>If the program processes a “number of students” or “ages” or “salaries” or “hours”, etc… then the sentinel value should be -1.</a:t>
            </a:r>
          </a:p>
          <a:p>
            <a:r>
              <a:rPr lang="en-US" dirty="0" smtClean="0"/>
              <a:t>The sentinel value shouldn’t occur as data.</a:t>
            </a:r>
          </a:p>
          <a:p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825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w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hile (condition)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statement 1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statement 2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 -----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} // end of while loop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Vrinda" panose="020B0502040204020203" pitchFamily="34" charset="0"/>
                <a:cs typeface="Vrinda" panose="020B0502040204020203" pitchFamily="34" charset="0"/>
              </a:rPr>
              <a:t>statement n</a:t>
            </a:r>
          </a:p>
          <a:p>
            <a:pPr marL="0" indent="0">
              <a:buNone/>
            </a:pPr>
            <a:endParaRPr lang="en-US" dirty="0">
              <a:latin typeface="Vrinda" panose="020B0502040204020203" pitchFamily="34" charset="0"/>
              <a:cs typeface="Vrinda" panose="020B0502040204020203" pitchFamily="34" charset="0"/>
            </a:endParaRP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The body loop (statements) execute as long as the condition is true.</a:t>
            </a:r>
          </a:p>
          <a:p>
            <a:r>
              <a:rPr lang="en-US" dirty="0" smtClean="0">
                <a:latin typeface="+mj-lt"/>
                <a:cs typeface="Vrinda" panose="020B0502040204020203" pitchFamily="34" charset="0"/>
              </a:rPr>
              <a:t>Once the condition is false, statement n is executed.</a:t>
            </a:r>
            <a:endParaRPr lang="en-US" dirty="0">
              <a:latin typeface="+mj-lt"/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1. The WHILE STATEMENT – SYNTAX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7596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sentinel-controlled loop – example 3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609416"/>
            <a:ext cx="7920880" cy="4846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instructor may not know the exact number of students who took the exam.</a:t>
            </a:r>
          </a:p>
          <a:p>
            <a:r>
              <a:rPr lang="en-US" dirty="0" smtClean="0"/>
              <a:t>Therefore, we use a sentinel to mark the end of the data entry.</a:t>
            </a:r>
          </a:p>
          <a:p>
            <a:r>
              <a:rPr lang="en-US" dirty="0" smtClean="0"/>
              <a:t>The sentinel value should be a number that is impossible to occur as part of data.</a:t>
            </a:r>
          </a:p>
          <a:p>
            <a:r>
              <a:rPr lang="en-US" dirty="0" smtClean="0"/>
              <a:t>Therefore, we’ll make it as negative number.</a:t>
            </a:r>
          </a:p>
          <a:p>
            <a:r>
              <a:rPr lang="en-US" dirty="0" smtClean="0"/>
              <a:t>Since some scores may be still negative, we’ll choose a very big number in negative (very small in value).</a:t>
            </a:r>
          </a:p>
          <a:p>
            <a:r>
              <a:rPr lang="en-US" dirty="0" smtClean="0"/>
              <a:t>Of course, the sentinel should be the same type as the entered data.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7776864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Write a complete program that calculates the sum of a collection of exam scores.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13. sentinel-controlled loop – example 3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340768"/>
            <a:ext cx="7920880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In this program, we’ll select -999 as our sentinel.</a:t>
            </a:r>
            <a:endParaRPr lang="en-US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3" name="Rounded Rectangle 2"/>
          <p:cNvSpPr/>
          <p:nvPr/>
        </p:nvSpPr>
        <p:spPr>
          <a:xfrm>
            <a:off x="251520" y="620688"/>
            <a:ext cx="7776864" cy="79208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Write a complete program that calculates the sum of a collection of exam scores.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95536" y="1772816"/>
            <a:ext cx="7632848" cy="478513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rgbClr val="0000FF"/>
                </a:solidFill>
              </a:rPr>
              <a:t>#include &lt;</a:t>
            </a:r>
            <a:r>
              <a:rPr lang="en-US" sz="1600" dirty="0" err="1" smtClean="0">
                <a:solidFill>
                  <a:srgbClr val="0000FF"/>
                </a:solidFill>
              </a:rPr>
              <a:t>stdio.h</a:t>
            </a:r>
            <a:r>
              <a:rPr lang="en-US" sz="1600" dirty="0" smtClean="0">
                <a:solidFill>
                  <a:srgbClr val="0000FF"/>
                </a:solidFill>
              </a:rPr>
              <a:t>&gt;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#define SENTINEL  -999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main (void)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score;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int</a:t>
            </a:r>
            <a:r>
              <a:rPr lang="en-US" sz="1600" dirty="0" smtClean="0">
                <a:solidFill>
                  <a:srgbClr val="0000FF"/>
                </a:solidFill>
              </a:rPr>
              <a:t> sum = 0; // will be used as an accumulator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first score (or %d to quit)&gt; “, SENTINEL);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&amp;score);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while (score != SENTINEL)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{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sum += score; 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(“Enter next score (%d to quit)&gt; “, SENTINEL);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&amp;score);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  }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(“\n Sum of exam scores is %d\n”, sum);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smtClean="0">
                <a:solidFill>
                  <a:srgbClr val="0000FF"/>
                </a:solidFill>
              </a:rPr>
              <a:t> return (0);</a:t>
            </a:r>
          </a:p>
          <a:p>
            <a:r>
              <a:rPr lang="en-US" sz="1600" dirty="0">
                <a:solidFill>
                  <a:srgbClr val="0000FF"/>
                </a:solidFill>
              </a:rPr>
              <a:t>}</a:t>
            </a:r>
            <a:endParaRPr lang="en-US" sz="1600" dirty="0" smtClean="0">
              <a:solidFill>
                <a:srgbClr val="0000FF"/>
              </a:solidFill>
            </a:endParaRPr>
          </a:p>
          <a:p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self-check exercise (1)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5835048"/>
          </a:xfrm>
        </p:spPr>
        <p:txBody>
          <a:bodyPr/>
          <a:lstStyle/>
          <a:p>
            <a:pPr algn="just"/>
            <a:r>
              <a:rPr lang="en-US" dirty="0" smtClean="0"/>
              <a:t>There are 9,870 people in a town whose population increases by 10 percent each year. Write a loop that displays the annual </a:t>
            </a:r>
            <a:r>
              <a:rPr lang="en-US" dirty="0" smtClean="0"/>
              <a:t>population. </a:t>
            </a:r>
            <a:r>
              <a:rPr lang="en-US" dirty="0" smtClean="0"/>
              <a:t>The program should </a:t>
            </a:r>
            <a:r>
              <a:rPr lang="en-US" dirty="0" smtClean="0"/>
              <a:t>stop and </a:t>
            </a:r>
            <a:r>
              <a:rPr lang="en-US" dirty="0" smtClean="0"/>
              <a:t>write a message “over population” if the population exceeds 30,000.</a:t>
            </a:r>
            <a:endParaRPr lang="en-US" dirty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9623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14. </a:t>
            </a:r>
            <a:r>
              <a:rPr lang="en-US" sz="2300" smtClean="0">
                <a:solidFill>
                  <a:srgbClr val="24B5A1"/>
                </a:solidFill>
                <a:latin typeface="Arial"/>
              </a:rPr>
              <a:t>self-check </a:t>
            </a:r>
            <a:r>
              <a:rPr lang="en-US" sz="2300" smtClean="0">
                <a:solidFill>
                  <a:srgbClr val="24B5A1"/>
                </a:solidFill>
                <a:latin typeface="Arial"/>
              </a:rPr>
              <a:t>exercise (2)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836712"/>
            <a:ext cx="7848872" cy="5616624"/>
          </a:xfrm>
          <a:solidFill>
            <a:srgbClr val="FFFF00"/>
          </a:solidFill>
          <a:ln w="38100">
            <a:solidFill>
              <a:srgbClr val="0000FF"/>
            </a:solidFill>
          </a:ln>
        </p:spPr>
        <p:txBody>
          <a:bodyPr anchor="t">
            <a:normAutofit/>
          </a:bodyPr>
          <a:lstStyle/>
          <a:p>
            <a:pPr marL="0" lv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Write a program that calculates and prints the bill for Riyadh’s power </a:t>
            </a:r>
            <a:r>
              <a:rPr lang="en-US" sz="2400" dirty="0" smtClean="0">
                <a:latin typeface="Bell MT" panose="02020503060305020303" pitchFamily="18" charset="0"/>
              </a:rPr>
              <a:t>consumption. </a:t>
            </a:r>
            <a:r>
              <a:rPr lang="en-US" sz="2400" dirty="0">
                <a:latin typeface="Bell MT" panose="02020503060305020303" pitchFamily="18" charset="0"/>
              </a:rPr>
              <a:t>The rates vary depending on whether the user is residential, commercial, or industrial. A code of R corresponds to a Residential, C corresponds to a Commercial, and I to Industrial. Any other code should be treated as an error.</a:t>
            </a:r>
          </a:p>
          <a:p>
            <a:pPr marL="0" indent="0" algn="just" hangingPunct="0">
              <a:buNone/>
            </a:pPr>
            <a:r>
              <a:rPr lang="en-US" sz="2400" dirty="0">
                <a:latin typeface="Bell MT" panose="02020503060305020303" pitchFamily="18" charset="0"/>
              </a:rPr>
              <a:t>The program should read the power consumption rate in KWH (Kilowatt per Hour); then it calculates the due amount according to the following:</a:t>
            </a:r>
          </a:p>
          <a:p>
            <a:pPr marL="0" indent="0" algn="just">
              <a:buNone/>
            </a:pPr>
            <a:r>
              <a:rPr lang="en-US" sz="2400" dirty="0">
                <a:latin typeface="Bell MT" panose="02020503060305020303" pitchFamily="18" charset="0"/>
              </a:rPr>
              <a:t>The rate is SAR 5 per KWH for Residential, SAR 10 per KWH for Commercial and SAR 20 per KWH for Industrial</a:t>
            </a:r>
            <a:r>
              <a:rPr lang="en-US" sz="2400" dirty="0" smtClean="0">
                <a:latin typeface="Bell MT" panose="0202050306030502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00FF"/>
                </a:solidFill>
                <a:latin typeface="Bell MT" panose="02020503060305020303" pitchFamily="18" charset="0"/>
              </a:rPr>
              <a:t>The program should display the number of users of each type. Use a sentinel to stop the </a:t>
            </a:r>
            <a:r>
              <a:rPr lang="en-US" sz="2400" smtClean="0">
                <a:solidFill>
                  <a:srgbClr val="0000FF"/>
                </a:solidFill>
                <a:latin typeface="Bell MT" panose="02020503060305020303" pitchFamily="18" charset="0"/>
              </a:rPr>
              <a:t>data entry.</a:t>
            </a:r>
            <a:endParaRPr lang="en-US" sz="2400" dirty="0" smtClean="0">
              <a:solidFill>
                <a:srgbClr val="0000FF"/>
              </a:solidFill>
              <a:latin typeface="Bell MT" panose="02020503060305020303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Bell MT" panose="02020503060305020303" pitchFamily="18" charset="0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3453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When we don’t know how many iterations we need to repeat a block of statements, the “for” statement cannot be used. </a:t>
            </a:r>
            <a:endParaRPr lang="en-US" dirty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In this case, we can use “while”.</a:t>
            </a:r>
          </a:p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However, a “while” statement can replace a “for” statement. </a:t>
            </a:r>
          </a:p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Consider the following code fragment:</a:t>
            </a:r>
            <a:endParaRPr lang="en-US" dirty="0"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2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The WHILE STATEMENT – why?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3645024"/>
            <a:ext cx="6840760" cy="302722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rgbClr val="0000FF"/>
                </a:solidFill>
              </a:rPr>
              <a:t>f</a:t>
            </a:r>
            <a:r>
              <a:rPr lang="en-US" dirty="0" smtClean="0">
                <a:solidFill>
                  <a:srgbClr val="0000FF"/>
                </a:solidFill>
              </a:rPr>
              <a:t>or (</a:t>
            </a:r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= 0; </a:t>
            </a:r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&lt; 7; </a:t>
            </a:r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++)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&amp;hours);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pay = hours * rate;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} // end of for loop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(“\n All employees processed\n”);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3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7920880" cy="576304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The previous code fragment can be rewritten using a “while” statement as follows:</a:t>
            </a:r>
          </a:p>
          <a:p>
            <a:endParaRPr lang="en-US" dirty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 smtClean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 smtClean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 smtClean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 smtClean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endParaRPr lang="en-US" dirty="0">
              <a:solidFill>
                <a:srgbClr val="0000FF"/>
              </a:solidFill>
              <a:cs typeface="Vrinda" panose="020B0502040204020203" pitchFamily="34" charset="0"/>
            </a:endParaRPr>
          </a:p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The value of the loop control variable 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(</a:t>
            </a:r>
            <a:r>
              <a:rPr lang="en-US" dirty="0" err="1" smtClean="0">
                <a:solidFill>
                  <a:srgbClr val="00B0F0"/>
                </a:solidFill>
                <a:cs typeface="Vrinda" panose="020B0502040204020203" pitchFamily="34" charset="0"/>
              </a:rPr>
              <a:t>count_emp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) </a:t>
            </a:r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must change to avoid an infinite loop.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3. The WHILE STATEMENT – compare with “for”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1628800"/>
            <a:ext cx="5688632" cy="374441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while (</a:t>
            </a:r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&lt; 7)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&amp;hours);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pay = hours * rate;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count_emp</a:t>
            </a:r>
            <a:r>
              <a:rPr lang="en-US" dirty="0" smtClean="0">
                <a:solidFill>
                  <a:srgbClr val="FF0000"/>
                </a:solidFill>
              </a:rPr>
              <a:t>++; //</a:t>
            </a:r>
            <a:r>
              <a:rPr lang="en-US" dirty="0" err="1" smtClean="0">
                <a:solidFill>
                  <a:srgbClr val="FF0000"/>
                </a:solidFill>
              </a:rPr>
              <a:t>count_emp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err="1" smtClean="0">
                <a:solidFill>
                  <a:srgbClr val="FF0000"/>
                </a:solidFill>
              </a:rPr>
              <a:t>count_emp</a:t>
            </a:r>
            <a:r>
              <a:rPr lang="en-US" dirty="0" smtClean="0">
                <a:solidFill>
                  <a:srgbClr val="FF0000"/>
                </a:solidFill>
              </a:rPr>
              <a:t> + 1;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} // end of while loop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71600" y="2276872"/>
            <a:ext cx="0" cy="237626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539552" y="4653136"/>
            <a:ext cx="432048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9552" y="2204864"/>
            <a:ext cx="0" cy="24482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39552" y="2276872"/>
            <a:ext cx="432048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691680" y="2132856"/>
            <a:ext cx="1656184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59632" y="4365104"/>
            <a:ext cx="1656184" cy="28803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1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4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The WHILE STATEMENT – flowchart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Flowchart: Decision 6"/>
          <p:cNvSpPr/>
          <p:nvPr/>
        </p:nvSpPr>
        <p:spPr>
          <a:xfrm>
            <a:off x="323528" y="2492896"/>
            <a:ext cx="2736304" cy="1512168"/>
          </a:xfrm>
          <a:prstGeom prst="flowChartDecision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&lt; 7?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9572" y="1052736"/>
            <a:ext cx="1944216" cy="50405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=0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3" name="Flowchart: Data 12"/>
          <p:cNvSpPr/>
          <p:nvPr/>
        </p:nvSpPr>
        <p:spPr>
          <a:xfrm>
            <a:off x="4139952" y="2924944"/>
            <a:ext cx="2520280" cy="648072"/>
          </a:xfrm>
          <a:prstGeom prst="flowChartInputOutpu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hours</a:t>
            </a:r>
          </a:p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rate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31940" y="3909053"/>
            <a:ext cx="2736304" cy="5760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pay = hours * rate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4139952" y="4821154"/>
            <a:ext cx="2520280" cy="648072"/>
          </a:xfrm>
          <a:prstGeom prst="flowChartInputOutpu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pay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79912" y="5805264"/>
            <a:ext cx="3240360" cy="57606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+1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1" name="Straight Arrow Connector 20"/>
          <p:cNvCxnSpPr>
            <a:stCxn id="11" idx="2"/>
            <a:endCxn id="7" idx="0"/>
          </p:cNvCxnSpPr>
          <p:nvPr/>
        </p:nvCxnSpPr>
        <p:spPr>
          <a:xfrm>
            <a:off x="1691680" y="1556792"/>
            <a:ext cx="0" cy="93610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3" idx="2"/>
          </p:cNvCxnSpPr>
          <p:nvPr/>
        </p:nvCxnSpPr>
        <p:spPr>
          <a:xfrm>
            <a:off x="3059832" y="3248980"/>
            <a:ext cx="1332148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4"/>
            <a:endCxn id="15" idx="0"/>
          </p:cNvCxnSpPr>
          <p:nvPr/>
        </p:nvCxnSpPr>
        <p:spPr>
          <a:xfrm>
            <a:off x="5400092" y="3573016"/>
            <a:ext cx="0" cy="33603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5" idx="2"/>
            <a:endCxn id="18" idx="1"/>
          </p:cNvCxnSpPr>
          <p:nvPr/>
        </p:nvCxnSpPr>
        <p:spPr>
          <a:xfrm>
            <a:off x="5400092" y="4485117"/>
            <a:ext cx="0" cy="336037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4"/>
            <a:endCxn id="19" idx="0"/>
          </p:cNvCxnSpPr>
          <p:nvPr/>
        </p:nvCxnSpPr>
        <p:spPr>
          <a:xfrm>
            <a:off x="5400092" y="5469226"/>
            <a:ext cx="0" cy="336038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3"/>
          </p:cNvCxnSpPr>
          <p:nvPr/>
        </p:nvCxnSpPr>
        <p:spPr>
          <a:xfrm>
            <a:off x="7020272" y="6093296"/>
            <a:ext cx="432048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691680" y="1988840"/>
            <a:ext cx="576064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7452320" y="1988840"/>
            <a:ext cx="0" cy="410445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11" idx="0"/>
          </p:cNvCxnSpPr>
          <p:nvPr/>
        </p:nvCxnSpPr>
        <p:spPr>
          <a:xfrm>
            <a:off x="1691680" y="692696"/>
            <a:ext cx="0" cy="36004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9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What is the difference between the “while” and the “if” statements? Draw the flow chart for the following fragment code:</a:t>
            </a:r>
            <a:endParaRPr lang="en-US" dirty="0"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5. The WHILE STATEMENT – ??? 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7" name="Rounded Rectangle 6"/>
          <p:cNvSpPr/>
          <p:nvPr/>
        </p:nvSpPr>
        <p:spPr>
          <a:xfrm>
            <a:off x="755576" y="2060848"/>
            <a:ext cx="6408712" cy="410445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trike="sngStrike" dirty="0" smtClean="0">
                <a:solidFill>
                  <a:srgbClr val="FF0000"/>
                </a:solidFill>
              </a:rPr>
              <a:t>while (</a:t>
            </a:r>
            <a:r>
              <a:rPr lang="en-US" strike="sngStrike" dirty="0" err="1" smtClean="0">
                <a:solidFill>
                  <a:srgbClr val="FF0000"/>
                </a:solidFill>
              </a:rPr>
              <a:t>count_emp</a:t>
            </a:r>
            <a:r>
              <a:rPr lang="en-US" strike="sngStrike" dirty="0" smtClean="0">
                <a:solidFill>
                  <a:srgbClr val="FF0000"/>
                </a:solidFill>
              </a:rPr>
              <a:t> &lt; 7)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if (</a:t>
            </a:r>
            <a:r>
              <a:rPr lang="en-US" dirty="0" err="1" smtClean="0">
                <a:solidFill>
                  <a:srgbClr val="0000FF"/>
                </a:solidFill>
              </a:rPr>
              <a:t>count_emp</a:t>
            </a:r>
            <a:r>
              <a:rPr lang="en-US" dirty="0" smtClean="0">
                <a:solidFill>
                  <a:srgbClr val="0000FF"/>
                </a:solidFill>
              </a:rPr>
              <a:t> &lt; 7)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{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(“%d”, &amp;hours);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scanf</a:t>
            </a:r>
            <a:r>
              <a:rPr lang="en-US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pay = hours * rate;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</a:t>
            </a:r>
            <a:r>
              <a:rPr lang="en-US" dirty="0" err="1" smtClean="0">
                <a:solidFill>
                  <a:srgbClr val="00B0F0"/>
                </a:solidFill>
              </a:rPr>
              <a:t>count_emp</a:t>
            </a:r>
            <a:r>
              <a:rPr lang="en-US" dirty="0" smtClean="0">
                <a:solidFill>
                  <a:srgbClr val="00B0F0"/>
                </a:solidFill>
              </a:rPr>
              <a:t>++; //</a:t>
            </a:r>
            <a:r>
              <a:rPr lang="en-US" dirty="0" err="1" smtClean="0">
                <a:solidFill>
                  <a:srgbClr val="00B0F0"/>
                </a:solidFill>
              </a:rPr>
              <a:t>count_emp</a:t>
            </a:r>
            <a:r>
              <a:rPr lang="en-US" dirty="0" smtClean="0">
                <a:solidFill>
                  <a:srgbClr val="00B0F0"/>
                </a:solidFill>
              </a:rPr>
              <a:t> = </a:t>
            </a:r>
            <a:r>
              <a:rPr lang="en-US" dirty="0" err="1" smtClean="0">
                <a:solidFill>
                  <a:srgbClr val="00B0F0"/>
                </a:solidFill>
              </a:rPr>
              <a:t>count_emp</a:t>
            </a:r>
            <a:r>
              <a:rPr lang="en-US" dirty="0" smtClean="0">
                <a:solidFill>
                  <a:srgbClr val="00B0F0"/>
                </a:solidFill>
              </a:rPr>
              <a:t> + 1;</a:t>
            </a:r>
          </a:p>
          <a:p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} // end of while loop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The loop control variable 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(</a:t>
            </a:r>
            <a:r>
              <a:rPr lang="en-US" dirty="0" err="1" smtClean="0">
                <a:solidFill>
                  <a:srgbClr val="00B0F0"/>
                </a:solidFill>
                <a:cs typeface="Vrinda" panose="020B0502040204020203" pitchFamily="34" charset="0"/>
              </a:rPr>
              <a:t>count_emp</a:t>
            </a:r>
            <a:r>
              <a:rPr lang="en-US" dirty="0">
                <a:solidFill>
                  <a:srgbClr val="00B0F0"/>
                </a:solidFill>
                <a:cs typeface="Vrinda" panose="020B0502040204020203" pitchFamily="34" charset="0"/>
              </a:rPr>
              <a:t> 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in the previous example)</a:t>
            </a:r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 must be: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Vrinda" panose="020B0502040204020203" pitchFamily="34" charset="0"/>
              </a:rPr>
              <a:t>Initialized</a:t>
            </a:r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 before the loop 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(</a:t>
            </a:r>
            <a:r>
              <a:rPr lang="en-US" dirty="0" err="1" smtClean="0">
                <a:solidFill>
                  <a:srgbClr val="00B0F0"/>
                </a:solidFill>
                <a:cs typeface="Vrinda" panose="020B0502040204020203" pitchFamily="34" charset="0"/>
              </a:rPr>
              <a:t>count_emp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 = 0)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Vrinda" panose="020B0502040204020203" pitchFamily="34" charset="0"/>
              </a:rPr>
              <a:t>Tested </a:t>
            </a:r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before the start of each loop iteration 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(</a:t>
            </a:r>
            <a:r>
              <a:rPr lang="en-US" dirty="0" err="1" smtClean="0">
                <a:solidFill>
                  <a:srgbClr val="00B0F0"/>
                </a:solidFill>
                <a:cs typeface="Vrinda" panose="020B0502040204020203" pitchFamily="34" charset="0"/>
              </a:rPr>
              <a:t>count_emp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 &lt; 7)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cs typeface="Vrinda" panose="020B0502040204020203" pitchFamily="34" charset="0"/>
              </a:rPr>
              <a:t>Updated </a:t>
            </a:r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within the loop body in each iteration 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(</a:t>
            </a:r>
            <a:r>
              <a:rPr lang="en-US" dirty="0" err="1" smtClean="0">
                <a:solidFill>
                  <a:srgbClr val="00B0F0"/>
                </a:solidFill>
                <a:cs typeface="Vrinda" panose="020B0502040204020203" pitchFamily="34" charset="0"/>
              </a:rPr>
              <a:t>count_emp</a:t>
            </a:r>
            <a:r>
              <a:rPr lang="en-US" dirty="0" smtClean="0">
                <a:solidFill>
                  <a:srgbClr val="00B0F0"/>
                </a:solidFill>
                <a:cs typeface="Vrinda" panose="020B0502040204020203" pitchFamily="34" charset="0"/>
              </a:rPr>
              <a:t>++)</a:t>
            </a:r>
            <a:endParaRPr lang="en-US" dirty="0">
              <a:solidFill>
                <a:srgbClr val="00B0F0"/>
              </a:solidFill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>
                <a:solidFill>
                  <a:srgbClr val="24B5A1"/>
                </a:solidFill>
                <a:latin typeface="Arial"/>
              </a:rPr>
              <a:t>6</a:t>
            </a:r>
            <a:r>
              <a:rPr lang="en-US" sz="2300" dirty="0" smtClean="0">
                <a:solidFill>
                  <a:srgbClr val="24B5A1"/>
                </a:solidFill>
                <a:latin typeface="Arial"/>
              </a:rPr>
              <a:t>. The WHILE STATEMENT – be sure…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9626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28092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What is the output of the following code fragment:</a:t>
            </a:r>
            <a:endParaRPr lang="en-US" dirty="0">
              <a:solidFill>
                <a:srgbClr val="00B0F0"/>
              </a:solidFill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7. Example 1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2" name="Rounded Rectangle 1"/>
          <p:cNvSpPr/>
          <p:nvPr/>
        </p:nvSpPr>
        <p:spPr>
          <a:xfrm>
            <a:off x="323528" y="980728"/>
            <a:ext cx="5544616" cy="2088232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while (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&lt;= 5)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(“%3d %3d\n”,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, 10 –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=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 + 1;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}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printf</a:t>
            </a:r>
            <a:r>
              <a:rPr lang="en-US" dirty="0" smtClean="0">
                <a:solidFill>
                  <a:srgbClr val="0000FF"/>
                </a:solidFill>
              </a:rPr>
              <a:t> (“End of loop with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= %3d”, </a:t>
            </a:r>
            <a:r>
              <a:rPr lang="en-US" dirty="0" err="1" smtClean="0">
                <a:solidFill>
                  <a:srgbClr val="0000FF"/>
                </a:solidFill>
              </a:rPr>
              <a:t>i</a:t>
            </a:r>
            <a:r>
              <a:rPr lang="en-US" dirty="0" smtClean="0">
                <a:solidFill>
                  <a:srgbClr val="0000FF"/>
                </a:solidFill>
              </a:rPr>
              <a:t>);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21332"/>
              </p:ext>
            </p:extLst>
          </p:nvPr>
        </p:nvGraphicFramePr>
        <p:xfrm>
          <a:off x="265371" y="3187784"/>
          <a:ext cx="797903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1495"/>
                <a:gridCol w="1822594"/>
                <a:gridCol w="1618827"/>
                <a:gridCol w="1453061"/>
                <a:gridCol w="14530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&lt;=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= </a:t>
                      </a:r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 + 1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0: initial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&lt;=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en-US" baseline="0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&lt;=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1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&lt;=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2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&lt;=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3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&lt;=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4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&lt;= 5? 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5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~~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r>
                        <a:rPr lang="en-US" baseline="0" dirty="0" smtClean="0"/>
                        <a:t> &lt;= 5?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false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end of loop</a:t>
                      </a:r>
                      <a:r>
                        <a:rPr lang="en-US" baseline="0" dirty="0" smtClean="0"/>
                        <a:t> with </a:t>
                      </a:r>
                      <a:r>
                        <a:rPr lang="en-US" baseline="0" dirty="0" err="1" smtClean="0"/>
                        <a:t>i</a:t>
                      </a:r>
                      <a:r>
                        <a:rPr lang="en-US" baseline="0" dirty="0" smtClean="0"/>
                        <a:t> = ~~6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4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7920880" cy="590705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Loops often </a:t>
            </a:r>
            <a:r>
              <a:rPr lang="en-US" dirty="0" smtClean="0">
                <a:solidFill>
                  <a:srgbClr val="FF0000"/>
                </a:solidFill>
                <a:cs typeface="Vrinda" panose="020B0502040204020203" pitchFamily="34" charset="0"/>
              </a:rPr>
              <a:t>accumulate</a:t>
            </a:r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 a sum or a product by repeating an addition or a multiplication.</a:t>
            </a:r>
          </a:p>
          <a:p>
            <a:r>
              <a:rPr lang="en-US" dirty="0" smtClean="0">
                <a:solidFill>
                  <a:srgbClr val="0000FF"/>
                </a:solidFill>
                <a:cs typeface="Vrinda" panose="020B0502040204020203" pitchFamily="34" charset="0"/>
              </a:rPr>
              <a:t>Let us return to the first example, and calculate the total amount of the company’s payroll.</a:t>
            </a:r>
            <a:endParaRPr lang="en-US" dirty="0">
              <a:solidFill>
                <a:srgbClr val="00B0F0"/>
              </a:solidFill>
              <a:cs typeface="Vrinda" panose="020B0502040204020203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496" y="116632"/>
            <a:ext cx="8136904" cy="444664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rgbClr val="24B5A1"/>
                </a:solidFill>
                <a:latin typeface="Arial"/>
              </a:rPr>
              <a:t>8. COMPUTING A SUM or a product IN A LOOP</a:t>
            </a:r>
            <a:endParaRPr lang="en-US" sz="2300" dirty="0">
              <a:solidFill>
                <a:srgbClr val="24B5A1"/>
              </a:solidFill>
              <a:latin typeface="Arial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</a:t>
            </a:r>
            <a:endParaRPr lang="en-US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755576" y="2276872"/>
            <a:ext cx="7128792" cy="4176464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total_pay</a:t>
            </a:r>
            <a:r>
              <a:rPr lang="en-US" sz="1600" dirty="0" smtClean="0">
                <a:solidFill>
                  <a:srgbClr val="FF0000"/>
                </a:solidFill>
              </a:rPr>
              <a:t> = 0; //accumulator variable initialized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= 0;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while (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&lt; 7)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{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(“hours&gt; “);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(“%d”, &amp;hours);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(“rate&gt; “);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scanf</a:t>
            </a:r>
            <a:r>
              <a:rPr lang="en-US" sz="1600" dirty="0" smtClean="0">
                <a:solidFill>
                  <a:srgbClr val="0000FF"/>
                </a:solidFill>
              </a:rPr>
              <a:t> (“%f”, &amp;rate);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pay = hours * rate;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(“pay is SR%6.2f\n”, pay);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++; //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= </a:t>
            </a:r>
            <a:r>
              <a:rPr lang="en-US" sz="1600" dirty="0" err="1" smtClean="0">
                <a:solidFill>
                  <a:srgbClr val="0000FF"/>
                </a:solidFill>
              </a:rPr>
              <a:t>count_emp</a:t>
            </a:r>
            <a:r>
              <a:rPr lang="en-US" sz="1600" dirty="0" smtClean="0">
                <a:solidFill>
                  <a:srgbClr val="0000FF"/>
                </a:solidFill>
              </a:rPr>
              <a:t> + 1;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  </a:t>
            </a:r>
            <a:r>
              <a:rPr lang="en-US" sz="1600" dirty="0" err="1" smtClean="0">
                <a:solidFill>
                  <a:srgbClr val="FF0000"/>
                </a:solidFill>
              </a:rPr>
              <a:t>total_pay</a:t>
            </a:r>
            <a:r>
              <a:rPr lang="en-US" sz="1600" dirty="0" smtClean="0">
                <a:solidFill>
                  <a:srgbClr val="FF0000"/>
                </a:solidFill>
              </a:rPr>
              <a:t> = </a:t>
            </a:r>
            <a:r>
              <a:rPr lang="en-US" sz="1600" dirty="0" err="1" smtClean="0">
                <a:solidFill>
                  <a:srgbClr val="FF0000"/>
                </a:solidFill>
              </a:rPr>
              <a:t>total_pay</a:t>
            </a:r>
            <a:r>
              <a:rPr lang="en-US" sz="1600" dirty="0" smtClean="0">
                <a:solidFill>
                  <a:srgbClr val="FF0000"/>
                </a:solidFill>
              </a:rPr>
              <a:t> + pay; // </a:t>
            </a:r>
            <a:r>
              <a:rPr lang="en-US" sz="1600" dirty="0" err="1" smtClean="0">
                <a:solidFill>
                  <a:srgbClr val="FF0000"/>
                </a:solidFill>
              </a:rPr>
              <a:t>total_pay</a:t>
            </a:r>
            <a:r>
              <a:rPr lang="en-US" sz="1600" dirty="0" smtClean="0">
                <a:solidFill>
                  <a:srgbClr val="FF0000"/>
                </a:solidFill>
              </a:rPr>
              <a:t> += pay;</a:t>
            </a:r>
          </a:p>
          <a:p>
            <a:r>
              <a:rPr lang="en-US" sz="1600" dirty="0" smtClean="0">
                <a:solidFill>
                  <a:srgbClr val="0000FF"/>
                </a:solidFill>
              </a:rPr>
              <a:t>   } // end of while loop</a:t>
            </a:r>
          </a:p>
          <a:p>
            <a:r>
              <a:rPr lang="en-US" sz="1600" dirty="0" err="1" smtClean="0">
                <a:solidFill>
                  <a:srgbClr val="0000FF"/>
                </a:solidFill>
              </a:rPr>
              <a:t>printf</a:t>
            </a:r>
            <a:r>
              <a:rPr lang="en-US" sz="1600" dirty="0" smtClean="0">
                <a:solidFill>
                  <a:srgbClr val="0000FF"/>
                </a:solidFill>
              </a:rPr>
              <a:t> (“\n all employees processed\n”);</a:t>
            </a:r>
          </a:p>
          <a:p>
            <a:r>
              <a:rPr lang="en-US" sz="1600" dirty="0" err="1" smtClean="0">
                <a:solidFill>
                  <a:srgbClr val="FF0000"/>
                </a:solidFill>
              </a:rPr>
              <a:t>printf</a:t>
            </a:r>
            <a:r>
              <a:rPr lang="en-US" sz="1600" dirty="0" smtClean="0">
                <a:solidFill>
                  <a:srgbClr val="FF0000"/>
                </a:solidFill>
              </a:rPr>
              <a:t> (“total payroll is sr%8.2f\n”, </a:t>
            </a:r>
            <a:r>
              <a:rPr lang="en-US" sz="1600" dirty="0" err="1" smtClean="0">
                <a:solidFill>
                  <a:srgbClr val="FF0000"/>
                </a:solidFill>
              </a:rPr>
              <a:t>total_pay</a:t>
            </a:r>
            <a:r>
              <a:rPr lang="en-US" sz="1600" dirty="0" smtClean="0">
                <a:solidFill>
                  <a:srgbClr val="FF0000"/>
                </a:solidFill>
              </a:rPr>
              <a:t>);</a:t>
            </a:r>
          </a:p>
          <a:p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8575">
          <a:solidFill>
            <a:srgbClr val="0000FF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249</TotalTime>
  <Words>2608</Words>
  <Application>Microsoft Office PowerPoint</Application>
  <PresentationFormat>On-screen Show (4:3)</PresentationFormat>
  <Paragraphs>378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REPETITION STATEMENTS</vt:lpstr>
      <vt:lpstr>1. The WHILE STATEMENT – SYNTAX </vt:lpstr>
      <vt:lpstr>2. The WHILE STATEMENT – why? </vt:lpstr>
      <vt:lpstr>3. The WHILE STATEMENT – compare with “for” </vt:lpstr>
      <vt:lpstr>4. The WHILE STATEMENT – flowchart </vt:lpstr>
      <vt:lpstr>5. The WHILE STATEMENT – ??? </vt:lpstr>
      <vt:lpstr>6. The WHILE STATEMENT – be sure…</vt:lpstr>
      <vt:lpstr>7. Example 1</vt:lpstr>
      <vt:lpstr>8. COMPUTING A SUM or a product IN A LOOP</vt:lpstr>
      <vt:lpstr>8. COMPUTING A SUM or a product IN A LOOP</vt:lpstr>
      <vt:lpstr>8. The complete program</vt:lpstr>
      <vt:lpstr>9. self-check exercise</vt:lpstr>
      <vt:lpstr>10. EXAMPLE 2</vt:lpstr>
      <vt:lpstr>10. EXAMPLE 2 (cnt’d)</vt:lpstr>
      <vt:lpstr>10. EXAMPLE 2 (cnt’d) – the complete program</vt:lpstr>
      <vt:lpstr>11. Validating user entry</vt:lpstr>
      <vt:lpstr>11. Validating user entry – another solution</vt:lpstr>
      <vt:lpstr>11. Validating user entry in the employees example</vt:lpstr>
      <vt:lpstr>12. sentinel-controlled loop</vt:lpstr>
      <vt:lpstr>13. sentinel-controlled loop – example 3</vt:lpstr>
      <vt:lpstr>13. sentinel-controlled loop – example 3</vt:lpstr>
      <vt:lpstr>14. self-check exercise (1)</vt:lpstr>
      <vt:lpstr>14. self-check exercise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STATEMENTS</dc:title>
  <dc:creator>Soha S.Zaghloul</dc:creator>
  <cp:lastModifiedBy>Soha S.Zaghloul</cp:lastModifiedBy>
  <cp:revision>21</cp:revision>
  <dcterms:created xsi:type="dcterms:W3CDTF">2014-10-13T16:15:04Z</dcterms:created>
  <dcterms:modified xsi:type="dcterms:W3CDTF">2014-10-13T20:27:20Z</dcterms:modified>
</cp:coreProperties>
</file>