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328" r:id="rId3"/>
    <p:sldId id="329" r:id="rId4"/>
    <p:sldId id="331" r:id="rId5"/>
    <p:sldId id="332" r:id="rId6"/>
    <p:sldId id="333" r:id="rId7"/>
    <p:sldId id="334" r:id="rId8"/>
    <p:sldId id="335" r:id="rId9"/>
    <p:sldId id="330" r:id="rId10"/>
    <p:sldId id="345" r:id="rId11"/>
    <p:sldId id="348" r:id="rId12"/>
    <p:sldId id="350" r:id="rId13"/>
    <p:sldId id="367" r:id="rId14"/>
    <p:sldId id="369" r:id="rId15"/>
    <p:sldId id="370" r:id="rId16"/>
    <p:sldId id="371" r:id="rId17"/>
    <p:sldId id="377" r:id="rId18"/>
    <p:sldId id="378" r:id="rId19"/>
    <p:sldId id="381" r:id="rId20"/>
    <p:sldId id="383" r:id="rId21"/>
    <p:sldId id="323"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10" autoAdjust="0"/>
  </p:normalViewPr>
  <p:slideViewPr>
    <p:cSldViewPr>
      <p:cViewPr>
        <p:scale>
          <a:sx n="75" d="100"/>
          <a:sy n="75" d="100"/>
        </p:scale>
        <p:origin x="-2028"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p:scale>
          <a:sx n="80" d="100"/>
          <a:sy n="80" d="100"/>
        </p:scale>
        <p:origin x="-2454" y="5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8BFED-B0A5-4C14-96BE-3267A4BFD131}" type="doc">
      <dgm:prSet loTypeId="urn:microsoft.com/office/officeart/2005/8/layout/vProcess5" loCatId="process" qsTypeId="urn:microsoft.com/office/officeart/2005/8/quickstyle/simple1" qsCatId="simple" csTypeId="urn:microsoft.com/office/officeart/2005/8/colors/colorful1#1" csCatId="colorful"/>
      <dgm:spPr/>
      <dgm:t>
        <a:bodyPr/>
        <a:lstStyle/>
        <a:p>
          <a:endParaRPr lang="en-US"/>
        </a:p>
      </dgm:t>
    </dgm:pt>
    <dgm:pt modelId="{91EE9E80-E71F-43AD-8849-0900DEFCDD37}">
      <dgm:prSet/>
      <dgm:spPr/>
      <dgm:t>
        <a:bodyPr/>
        <a:lstStyle/>
        <a:p>
          <a:pPr rtl="0"/>
          <a:r>
            <a:rPr lang="en-US" dirty="0" smtClean="0"/>
            <a:t>Identify the target audience</a:t>
          </a:r>
          <a:endParaRPr lang="en-US" dirty="0"/>
        </a:p>
      </dgm:t>
    </dgm:pt>
    <dgm:pt modelId="{9230943E-BB24-476F-A944-AA35F468914E}" type="parTrans" cxnId="{16BC5689-05BD-4509-AC13-B1DFEA88FE1A}">
      <dgm:prSet/>
      <dgm:spPr/>
      <dgm:t>
        <a:bodyPr/>
        <a:lstStyle/>
        <a:p>
          <a:endParaRPr lang="en-US"/>
        </a:p>
      </dgm:t>
    </dgm:pt>
    <dgm:pt modelId="{04E73D0E-80B5-40E4-AA9E-2E31C4DA7880}" type="sibTrans" cxnId="{16BC5689-05BD-4509-AC13-B1DFEA88FE1A}">
      <dgm:prSet/>
      <dgm:spPr/>
      <dgm:t>
        <a:bodyPr/>
        <a:lstStyle/>
        <a:p>
          <a:endParaRPr lang="en-US" dirty="0"/>
        </a:p>
      </dgm:t>
    </dgm:pt>
    <dgm:pt modelId="{AFADFED9-ED08-4010-838C-6C4BA454B62E}">
      <dgm:prSet/>
      <dgm:spPr/>
      <dgm:t>
        <a:bodyPr/>
        <a:lstStyle/>
        <a:p>
          <a:pPr rtl="0"/>
          <a:r>
            <a:rPr lang="en-US" dirty="0" smtClean="0"/>
            <a:t>Determine the communication objectives</a:t>
          </a:r>
          <a:endParaRPr lang="en-US" dirty="0"/>
        </a:p>
      </dgm:t>
    </dgm:pt>
    <dgm:pt modelId="{E55847B6-8C30-4ECE-8314-A3531EDDCDB0}" type="parTrans" cxnId="{5437E4B8-EEC5-48FC-BF51-8342D173DE27}">
      <dgm:prSet/>
      <dgm:spPr/>
      <dgm:t>
        <a:bodyPr/>
        <a:lstStyle/>
        <a:p>
          <a:endParaRPr lang="en-US"/>
        </a:p>
      </dgm:t>
    </dgm:pt>
    <dgm:pt modelId="{E80F27B3-2595-4551-B007-CA74F1FFB454}" type="sibTrans" cxnId="{5437E4B8-EEC5-48FC-BF51-8342D173DE27}">
      <dgm:prSet/>
      <dgm:spPr/>
      <dgm:t>
        <a:bodyPr/>
        <a:lstStyle/>
        <a:p>
          <a:endParaRPr lang="en-US" dirty="0"/>
        </a:p>
      </dgm:t>
    </dgm:pt>
    <dgm:pt modelId="{3F46AED9-FEC5-40F0-8C96-7359F1C63A4C}">
      <dgm:prSet/>
      <dgm:spPr/>
      <dgm:t>
        <a:bodyPr/>
        <a:lstStyle/>
        <a:p>
          <a:pPr rtl="0"/>
          <a:r>
            <a:rPr lang="en-US" dirty="0" smtClean="0"/>
            <a:t>Design the message</a:t>
          </a:r>
          <a:endParaRPr lang="en-US" dirty="0"/>
        </a:p>
      </dgm:t>
    </dgm:pt>
    <dgm:pt modelId="{2869C292-C7AE-45FA-9EDF-96BD3DFAE985}" type="parTrans" cxnId="{B84D0935-218D-4BFA-834C-FCF41218F5A6}">
      <dgm:prSet/>
      <dgm:spPr/>
      <dgm:t>
        <a:bodyPr/>
        <a:lstStyle/>
        <a:p>
          <a:endParaRPr lang="en-US"/>
        </a:p>
      </dgm:t>
    </dgm:pt>
    <dgm:pt modelId="{3584218C-E643-4FBF-8571-A05B0D15F0A2}" type="sibTrans" cxnId="{B84D0935-218D-4BFA-834C-FCF41218F5A6}">
      <dgm:prSet/>
      <dgm:spPr/>
      <dgm:t>
        <a:bodyPr/>
        <a:lstStyle/>
        <a:p>
          <a:endParaRPr lang="en-US" dirty="0"/>
        </a:p>
      </dgm:t>
    </dgm:pt>
    <dgm:pt modelId="{6CF63C12-68EE-4762-BC3F-F335997D8874}">
      <dgm:prSet/>
      <dgm:spPr/>
      <dgm:t>
        <a:bodyPr/>
        <a:lstStyle/>
        <a:p>
          <a:pPr rtl="0"/>
          <a:r>
            <a:rPr lang="en-US" dirty="0" smtClean="0"/>
            <a:t>Choose the media</a:t>
          </a:r>
          <a:endParaRPr lang="en-US" dirty="0"/>
        </a:p>
      </dgm:t>
    </dgm:pt>
    <dgm:pt modelId="{0094F600-212A-446E-B2E1-B9BD57761574}" type="parTrans" cxnId="{A38ABADA-EDEA-4544-A0B4-380F729D8E7B}">
      <dgm:prSet/>
      <dgm:spPr/>
      <dgm:t>
        <a:bodyPr/>
        <a:lstStyle/>
        <a:p>
          <a:endParaRPr lang="en-US"/>
        </a:p>
      </dgm:t>
    </dgm:pt>
    <dgm:pt modelId="{9AE45F00-291E-4A1A-94FC-DAAC5BE38D06}" type="sibTrans" cxnId="{A38ABADA-EDEA-4544-A0B4-380F729D8E7B}">
      <dgm:prSet/>
      <dgm:spPr/>
      <dgm:t>
        <a:bodyPr/>
        <a:lstStyle/>
        <a:p>
          <a:endParaRPr lang="en-US" dirty="0"/>
        </a:p>
      </dgm:t>
    </dgm:pt>
    <dgm:pt modelId="{C99B816C-DBF7-412E-9374-77994EB0E69D}">
      <dgm:prSet/>
      <dgm:spPr/>
      <dgm:t>
        <a:bodyPr/>
        <a:lstStyle/>
        <a:p>
          <a:pPr rtl="0"/>
          <a:r>
            <a:rPr lang="en-US" dirty="0" smtClean="0"/>
            <a:t>Select the message source</a:t>
          </a:r>
          <a:endParaRPr lang="en-US" dirty="0"/>
        </a:p>
      </dgm:t>
    </dgm:pt>
    <dgm:pt modelId="{61B75EA4-02A0-43F7-B8F2-B0C18C77EE27}" type="parTrans" cxnId="{EB1150F3-C0F0-42C9-BF0E-FFC7CC39DF8F}">
      <dgm:prSet/>
      <dgm:spPr/>
      <dgm:t>
        <a:bodyPr/>
        <a:lstStyle/>
        <a:p>
          <a:endParaRPr lang="en-US"/>
        </a:p>
      </dgm:t>
    </dgm:pt>
    <dgm:pt modelId="{D4659384-2547-4DD0-A4F5-D447B42964BD}" type="sibTrans" cxnId="{EB1150F3-C0F0-42C9-BF0E-FFC7CC39DF8F}">
      <dgm:prSet/>
      <dgm:spPr/>
      <dgm:t>
        <a:bodyPr/>
        <a:lstStyle/>
        <a:p>
          <a:endParaRPr lang="en-US"/>
        </a:p>
      </dgm:t>
    </dgm:pt>
    <dgm:pt modelId="{D7CFE3EF-E899-4BF9-83AF-B9156EF0C3CF}">
      <dgm:prSet/>
      <dgm:spPr/>
      <dgm:t>
        <a:bodyPr/>
        <a:lstStyle/>
        <a:p>
          <a:endParaRPr lang="en-US" dirty="0"/>
        </a:p>
      </dgm:t>
    </dgm:pt>
    <dgm:pt modelId="{CDE0A707-6143-494A-B2AC-553AC24084CA}" type="parTrans" cxnId="{719A03A0-6298-4C0A-999E-BC7954A0CACE}">
      <dgm:prSet/>
      <dgm:spPr/>
      <dgm:t>
        <a:bodyPr/>
        <a:lstStyle/>
        <a:p>
          <a:endParaRPr lang="en-US"/>
        </a:p>
      </dgm:t>
    </dgm:pt>
    <dgm:pt modelId="{F3F0CC5F-DADE-4808-B10D-0A6FFC7FE80A}" type="sibTrans" cxnId="{719A03A0-6298-4C0A-999E-BC7954A0CACE}">
      <dgm:prSet/>
      <dgm:spPr/>
      <dgm:t>
        <a:bodyPr/>
        <a:lstStyle/>
        <a:p>
          <a:endParaRPr lang="en-US"/>
        </a:p>
      </dgm:t>
    </dgm:pt>
    <dgm:pt modelId="{9619A2A9-F8F1-4636-AC05-58086A38D126}" type="pres">
      <dgm:prSet presAssocID="{4BA8BFED-B0A5-4C14-96BE-3267A4BFD131}" presName="outerComposite" presStyleCnt="0">
        <dgm:presLayoutVars>
          <dgm:chMax val="5"/>
          <dgm:dir/>
          <dgm:resizeHandles val="exact"/>
        </dgm:presLayoutVars>
      </dgm:prSet>
      <dgm:spPr/>
      <dgm:t>
        <a:bodyPr/>
        <a:lstStyle/>
        <a:p>
          <a:endParaRPr lang="en-US"/>
        </a:p>
      </dgm:t>
    </dgm:pt>
    <dgm:pt modelId="{7D17A7A5-16BC-4038-B179-5D22371E1408}" type="pres">
      <dgm:prSet presAssocID="{4BA8BFED-B0A5-4C14-96BE-3267A4BFD131}" presName="dummyMaxCanvas" presStyleCnt="0">
        <dgm:presLayoutVars/>
      </dgm:prSet>
      <dgm:spPr/>
      <dgm:t>
        <a:bodyPr/>
        <a:lstStyle/>
        <a:p>
          <a:endParaRPr lang="en-US"/>
        </a:p>
      </dgm:t>
    </dgm:pt>
    <dgm:pt modelId="{6635A873-F0D4-46A9-B5D7-FB2CD618C06A}" type="pres">
      <dgm:prSet presAssocID="{4BA8BFED-B0A5-4C14-96BE-3267A4BFD131}" presName="FiveNodes_1" presStyleLbl="node1" presStyleIdx="0" presStyleCnt="5" custLinFactNeighborX="0">
        <dgm:presLayoutVars>
          <dgm:bulletEnabled val="1"/>
        </dgm:presLayoutVars>
      </dgm:prSet>
      <dgm:spPr/>
      <dgm:t>
        <a:bodyPr/>
        <a:lstStyle/>
        <a:p>
          <a:endParaRPr lang="en-US"/>
        </a:p>
      </dgm:t>
    </dgm:pt>
    <dgm:pt modelId="{F0247799-7BC0-4263-AB0E-BB8E317B7E81}" type="pres">
      <dgm:prSet presAssocID="{4BA8BFED-B0A5-4C14-96BE-3267A4BFD131}" presName="FiveNodes_2" presStyleLbl="node1" presStyleIdx="1" presStyleCnt="5">
        <dgm:presLayoutVars>
          <dgm:bulletEnabled val="1"/>
        </dgm:presLayoutVars>
      </dgm:prSet>
      <dgm:spPr/>
      <dgm:t>
        <a:bodyPr/>
        <a:lstStyle/>
        <a:p>
          <a:endParaRPr lang="en-US"/>
        </a:p>
      </dgm:t>
    </dgm:pt>
    <dgm:pt modelId="{0FCF2F97-CCE9-4A08-B446-C06EC377B1C5}" type="pres">
      <dgm:prSet presAssocID="{4BA8BFED-B0A5-4C14-96BE-3267A4BFD131}" presName="FiveNodes_3" presStyleLbl="node1" presStyleIdx="2" presStyleCnt="5">
        <dgm:presLayoutVars>
          <dgm:bulletEnabled val="1"/>
        </dgm:presLayoutVars>
      </dgm:prSet>
      <dgm:spPr/>
      <dgm:t>
        <a:bodyPr/>
        <a:lstStyle/>
        <a:p>
          <a:endParaRPr lang="en-US"/>
        </a:p>
      </dgm:t>
    </dgm:pt>
    <dgm:pt modelId="{980D92A7-A1FE-4DC1-9F44-F99FC71F587D}" type="pres">
      <dgm:prSet presAssocID="{4BA8BFED-B0A5-4C14-96BE-3267A4BFD131}" presName="FiveNodes_4" presStyleLbl="node1" presStyleIdx="3" presStyleCnt="5">
        <dgm:presLayoutVars>
          <dgm:bulletEnabled val="1"/>
        </dgm:presLayoutVars>
      </dgm:prSet>
      <dgm:spPr/>
      <dgm:t>
        <a:bodyPr/>
        <a:lstStyle/>
        <a:p>
          <a:endParaRPr lang="en-US"/>
        </a:p>
      </dgm:t>
    </dgm:pt>
    <dgm:pt modelId="{D8A23CD6-5B90-4019-A4C1-8E933020AC4F}" type="pres">
      <dgm:prSet presAssocID="{4BA8BFED-B0A5-4C14-96BE-3267A4BFD131}" presName="FiveNodes_5" presStyleLbl="node1" presStyleIdx="4" presStyleCnt="5">
        <dgm:presLayoutVars>
          <dgm:bulletEnabled val="1"/>
        </dgm:presLayoutVars>
      </dgm:prSet>
      <dgm:spPr/>
      <dgm:t>
        <a:bodyPr/>
        <a:lstStyle/>
        <a:p>
          <a:endParaRPr lang="en-US"/>
        </a:p>
      </dgm:t>
    </dgm:pt>
    <dgm:pt modelId="{3D38E082-CD2C-4E83-81C9-9DEB2914D5AC}" type="pres">
      <dgm:prSet presAssocID="{4BA8BFED-B0A5-4C14-96BE-3267A4BFD131}" presName="FiveConn_1-2" presStyleLbl="fgAccFollowNode1" presStyleIdx="0" presStyleCnt="4">
        <dgm:presLayoutVars>
          <dgm:bulletEnabled val="1"/>
        </dgm:presLayoutVars>
      </dgm:prSet>
      <dgm:spPr/>
      <dgm:t>
        <a:bodyPr/>
        <a:lstStyle/>
        <a:p>
          <a:endParaRPr lang="en-US"/>
        </a:p>
      </dgm:t>
    </dgm:pt>
    <dgm:pt modelId="{13518147-D22A-45F5-84C9-85ED556FDD6F}" type="pres">
      <dgm:prSet presAssocID="{4BA8BFED-B0A5-4C14-96BE-3267A4BFD131}" presName="FiveConn_2-3" presStyleLbl="fgAccFollowNode1" presStyleIdx="1" presStyleCnt="4">
        <dgm:presLayoutVars>
          <dgm:bulletEnabled val="1"/>
        </dgm:presLayoutVars>
      </dgm:prSet>
      <dgm:spPr/>
      <dgm:t>
        <a:bodyPr/>
        <a:lstStyle/>
        <a:p>
          <a:endParaRPr lang="en-US"/>
        </a:p>
      </dgm:t>
    </dgm:pt>
    <dgm:pt modelId="{DD145C8B-70A1-44F8-8CC3-E5A8CD5144FA}" type="pres">
      <dgm:prSet presAssocID="{4BA8BFED-B0A5-4C14-96BE-3267A4BFD131}" presName="FiveConn_3-4" presStyleLbl="fgAccFollowNode1" presStyleIdx="2" presStyleCnt="4">
        <dgm:presLayoutVars>
          <dgm:bulletEnabled val="1"/>
        </dgm:presLayoutVars>
      </dgm:prSet>
      <dgm:spPr/>
      <dgm:t>
        <a:bodyPr/>
        <a:lstStyle/>
        <a:p>
          <a:endParaRPr lang="en-US"/>
        </a:p>
      </dgm:t>
    </dgm:pt>
    <dgm:pt modelId="{FB02084B-0553-401C-98B0-35C933B2A0BF}" type="pres">
      <dgm:prSet presAssocID="{4BA8BFED-B0A5-4C14-96BE-3267A4BFD131}" presName="FiveConn_4-5" presStyleLbl="fgAccFollowNode1" presStyleIdx="3" presStyleCnt="4">
        <dgm:presLayoutVars>
          <dgm:bulletEnabled val="1"/>
        </dgm:presLayoutVars>
      </dgm:prSet>
      <dgm:spPr/>
      <dgm:t>
        <a:bodyPr/>
        <a:lstStyle/>
        <a:p>
          <a:endParaRPr lang="en-US"/>
        </a:p>
      </dgm:t>
    </dgm:pt>
    <dgm:pt modelId="{06BB8F60-3D6F-40EE-872F-288EBA12E4D3}" type="pres">
      <dgm:prSet presAssocID="{4BA8BFED-B0A5-4C14-96BE-3267A4BFD131}" presName="FiveNodes_1_text" presStyleLbl="node1" presStyleIdx="4" presStyleCnt="5">
        <dgm:presLayoutVars>
          <dgm:bulletEnabled val="1"/>
        </dgm:presLayoutVars>
      </dgm:prSet>
      <dgm:spPr/>
      <dgm:t>
        <a:bodyPr/>
        <a:lstStyle/>
        <a:p>
          <a:endParaRPr lang="en-US"/>
        </a:p>
      </dgm:t>
    </dgm:pt>
    <dgm:pt modelId="{5480CF4D-3B27-4488-A816-F3FD91B60DB6}" type="pres">
      <dgm:prSet presAssocID="{4BA8BFED-B0A5-4C14-96BE-3267A4BFD131}" presName="FiveNodes_2_text" presStyleLbl="node1" presStyleIdx="4" presStyleCnt="5">
        <dgm:presLayoutVars>
          <dgm:bulletEnabled val="1"/>
        </dgm:presLayoutVars>
      </dgm:prSet>
      <dgm:spPr/>
      <dgm:t>
        <a:bodyPr/>
        <a:lstStyle/>
        <a:p>
          <a:endParaRPr lang="en-US"/>
        </a:p>
      </dgm:t>
    </dgm:pt>
    <dgm:pt modelId="{69F98B3C-9A38-4EB8-BD78-D07EE5248A86}" type="pres">
      <dgm:prSet presAssocID="{4BA8BFED-B0A5-4C14-96BE-3267A4BFD131}" presName="FiveNodes_3_text" presStyleLbl="node1" presStyleIdx="4" presStyleCnt="5">
        <dgm:presLayoutVars>
          <dgm:bulletEnabled val="1"/>
        </dgm:presLayoutVars>
      </dgm:prSet>
      <dgm:spPr/>
      <dgm:t>
        <a:bodyPr/>
        <a:lstStyle/>
        <a:p>
          <a:endParaRPr lang="en-US"/>
        </a:p>
      </dgm:t>
    </dgm:pt>
    <dgm:pt modelId="{EB91E8C9-1653-45AF-B459-9A44482D514D}" type="pres">
      <dgm:prSet presAssocID="{4BA8BFED-B0A5-4C14-96BE-3267A4BFD131}" presName="FiveNodes_4_text" presStyleLbl="node1" presStyleIdx="4" presStyleCnt="5">
        <dgm:presLayoutVars>
          <dgm:bulletEnabled val="1"/>
        </dgm:presLayoutVars>
      </dgm:prSet>
      <dgm:spPr/>
      <dgm:t>
        <a:bodyPr/>
        <a:lstStyle/>
        <a:p>
          <a:endParaRPr lang="en-US"/>
        </a:p>
      </dgm:t>
    </dgm:pt>
    <dgm:pt modelId="{6FA62A90-FA31-4A38-817E-B82DE1A44B91}" type="pres">
      <dgm:prSet presAssocID="{4BA8BFED-B0A5-4C14-96BE-3267A4BFD131}" presName="FiveNodes_5_text" presStyleLbl="node1" presStyleIdx="4" presStyleCnt="5">
        <dgm:presLayoutVars>
          <dgm:bulletEnabled val="1"/>
        </dgm:presLayoutVars>
      </dgm:prSet>
      <dgm:spPr/>
      <dgm:t>
        <a:bodyPr/>
        <a:lstStyle/>
        <a:p>
          <a:endParaRPr lang="en-US"/>
        </a:p>
      </dgm:t>
    </dgm:pt>
  </dgm:ptLst>
  <dgm:cxnLst>
    <dgm:cxn modelId="{8669AA89-BD81-5840-9F5D-A6FFC38A9518}" type="presOf" srcId="{6CF63C12-68EE-4762-BC3F-F335997D8874}" destId="{980D92A7-A1FE-4DC1-9F44-F99FC71F587D}" srcOrd="0" destOrd="0" presId="urn:microsoft.com/office/officeart/2005/8/layout/vProcess5"/>
    <dgm:cxn modelId="{7CC2B6A2-0757-DC44-A366-B7D7E3741F0B}" type="presOf" srcId="{AFADFED9-ED08-4010-838C-6C4BA454B62E}" destId="{5480CF4D-3B27-4488-A816-F3FD91B60DB6}" srcOrd="1" destOrd="0" presId="urn:microsoft.com/office/officeart/2005/8/layout/vProcess5"/>
    <dgm:cxn modelId="{D7B78B43-F4FE-BE49-8769-10075FF0534B}" type="presOf" srcId="{91EE9E80-E71F-43AD-8849-0900DEFCDD37}" destId="{6635A873-F0D4-46A9-B5D7-FB2CD618C06A}" srcOrd="0" destOrd="0" presId="urn:microsoft.com/office/officeart/2005/8/layout/vProcess5"/>
    <dgm:cxn modelId="{A0ED39B4-5E0C-314C-87F3-48C32C73CEA3}" type="presOf" srcId="{91EE9E80-E71F-43AD-8849-0900DEFCDD37}" destId="{06BB8F60-3D6F-40EE-872F-288EBA12E4D3}" srcOrd="1" destOrd="0" presId="urn:microsoft.com/office/officeart/2005/8/layout/vProcess5"/>
    <dgm:cxn modelId="{B84D0935-218D-4BFA-834C-FCF41218F5A6}" srcId="{4BA8BFED-B0A5-4C14-96BE-3267A4BFD131}" destId="{3F46AED9-FEC5-40F0-8C96-7359F1C63A4C}" srcOrd="2" destOrd="0" parTransId="{2869C292-C7AE-45FA-9EDF-96BD3DFAE985}" sibTransId="{3584218C-E643-4FBF-8571-A05B0D15F0A2}"/>
    <dgm:cxn modelId="{9D4973C7-FCBB-7A4D-B6D4-0F35DE5DE9A3}" type="presOf" srcId="{C99B816C-DBF7-412E-9374-77994EB0E69D}" destId="{6FA62A90-FA31-4A38-817E-B82DE1A44B91}" srcOrd="1" destOrd="0" presId="urn:microsoft.com/office/officeart/2005/8/layout/vProcess5"/>
    <dgm:cxn modelId="{5437E4B8-EEC5-48FC-BF51-8342D173DE27}" srcId="{4BA8BFED-B0A5-4C14-96BE-3267A4BFD131}" destId="{AFADFED9-ED08-4010-838C-6C4BA454B62E}" srcOrd="1" destOrd="0" parTransId="{E55847B6-8C30-4ECE-8314-A3531EDDCDB0}" sibTransId="{E80F27B3-2595-4551-B007-CA74F1FFB454}"/>
    <dgm:cxn modelId="{A38ABADA-EDEA-4544-A0B4-380F729D8E7B}" srcId="{4BA8BFED-B0A5-4C14-96BE-3267A4BFD131}" destId="{6CF63C12-68EE-4762-BC3F-F335997D8874}" srcOrd="3" destOrd="0" parTransId="{0094F600-212A-446E-B2E1-B9BD57761574}" sibTransId="{9AE45F00-291E-4A1A-94FC-DAAC5BE38D06}"/>
    <dgm:cxn modelId="{4E8924D6-6445-D24B-B7BB-2B50B01926CB}" type="presOf" srcId="{C99B816C-DBF7-412E-9374-77994EB0E69D}" destId="{D8A23CD6-5B90-4019-A4C1-8E933020AC4F}" srcOrd="0" destOrd="0" presId="urn:microsoft.com/office/officeart/2005/8/layout/vProcess5"/>
    <dgm:cxn modelId="{38576D79-8102-2D49-AE72-9ED01FD8A2EA}" type="presOf" srcId="{9AE45F00-291E-4A1A-94FC-DAAC5BE38D06}" destId="{FB02084B-0553-401C-98B0-35C933B2A0BF}" srcOrd="0" destOrd="0" presId="urn:microsoft.com/office/officeart/2005/8/layout/vProcess5"/>
    <dgm:cxn modelId="{6DA0B569-175C-A747-8463-EFB40EB7DDD4}" type="presOf" srcId="{4BA8BFED-B0A5-4C14-96BE-3267A4BFD131}" destId="{9619A2A9-F8F1-4636-AC05-58086A38D126}" srcOrd="0" destOrd="0" presId="urn:microsoft.com/office/officeart/2005/8/layout/vProcess5"/>
    <dgm:cxn modelId="{1E883F9F-D7FC-A149-88EA-6E6A98E6D805}" type="presOf" srcId="{3F46AED9-FEC5-40F0-8C96-7359F1C63A4C}" destId="{69F98B3C-9A38-4EB8-BD78-D07EE5248A86}" srcOrd="1" destOrd="0" presId="urn:microsoft.com/office/officeart/2005/8/layout/vProcess5"/>
    <dgm:cxn modelId="{719A03A0-6298-4C0A-999E-BC7954A0CACE}" srcId="{4BA8BFED-B0A5-4C14-96BE-3267A4BFD131}" destId="{D7CFE3EF-E899-4BF9-83AF-B9156EF0C3CF}" srcOrd="5" destOrd="0" parTransId="{CDE0A707-6143-494A-B2AC-553AC24084CA}" sibTransId="{F3F0CC5F-DADE-4808-B10D-0A6FFC7FE80A}"/>
    <dgm:cxn modelId="{EB1150F3-C0F0-42C9-BF0E-FFC7CC39DF8F}" srcId="{4BA8BFED-B0A5-4C14-96BE-3267A4BFD131}" destId="{C99B816C-DBF7-412E-9374-77994EB0E69D}" srcOrd="4" destOrd="0" parTransId="{61B75EA4-02A0-43F7-B8F2-B0C18C77EE27}" sibTransId="{D4659384-2547-4DD0-A4F5-D447B42964BD}"/>
    <dgm:cxn modelId="{AC211BBF-E396-2C49-9AAC-3CF692F7733D}" type="presOf" srcId="{6CF63C12-68EE-4762-BC3F-F335997D8874}" destId="{EB91E8C9-1653-45AF-B459-9A44482D514D}" srcOrd="1" destOrd="0" presId="urn:microsoft.com/office/officeart/2005/8/layout/vProcess5"/>
    <dgm:cxn modelId="{16BC5689-05BD-4509-AC13-B1DFEA88FE1A}" srcId="{4BA8BFED-B0A5-4C14-96BE-3267A4BFD131}" destId="{91EE9E80-E71F-43AD-8849-0900DEFCDD37}" srcOrd="0" destOrd="0" parTransId="{9230943E-BB24-476F-A944-AA35F468914E}" sibTransId="{04E73D0E-80B5-40E4-AA9E-2E31C4DA7880}"/>
    <dgm:cxn modelId="{114EE365-7C79-DE4A-8967-58918F16F832}" type="presOf" srcId="{E80F27B3-2595-4551-B007-CA74F1FFB454}" destId="{13518147-D22A-45F5-84C9-85ED556FDD6F}" srcOrd="0" destOrd="0" presId="urn:microsoft.com/office/officeart/2005/8/layout/vProcess5"/>
    <dgm:cxn modelId="{BDF3EA93-EF4E-814B-B9EF-718D6DE9C22F}" type="presOf" srcId="{04E73D0E-80B5-40E4-AA9E-2E31C4DA7880}" destId="{3D38E082-CD2C-4E83-81C9-9DEB2914D5AC}" srcOrd="0" destOrd="0" presId="urn:microsoft.com/office/officeart/2005/8/layout/vProcess5"/>
    <dgm:cxn modelId="{A33471F2-3A01-A54C-A30A-009918E8D7E4}" type="presOf" srcId="{3584218C-E643-4FBF-8571-A05B0D15F0A2}" destId="{DD145C8B-70A1-44F8-8CC3-E5A8CD5144FA}" srcOrd="0" destOrd="0" presId="urn:microsoft.com/office/officeart/2005/8/layout/vProcess5"/>
    <dgm:cxn modelId="{B0228F34-1CF0-144E-9D8A-2D1D64E57A30}" type="presOf" srcId="{3F46AED9-FEC5-40F0-8C96-7359F1C63A4C}" destId="{0FCF2F97-CCE9-4A08-B446-C06EC377B1C5}" srcOrd="0" destOrd="0" presId="urn:microsoft.com/office/officeart/2005/8/layout/vProcess5"/>
    <dgm:cxn modelId="{4EC4502D-C05A-E64B-BB62-CCB13E18238A}" type="presOf" srcId="{AFADFED9-ED08-4010-838C-6C4BA454B62E}" destId="{F0247799-7BC0-4263-AB0E-BB8E317B7E81}" srcOrd="0" destOrd="0" presId="urn:microsoft.com/office/officeart/2005/8/layout/vProcess5"/>
    <dgm:cxn modelId="{A4CFD5D0-C24C-844C-9FD2-95B124C92681}" type="presParOf" srcId="{9619A2A9-F8F1-4636-AC05-58086A38D126}" destId="{7D17A7A5-16BC-4038-B179-5D22371E1408}" srcOrd="0" destOrd="0" presId="urn:microsoft.com/office/officeart/2005/8/layout/vProcess5"/>
    <dgm:cxn modelId="{E8931EC1-32CD-BE43-ADE9-9C1F4D1E3D2D}" type="presParOf" srcId="{9619A2A9-F8F1-4636-AC05-58086A38D126}" destId="{6635A873-F0D4-46A9-B5D7-FB2CD618C06A}" srcOrd="1" destOrd="0" presId="urn:microsoft.com/office/officeart/2005/8/layout/vProcess5"/>
    <dgm:cxn modelId="{5F90FD86-9BB0-7C4E-AFC4-3D9D309E55F4}" type="presParOf" srcId="{9619A2A9-F8F1-4636-AC05-58086A38D126}" destId="{F0247799-7BC0-4263-AB0E-BB8E317B7E81}" srcOrd="2" destOrd="0" presId="urn:microsoft.com/office/officeart/2005/8/layout/vProcess5"/>
    <dgm:cxn modelId="{38D912A5-16B5-9642-A02C-D9A19F101F81}" type="presParOf" srcId="{9619A2A9-F8F1-4636-AC05-58086A38D126}" destId="{0FCF2F97-CCE9-4A08-B446-C06EC377B1C5}" srcOrd="3" destOrd="0" presId="urn:microsoft.com/office/officeart/2005/8/layout/vProcess5"/>
    <dgm:cxn modelId="{2889064B-D785-0B48-B31A-9679706E980A}" type="presParOf" srcId="{9619A2A9-F8F1-4636-AC05-58086A38D126}" destId="{980D92A7-A1FE-4DC1-9F44-F99FC71F587D}" srcOrd="4" destOrd="0" presId="urn:microsoft.com/office/officeart/2005/8/layout/vProcess5"/>
    <dgm:cxn modelId="{1310C1EF-1A0B-944D-94ED-18968356D0A0}" type="presParOf" srcId="{9619A2A9-F8F1-4636-AC05-58086A38D126}" destId="{D8A23CD6-5B90-4019-A4C1-8E933020AC4F}" srcOrd="5" destOrd="0" presId="urn:microsoft.com/office/officeart/2005/8/layout/vProcess5"/>
    <dgm:cxn modelId="{317B466E-87A5-7449-A036-F6D4ED779549}" type="presParOf" srcId="{9619A2A9-F8F1-4636-AC05-58086A38D126}" destId="{3D38E082-CD2C-4E83-81C9-9DEB2914D5AC}" srcOrd="6" destOrd="0" presId="urn:microsoft.com/office/officeart/2005/8/layout/vProcess5"/>
    <dgm:cxn modelId="{B1FE7E3B-5256-9543-9484-C614F68435EF}" type="presParOf" srcId="{9619A2A9-F8F1-4636-AC05-58086A38D126}" destId="{13518147-D22A-45F5-84C9-85ED556FDD6F}" srcOrd="7" destOrd="0" presId="urn:microsoft.com/office/officeart/2005/8/layout/vProcess5"/>
    <dgm:cxn modelId="{E9308344-0B20-594A-8130-C5B288940148}" type="presParOf" srcId="{9619A2A9-F8F1-4636-AC05-58086A38D126}" destId="{DD145C8B-70A1-44F8-8CC3-E5A8CD5144FA}" srcOrd="8" destOrd="0" presId="urn:microsoft.com/office/officeart/2005/8/layout/vProcess5"/>
    <dgm:cxn modelId="{C8FA099E-754B-694A-ACAE-498CD77E6B08}" type="presParOf" srcId="{9619A2A9-F8F1-4636-AC05-58086A38D126}" destId="{FB02084B-0553-401C-98B0-35C933B2A0BF}" srcOrd="9" destOrd="0" presId="urn:microsoft.com/office/officeart/2005/8/layout/vProcess5"/>
    <dgm:cxn modelId="{595E1C95-0497-9E49-93A7-AAD49289685B}" type="presParOf" srcId="{9619A2A9-F8F1-4636-AC05-58086A38D126}" destId="{06BB8F60-3D6F-40EE-872F-288EBA12E4D3}" srcOrd="10" destOrd="0" presId="urn:microsoft.com/office/officeart/2005/8/layout/vProcess5"/>
    <dgm:cxn modelId="{EB6E7740-15F2-5A4D-90D9-C14A01DA4208}" type="presParOf" srcId="{9619A2A9-F8F1-4636-AC05-58086A38D126}" destId="{5480CF4D-3B27-4488-A816-F3FD91B60DB6}" srcOrd="11" destOrd="0" presId="urn:microsoft.com/office/officeart/2005/8/layout/vProcess5"/>
    <dgm:cxn modelId="{F536C1F4-6DA1-5240-94F7-540431FCE688}" type="presParOf" srcId="{9619A2A9-F8F1-4636-AC05-58086A38D126}" destId="{69F98B3C-9A38-4EB8-BD78-D07EE5248A86}" srcOrd="12" destOrd="0" presId="urn:microsoft.com/office/officeart/2005/8/layout/vProcess5"/>
    <dgm:cxn modelId="{85C31F38-EC90-904A-867C-ABE68EA3EA4E}" type="presParOf" srcId="{9619A2A9-F8F1-4636-AC05-58086A38D126}" destId="{EB91E8C9-1653-45AF-B459-9A44482D514D}" srcOrd="13" destOrd="0" presId="urn:microsoft.com/office/officeart/2005/8/layout/vProcess5"/>
    <dgm:cxn modelId="{3CEECA78-706E-E14E-9E8A-B68D0FC4BA08}" type="presParOf" srcId="{9619A2A9-F8F1-4636-AC05-58086A38D126}" destId="{6FA62A90-FA31-4A38-817E-B82DE1A44B9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5A873-F0D4-46A9-B5D7-FB2CD618C06A}">
      <dsp:nvSpPr>
        <dsp:cNvPr id="0" name=""/>
        <dsp:cNvSpPr/>
      </dsp:nvSpPr>
      <dsp:spPr>
        <a:xfrm>
          <a:off x="0" y="0"/>
          <a:ext cx="5984748" cy="83667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Identify the target audience</a:t>
          </a:r>
          <a:endParaRPr lang="en-US" sz="2300" kern="1200" dirty="0"/>
        </a:p>
      </dsp:txBody>
      <dsp:txXfrm>
        <a:off x="24505" y="24505"/>
        <a:ext cx="4984019" cy="787666"/>
      </dsp:txXfrm>
    </dsp:sp>
    <dsp:sp modelId="{F0247799-7BC0-4263-AB0E-BB8E317B7E81}">
      <dsp:nvSpPr>
        <dsp:cNvPr id="0" name=""/>
        <dsp:cNvSpPr/>
      </dsp:nvSpPr>
      <dsp:spPr>
        <a:xfrm>
          <a:off x="446913" y="952881"/>
          <a:ext cx="5984748" cy="83667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Determine the communication objectives</a:t>
          </a:r>
          <a:endParaRPr lang="en-US" sz="2300" kern="1200" dirty="0"/>
        </a:p>
      </dsp:txBody>
      <dsp:txXfrm>
        <a:off x="471418" y="977386"/>
        <a:ext cx="4944985" cy="787666"/>
      </dsp:txXfrm>
    </dsp:sp>
    <dsp:sp modelId="{0FCF2F97-CCE9-4A08-B446-C06EC377B1C5}">
      <dsp:nvSpPr>
        <dsp:cNvPr id="0" name=""/>
        <dsp:cNvSpPr/>
      </dsp:nvSpPr>
      <dsp:spPr>
        <a:xfrm>
          <a:off x="893826" y="1905762"/>
          <a:ext cx="5984748" cy="83667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Design the message</a:t>
          </a:r>
          <a:endParaRPr lang="en-US" sz="2300" kern="1200" dirty="0"/>
        </a:p>
      </dsp:txBody>
      <dsp:txXfrm>
        <a:off x="918331" y="1930267"/>
        <a:ext cx="4944985" cy="787666"/>
      </dsp:txXfrm>
    </dsp:sp>
    <dsp:sp modelId="{980D92A7-A1FE-4DC1-9F44-F99FC71F587D}">
      <dsp:nvSpPr>
        <dsp:cNvPr id="0" name=""/>
        <dsp:cNvSpPr/>
      </dsp:nvSpPr>
      <dsp:spPr>
        <a:xfrm>
          <a:off x="1340739" y="2858643"/>
          <a:ext cx="5984748" cy="8366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Choose the media</a:t>
          </a:r>
          <a:endParaRPr lang="en-US" sz="2300" kern="1200" dirty="0"/>
        </a:p>
      </dsp:txBody>
      <dsp:txXfrm>
        <a:off x="1365244" y="2883148"/>
        <a:ext cx="4944985" cy="787666"/>
      </dsp:txXfrm>
    </dsp:sp>
    <dsp:sp modelId="{D8A23CD6-5B90-4019-A4C1-8E933020AC4F}">
      <dsp:nvSpPr>
        <dsp:cNvPr id="0" name=""/>
        <dsp:cNvSpPr/>
      </dsp:nvSpPr>
      <dsp:spPr>
        <a:xfrm>
          <a:off x="1787652" y="3811524"/>
          <a:ext cx="5984748" cy="83667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Select the message source</a:t>
          </a:r>
          <a:endParaRPr lang="en-US" sz="2300" kern="1200" dirty="0"/>
        </a:p>
      </dsp:txBody>
      <dsp:txXfrm>
        <a:off x="1812157" y="3836029"/>
        <a:ext cx="4944985" cy="787666"/>
      </dsp:txXfrm>
    </dsp:sp>
    <dsp:sp modelId="{3D38E082-CD2C-4E83-81C9-9DEB2914D5AC}">
      <dsp:nvSpPr>
        <dsp:cNvPr id="0" name=""/>
        <dsp:cNvSpPr/>
      </dsp:nvSpPr>
      <dsp:spPr>
        <a:xfrm>
          <a:off x="5440908" y="611238"/>
          <a:ext cx="543839" cy="54383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5563272" y="611238"/>
        <a:ext cx="299111" cy="409239"/>
      </dsp:txXfrm>
    </dsp:sp>
    <dsp:sp modelId="{13518147-D22A-45F5-84C9-85ED556FDD6F}">
      <dsp:nvSpPr>
        <dsp:cNvPr id="0" name=""/>
        <dsp:cNvSpPr/>
      </dsp:nvSpPr>
      <dsp:spPr>
        <a:xfrm>
          <a:off x="5887821" y="1564119"/>
          <a:ext cx="543839" cy="543839"/>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010185" y="1564119"/>
        <a:ext cx="299111" cy="409239"/>
      </dsp:txXfrm>
    </dsp:sp>
    <dsp:sp modelId="{DD145C8B-70A1-44F8-8CC3-E5A8CD5144FA}">
      <dsp:nvSpPr>
        <dsp:cNvPr id="0" name=""/>
        <dsp:cNvSpPr/>
      </dsp:nvSpPr>
      <dsp:spPr>
        <a:xfrm>
          <a:off x="6334734" y="2503055"/>
          <a:ext cx="543839" cy="543839"/>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457098" y="2503055"/>
        <a:ext cx="299111" cy="409239"/>
      </dsp:txXfrm>
    </dsp:sp>
    <dsp:sp modelId="{FB02084B-0553-401C-98B0-35C933B2A0BF}">
      <dsp:nvSpPr>
        <dsp:cNvPr id="0" name=""/>
        <dsp:cNvSpPr/>
      </dsp:nvSpPr>
      <dsp:spPr>
        <a:xfrm>
          <a:off x="6781647" y="3465233"/>
          <a:ext cx="543839" cy="543839"/>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904011" y="3465233"/>
        <a:ext cx="299111" cy="40923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F508BDAF-707C-4CAF-9ED9-A4D76A4F34BD}" type="datetime1">
              <a:rPr lang="en-US"/>
              <a:pPr/>
              <a:t>1/28/2015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 </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615AE7F-6018-4FD6-BFB4-61EF2CCE786F}" type="slidenum">
              <a:rPr lang="en-US"/>
              <a:pPr/>
              <a:t>‹#›</a:t>
            </a:fld>
            <a:endParaRPr lang="en-US" dirty="0"/>
          </a:p>
        </p:txBody>
      </p:sp>
    </p:spTree>
    <p:extLst>
      <p:ext uri="{BB962C8B-B14F-4D97-AF65-F5344CB8AC3E}">
        <p14:creationId xmlns:p14="http://schemas.microsoft.com/office/powerpoint/2010/main" val="176959367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ＭＳ Ｐゴシック" charset="-128"/>
      </a:defRPr>
    </a:lvl1pPr>
    <a:lvl2pPr marL="693738" indent="-236538"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a:lstStyle/>
          <a:p>
            <a:endParaRPr lang="en-US" dirty="0" smtClean="0"/>
          </a:p>
        </p:txBody>
      </p:sp>
      <p:sp>
        <p:nvSpPr>
          <p:cNvPr id="14340" name="Slide Number Placeholder 3"/>
          <p:cNvSpPr>
            <a:spLocks noGrp="1"/>
          </p:cNvSpPr>
          <p:nvPr>
            <p:ph type="sldNum" sz="quarter" idx="5"/>
          </p:nvPr>
        </p:nvSpPr>
        <p:spPr bwMode="auto">
          <a:noFill/>
          <a:ln>
            <a:miter lim="800000"/>
            <a:headEnd/>
            <a:tailEnd/>
          </a:ln>
        </p:spPr>
        <p:txBody>
          <a:bodyPr/>
          <a:lstStyle/>
          <a:p>
            <a:fld id="{7066FDAD-81A1-43F5-8F16-5F8172021CA1}"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marL="533400" indent="-533400">
              <a:lnSpc>
                <a:spcPct val="80000"/>
              </a:lnSpc>
            </a:pPr>
            <a:r>
              <a:rPr lang="en-US" b="1" dirty="0" smtClean="0"/>
              <a:t>Sender</a:t>
            </a:r>
            <a:r>
              <a:rPr lang="en-US" dirty="0" smtClean="0"/>
              <a:t> is the party sending the message to another party.</a:t>
            </a:r>
          </a:p>
          <a:p>
            <a:pPr marL="533400" indent="-533400">
              <a:lnSpc>
                <a:spcPct val="80000"/>
              </a:lnSpc>
            </a:pPr>
            <a:endParaRPr lang="en-US" dirty="0" smtClean="0"/>
          </a:p>
          <a:p>
            <a:pPr marL="533400" indent="-533400">
              <a:lnSpc>
                <a:spcPct val="80000"/>
              </a:lnSpc>
            </a:pPr>
            <a:r>
              <a:rPr lang="en-US" b="1" dirty="0" smtClean="0"/>
              <a:t>Encoding</a:t>
            </a:r>
            <a:r>
              <a:rPr lang="en-US" dirty="0" smtClean="0"/>
              <a:t> is the process of putting thought into symbolic form. </a:t>
            </a:r>
          </a:p>
          <a:p>
            <a:pPr marL="533400" indent="-533400">
              <a:lnSpc>
                <a:spcPct val="80000"/>
              </a:lnSpc>
            </a:pPr>
            <a:endParaRPr lang="en-US" dirty="0" smtClean="0"/>
          </a:p>
          <a:p>
            <a:pPr marL="533400" indent="-533400">
              <a:lnSpc>
                <a:spcPct val="80000"/>
              </a:lnSpc>
            </a:pPr>
            <a:r>
              <a:rPr lang="en-US" b="1" dirty="0" smtClean="0"/>
              <a:t>Message</a:t>
            </a:r>
            <a:r>
              <a:rPr lang="en-US" dirty="0" smtClean="0"/>
              <a:t> is the set of symbols the sender transmits.</a:t>
            </a:r>
          </a:p>
          <a:p>
            <a:pPr marL="533400" indent="-533400" algn="ctr">
              <a:lnSpc>
                <a:spcPct val="90000"/>
              </a:lnSpc>
            </a:pPr>
            <a:endParaRPr lang="en-US" sz="1400" b="1" i="1" dirty="0" smtClean="0">
              <a:latin typeface="Times New Roman" charset="0"/>
            </a:endParaRPr>
          </a:p>
          <a:p>
            <a:pPr marL="533400" indent="-533400">
              <a:lnSpc>
                <a:spcPct val="90000"/>
              </a:lnSpc>
            </a:pPr>
            <a:r>
              <a:rPr lang="en-US" b="1" dirty="0" smtClean="0"/>
              <a:t>Media</a:t>
            </a:r>
            <a:r>
              <a:rPr lang="en-US" dirty="0" smtClean="0"/>
              <a:t> is the communications channels through which the message moves from sender to receiver.</a:t>
            </a:r>
          </a:p>
          <a:p>
            <a:pPr marL="533400" indent="-533400">
              <a:lnSpc>
                <a:spcPct val="90000"/>
              </a:lnSpc>
            </a:pPr>
            <a:endParaRPr lang="en-US" dirty="0" smtClean="0"/>
          </a:p>
          <a:p>
            <a:pPr marL="533400" indent="-533400">
              <a:lnSpc>
                <a:spcPct val="90000"/>
              </a:lnSpc>
            </a:pPr>
            <a:r>
              <a:rPr lang="en-US" b="1" dirty="0" smtClean="0"/>
              <a:t>Decoding</a:t>
            </a:r>
            <a:r>
              <a:rPr lang="en-US" dirty="0" smtClean="0"/>
              <a:t> is the process by which the receiver assigns meaning to the symbols.</a:t>
            </a:r>
          </a:p>
          <a:p>
            <a:pPr marL="533400" indent="-533400">
              <a:lnSpc>
                <a:spcPct val="90000"/>
              </a:lnSpc>
            </a:pPr>
            <a:endParaRPr lang="en-US" dirty="0" smtClean="0"/>
          </a:p>
          <a:p>
            <a:pPr marL="533400" indent="-533400">
              <a:lnSpc>
                <a:spcPct val="90000"/>
              </a:lnSpc>
            </a:pPr>
            <a:r>
              <a:rPr lang="en-US" b="1" dirty="0" smtClean="0"/>
              <a:t>Receiver</a:t>
            </a:r>
            <a:r>
              <a:rPr lang="en-US" dirty="0" smtClean="0"/>
              <a:t> is the party receiving the message sent by another party.</a:t>
            </a:r>
          </a:p>
          <a:p>
            <a:pPr marL="533400" indent="-533400">
              <a:lnSpc>
                <a:spcPct val="90000"/>
              </a:lnSpc>
            </a:pPr>
            <a:endParaRPr lang="en-US" dirty="0" smtClean="0"/>
          </a:p>
          <a:p>
            <a:pPr marL="533400" indent="-533400">
              <a:lnSpc>
                <a:spcPct val="80000"/>
              </a:lnSpc>
            </a:pPr>
            <a:r>
              <a:rPr lang="en-US" b="1" dirty="0" smtClean="0"/>
              <a:t>Response</a:t>
            </a:r>
            <a:r>
              <a:rPr lang="en-US" dirty="0" smtClean="0"/>
              <a:t> is the reaction of the receiver after being exposed to the message.</a:t>
            </a:r>
          </a:p>
          <a:p>
            <a:pPr marL="533400" indent="-533400">
              <a:lnSpc>
                <a:spcPct val="80000"/>
              </a:lnSpc>
            </a:pPr>
            <a:endParaRPr lang="en-US" dirty="0" smtClean="0"/>
          </a:p>
          <a:p>
            <a:pPr marL="533400" indent="-533400">
              <a:lnSpc>
                <a:spcPct val="80000"/>
              </a:lnSpc>
            </a:pPr>
            <a:r>
              <a:rPr lang="en-US" b="1" dirty="0" smtClean="0"/>
              <a:t>Feedback</a:t>
            </a:r>
            <a:r>
              <a:rPr lang="en-US" dirty="0" smtClean="0"/>
              <a:t> is the part of the receiver’s response communicated back to the sender</a:t>
            </a:r>
          </a:p>
          <a:p>
            <a:pPr marL="533400" indent="-533400">
              <a:lnSpc>
                <a:spcPct val="80000"/>
              </a:lnSpc>
            </a:pPr>
            <a:endParaRPr lang="en-US" dirty="0" smtClean="0"/>
          </a:p>
          <a:p>
            <a:pPr marL="533400" indent="-533400">
              <a:lnSpc>
                <a:spcPct val="80000"/>
              </a:lnSpc>
            </a:pPr>
            <a:r>
              <a:rPr lang="en-US" b="1" dirty="0" smtClean="0"/>
              <a:t>Noise</a:t>
            </a:r>
            <a:r>
              <a:rPr lang="en-US" dirty="0" smtClean="0"/>
              <a:t> is the unplanned static or distortion during the communication process, which results in the receiver’s getting a different message than the one the sender sent.</a:t>
            </a:r>
          </a:p>
          <a:p>
            <a:pPr marL="533400" indent="-533400"/>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a:lstStyle/>
          <a:p>
            <a:fld id="{51BA56AF-77E9-481C-97B7-22C972ACE5B1}"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marL="219075" indent="-220663"/>
            <a:r>
              <a:rPr lang="en-US" b="1" dirty="0" smtClean="0"/>
              <a:t>Note for Instructor</a:t>
            </a:r>
          </a:p>
          <a:p>
            <a:pPr marL="914400" lvl="1" indent="-220663"/>
            <a:r>
              <a:rPr lang="en-US" dirty="0" smtClean="0"/>
              <a:t>For a message to be effective, the sender’s encoding must mesh with the receiver’s decoding process.</a:t>
            </a:r>
          </a:p>
          <a:p>
            <a:pPr marL="914400" lvl="1" indent="-220663"/>
            <a:r>
              <a:rPr lang="en-US" dirty="0" smtClean="0"/>
              <a:t>Best messages consist of words and other symbols that are familiar to the receiver.</a:t>
            </a:r>
          </a:p>
          <a:p>
            <a:pPr marL="914400" lvl="1" indent="-220663"/>
            <a:r>
              <a:rPr lang="en-US" dirty="0" smtClean="0"/>
              <a:t>Marketers may not share their consumer’s field of experience but must understand the consumer’s field of experience.</a:t>
            </a:r>
          </a:p>
          <a:p>
            <a:pPr marL="219075" indent="-220663"/>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a:lstStyle/>
          <a:p>
            <a:fld id="{73CE1530-ADA0-4A8D-8596-0E812F76A178}"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a:lstStyle/>
          <a:p>
            <a:fld id="{461C84B9-33A9-448F-8587-08F9AC348020}"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a:lstStyle/>
          <a:p>
            <a:fld id="{9D48D2ED-7159-4AFE-B224-F8CA3B297CBB}"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a:lstStyle/>
          <a:p>
            <a:fld id="{C313E913-C550-4688-81D7-43D256D93385}"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endParaRPr lang="en-US" dirty="0" smtClean="0"/>
          </a:p>
        </p:txBody>
      </p:sp>
      <p:sp>
        <p:nvSpPr>
          <p:cNvPr id="71684" name="Slide Number Placeholder 3"/>
          <p:cNvSpPr>
            <a:spLocks noGrp="1"/>
          </p:cNvSpPr>
          <p:nvPr>
            <p:ph type="sldNum" sz="quarter" idx="5"/>
          </p:nvPr>
        </p:nvSpPr>
        <p:spPr bwMode="auto">
          <a:noFill/>
          <a:ln>
            <a:miter lim="800000"/>
            <a:headEnd/>
            <a:tailEnd/>
          </a:ln>
        </p:spPr>
        <p:txBody>
          <a:bodyPr/>
          <a:lstStyle/>
          <a:p>
            <a:fld id="{72794B58-AC23-4C6A-83A1-34FFF0E276C2}"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a:lstStyle/>
          <a:p>
            <a:fld id="{9F6281D4-4E4C-4EB0-A25D-7F81E9C3369F}"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endParaRPr lang="en-US" dirty="0" smtClean="0"/>
          </a:p>
        </p:txBody>
      </p:sp>
      <p:sp>
        <p:nvSpPr>
          <p:cNvPr id="81924" name="Slide Number Placeholder 3"/>
          <p:cNvSpPr>
            <a:spLocks noGrp="1"/>
          </p:cNvSpPr>
          <p:nvPr>
            <p:ph type="sldNum" sz="quarter" idx="5"/>
          </p:nvPr>
        </p:nvSpPr>
        <p:spPr bwMode="auto">
          <a:noFill/>
          <a:ln>
            <a:miter lim="800000"/>
            <a:headEnd/>
            <a:tailEnd/>
          </a:ln>
        </p:spPr>
        <p:txBody>
          <a:bodyPr/>
          <a:lstStyle/>
          <a:p>
            <a:fld id="{2D3CE89A-2B86-4083-85F5-008AEF2B8280}"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a:lstStyle/>
          <a:p>
            <a:fld id="{8D571927-1995-4DCF-BA9B-F31E46C54B92}"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pPr marL="533400" indent="-533400"/>
            <a:r>
              <a:rPr lang="en-US" b="1" dirty="0" smtClean="0"/>
              <a:t>Note to Instructor</a:t>
            </a:r>
          </a:p>
          <a:p>
            <a:pPr marL="533400" indent="-533400"/>
            <a:r>
              <a:rPr lang="en-US" b="1" dirty="0" smtClean="0"/>
              <a:t>Push strategy </a:t>
            </a:r>
            <a:r>
              <a:rPr lang="en-US" dirty="0" smtClean="0"/>
              <a:t>involves pushing the product to the consumers by inducing channel members to carry the product and promote it to final consumers.</a:t>
            </a:r>
          </a:p>
          <a:p>
            <a:pPr marL="533400" indent="-533400"/>
            <a:r>
              <a:rPr lang="en-US" b="1" dirty="0" smtClean="0"/>
              <a:t>Pull strategy </a:t>
            </a:r>
            <a:r>
              <a:rPr lang="en-US" dirty="0" smtClean="0"/>
              <a:t>is when the producer directs its marketing activities toward final consumers to induce them to buy the product and create demand from channel members.</a:t>
            </a:r>
          </a:p>
          <a:p>
            <a:pPr marL="533400" indent="-533400"/>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a:lstStyle/>
          <a:p>
            <a:fld id="{8B74AB88-32FA-4AAF-ABCD-611CCDEFBFEE}"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a:lstStyle/>
          <a:p>
            <a:fld id="{AF1617F7-FC55-4F7F-9AAC-A72076B6B243}"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endParaRPr lang="en-US" dirty="0" smtClean="0"/>
          </a:p>
        </p:txBody>
      </p:sp>
      <p:sp>
        <p:nvSpPr>
          <p:cNvPr id="90116" name="Slide Number Placeholder 3"/>
          <p:cNvSpPr>
            <a:spLocks noGrp="1"/>
          </p:cNvSpPr>
          <p:nvPr>
            <p:ph type="sldNum" sz="quarter" idx="5"/>
          </p:nvPr>
        </p:nvSpPr>
        <p:spPr bwMode="auto">
          <a:noFill/>
          <a:ln>
            <a:miter lim="800000"/>
            <a:headEnd/>
            <a:tailEnd/>
          </a:ln>
        </p:spPr>
        <p:txBody>
          <a:bodyPr/>
          <a:lstStyle/>
          <a:p>
            <a:fld id="{3E4FBB29-14B2-40CB-A0F9-4D4B19F9FEC3}"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92163"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a:lstStyle/>
          <a:p>
            <a:fld id="{48F37C3C-6DA5-4E52-96A1-B4B10CC7FD8F}" type="slidenum">
              <a:rPr lang="en-US"/>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E10F7E02-188F-4DD7-B3F0-907D394B43C8}"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What sales promotions have you seen in the last two months?</a:t>
            </a:r>
            <a:endParaRPr lang="en-US" dirty="0" smtClean="0"/>
          </a:p>
          <a:p>
            <a:r>
              <a:rPr lang="en-US" dirty="0" smtClean="0"/>
              <a:t>They will often mention similar coupon books, fast food contests, and demonstrations in stores.</a:t>
            </a:r>
          </a:p>
        </p:txBody>
      </p:sp>
      <p:sp>
        <p:nvSpPr>
          <p:cNvPr id="24580" name="Slide Number Placeholder 3"/>
          <p:cNvSpPr>
            <a:spLocks noGrp="1"/>
          </p:cNvSpPr>
          <p:nvPr>
            <p:ph type="sldNum" sz="quarter" idx="5"/>
          </p:nvPr>
        </p:nvSpPr>
        <p:spPr bwMode="auto">
          <a:noFill/>
          <a:ln>
            <a:miter lim="800000"/>
            <a:headEnd/>
            <a:tailEnd/>
          </a:ln>
        </p:spPr>
        <p:txBody>
          <a:bodyPr/>
          <a:lstStyle/>
          <a:p>
            <a:fld id="{FC13F91E-A7C9-4290-9788-38709C003E82}"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r>
              <a:rPr lang="en-US" b="1" dirty="0" smtClean="0"/>
              <a:t>Note to Instructor</a:t>
            </a:r>
          </a:p>
          <a:p>
            <a:r>
              <a:rPr lang="en-US" dirty="0" smtClean="0"/>
              <a:t>This link is to McDonald’s Web page for press releases. Before clicking you might ask the students what kind of information McDonald’s might issue press releases about. You can then see the press releases which talk about finances, marketing strategies, and organizational issues.</a:t>
            </a:r>
          </a:p>
        </p:txBody>
      </p:sp>
      <p:sp>
        <p:nvSpPr>
          <p:cNvPr id="26628" name="Slide Number Placeholder 3"/>
          <p:cNvSpPr>
            <a:spLocks noGrp="1"/>
          </p:cNvSpPr>
          <p:nvPr>
            <p:ph type="sldNum" sz="quarter" idx="5"/>
          </p:nvPr>
        </p:nvSpPr>
        <p:spPr bwMode="auto">
          <a:noFill/>
          <a:ln>
            <a:miter lim="800000"/>
            <a:headEnd/>
            <a:tailEnd/>
          </a:ln>
        </p:spPr>
        <p:txBody>
          <a:bodyPr/>
          <a:lstStyle/>
          <a:p>
            <a:fld id="{97B9702B-CB3A-4AE1-89AF-B77B35353324}"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a:lstStyle/>
          <a:p>
            <a:fld id="{E1BDC495-E8C7-4546-B324-67BC48C63FF8}"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a:lstStyle/>
          <a:p>
            <a:fld id="{7AFD521A-AE6E-471A-BC22-00458B51E87D}"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Which of these do you think is most effective?</a:t>
            </a:r>
            <a:r>
              <a:rPr lang="en-US" b="1" dirty="0" smtClean="0"/>
              <a:t> </a:t>
            </a:r>
          </a:p>
          <a:p>
            <a:r>
              <a:rPr lang="en-US" dirty="0" smtClean="0"/>
              <a:t>They will realize that different tools are better for different targets, products, stages in the product life cycle, and goals of the marketer.</a:t>
            </a:r>
          </a:p>
        </p:txBody>
      </p:sp>
      <p:sp>
        <p:nvSpPr>
          <p:cNvPr id="20484" name="Slide Number Placeholder 3"/>
          <p:cNvSpPr>
            <a:spLocks noGrp="1"/>
          </p:cNvSpPr>
          <p:nvPr>
            <p:ph type="sldNum" sz="quarter" idx="5"/>
          </p:nvPr>
        </p:nvSpPr>
        <p:spPr bwMode="auto">
          <a:noFill/>
          <a:ln>
            <a:miter lim="800000"/>
            <a:headEnd/>
            <a:tailEnd/>
          </a:ln>
        </p:spPr>
        <p:txBody>
          <a:bodyPr/>
          <a:lstStyle/>
          <a:p>
            <a:fld id="{A5290C82-65BB-4032-9986-DE3314D7FA2E}"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096000" y="6477000"/>
            <a:ext cx="2117725" cy="381000"/>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14 -</a:t>
            </a:r>
            <a:fld id="{6F3C4FE5-FB00-4A97-A01D-EDD704B2F1A8}"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457200"/>
            <a:ext cx="2657003" cy="2209800"/>
          </a:xfrm>
          <a:prstGeom prst="rect">
            <a:avLst/>
          </a:prstGeom>
          <a:noFill/>
          <a:ln w="9525">
            <a:noFill/>
            <a:miter lim="800000"/>
            <a:headEnd/>
            <a:tailEnd/>
          </a:ln>
        </p:spPr>
      </p:pic>
      <p:sp>
        <p:nvSpPr>
          <p:cNvPr id="9" name="Rectangle 8"/>
          <p:cNvSpPr/>
          <p:nvPr userDrawn="1"/>
        </p:nvSpPr>
        <p:spPr>
          <a:xfrm>
            <a:off x="2057400" y="533400"/>
            <a:ext cx="2133600" cy="646331"/>
          </a:xfrm>
          <a:prstGeom prst="rect">
            <a:avLst/>
          </a:prstGeom>
        </p:spPr>
        <p:txBody>
          <a:bodyPr wrap="square">
            <a:spAutoFit/>
          </a:bodyPr>
          <a:lstStyle/>
          <a:p>
            <a:r>
              <a:rPr lang="en-US" sz="1800" i="1" baseline="0" dirty="0" smtClean="0">
                <a:solidFill>
                  <a:srgbClr val="EC0000"/>
                </a:solidFill>
                <a:latin typeface="FrutigerLTStd-LightItalic"/>
              </a:rPr>
              <a:t>i t ’s good  and </a:t>
            </a:r>
          </a:p>
          <a:p>
            <a:r>
              <a:rPr lang="en-US" sz="1800" i="1" baseline="0" dirty="0" smtClean="0">
                <a:solidFill>
                  <a:srgbClr val="EC0000"/>
                </a:solidFill>
                <a:latin typeface="FrutigerLTStd-LightItalic"/>
              </a:rPr>
              <a:t>good for you</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64569D9-F435-4CA3-90A8-55DA5DC73803}" type="datetime1">
              <a:rPr lang="en-US"/>
              <a:pPr/>
              <a:t>1/28/2015</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DB3D4DD-CAC2-4AEA-88D1-8B28D14A46B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096000" y="6477000"/>
            <a:ext cx="2117725" cy="381000"/>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14 -</a:t>
            </a:r>
            <a:fld id="{0AC335C1-65A1-4908-926E-9346C77725BD}"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a:t>
            </a:r>
            <a:r>
              <a:rPr lang="en-US" sz="1400" b="1" baseline="0" dirty="0" smtClean="0">
                <a:solidFill>
                  <a:srgbClr val="A6A6A6"/>
                </a:solidFill>
                <a:cs typeface="Tahoma" charset="0"/>
              </a:rPr>
              <a:t> </a:t>
            </a:r>
            <a:r>
              <a:rPr lang="en-US" sz="1400" b="1" dirty="0" smtClean="0">
                <a:solidFill>
                  <a:srgbClr val="A6A6A6"/>
                </a:solidFill>
                <a:cs typeface="Tahoma" charset="0"/>
              </a:rPr>
              <a:t>Pearson </a:t>
            </a:r>
            <a:r>
              <a:rPr lang="en-US" sz="1400" b="1" dirty="0">
                <a:solidFill>
                  <a:srgbClr val="A6A6A6"/>
                </a:solidFill>
                <a:cs typeface="Tahoma" charset="0"/>
              </a:rPr>
              <a:t>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12" cstate="print"/>
          <a:srcRect/>
          <a:stretch>
            <a:fillRect/>
          </a:stretch>
        </p:blipFill>
        <p:spPr bwMode="auto">
          <a:xfrm>
            <a:off x="0" y="5105400"/>
            <a:ext cx="1374312"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mcdonalds.com/corp/news.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r>
              <a:rPr lang="en-US" dirty="0" smtClean="0"/>
              <a:t/>
            </a:r>
            <a:br>
              <a:rPr lang="en-US" dirty="0" smtClean="0"/>
            </a:br>
            <a:r>
              <a:rPr lang="en-US" smtClean="0"/>
              <a:t>Chapter 8</a:t>
            </a:r>
            <a:endParaRPr lang="en-US" dirty="0" smtClean="0"/>
          </a:p>
        </p:txBody>
      </p:sp>
      <p:sp>
        <p:nvSpPr>
          <p:cNvPr id="13315" name="Subtitle 2"/>
          <p:cNvSpPr>
            <a:spLocks noGrp="1"/>
          </p:cNvSpPr>
          <p:nvPr>
            <p:ph type="subTitle" idx="1"/>
          </p:nvPr>
        </p:nvSpPr>
        <p:spPr/>
        <p:txBody>
          <a:bodyPr/>
          <a:lstStyle/>
          <a:p>
            <a:r>
              <a:rPr lang="en-US" b="1" dirty="0" smtClean="0">
                <a:latin typeface="Calibri" charset="0"/>
              </a:rPr>
              <a:t>Communicating Customer Value: Integrated Marketing Communications Strategy</a:t>
            </a:r>
            <a:endParaRPr lang="en-US" sz="3600" dirty="0" smtClean="0">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457200"/>
            <a:ext cx="7772400" cy="1143000"/>
          </a:xfrm>
        </p:spPr>
        <p:txBody>
          <a:bodyPr/>
          <a:lstStyle/>
          <a:p>
            <a:r>
              <a:rPr lang="en-US" dirty="0" smtClean="0"/>
              <a:t>A View of the Communication Process</a:t>
            </a:r>
          </a:p>
        </p:txBody>
      </p:sp>
      <p:sp>
        <p:nvSpPr>
          <p:cNvPr id="35843" name="Rectangle 3"/>
          <p:cNvSpPr>
            <a:spLocks noGrp="1" noChangeArrowheads="1"/>
          </p:cNvSpPr>
          <p:nvPr>
            <p:ph type="body" sz="quarter" idx="13"/>
          </p:nvPr>
        </p:nvSpPr>
        <p:spPr/>
        <p:txBody>
          <a:bodyPr/>
          <a:lstStyle/>
          <a:p>
            <a:r>
              <a:rPr lang="en-US" dirty="0" smtClean="0">
                <a:latin typeface="Calibri" charset="0"/>
              </a:rPr>
              <a:t>The Communication Process</a:t>
            </a:r>
          </a:p>
          <a:p>
            <a:endParaRPr lang="en-US" dirty="0" smtClean="0">
              <a:latin typeface="Calibri" charset="0"/>
            </a:endParaRPr>
          </a:p>
          <a:p>
            <a:endParaRPr lang="en-US" dirty="0" smtClean="0">
              <a:latin typeface="Calibri" charset="0"/>
            </a:endParaRPr>
          </a:p>
          <a:p>
            <a:endParaRPr lang="en-US" dirty="0" smtClean="0">
              <a:latin typeface="Calibri" charset="0"/>
            </a:endParaRPr>
          </a:p>
        </p:txBody>
      </p:sp>
      <p:pic>
        <p:nvPicPr>
          <p:cNvPr id="35844" name="Picture 6" descr="fig14_02wo"/>
          <p:cNvPicPr>
            <a:picLocks noChangeAspect="1" noChangeArrowheads="1"/>
          </p:cNvPicPr>
          <p:nvPr/>
        </p:nvPicPr>
        <p:blipFill>
          <a:blip r:embed="rId3" cstate="print"/>
          <a:srcRect/>
          <a:stretch>
            <a:fillRect/>
          </a:stretch>
        </p:blipFill>
        <p:spPr bwMode="auto">
          <a:xfrm>
            <a:off x="381000" y="2646363"/>
            <a:ext cx="8077200" cy="31448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304800"/>
            <a:ext cx="7772400" cy="1143000"/>
          </a:xfrm>
        </p:spPr>
        <p:txBody>
          <a:bodyPr/>
          <a:lstStyle/>
          <a:p>
            <a:r>
              <a:rPr lang="en-US" dirty="0" smtClean="0"/>
              <a:t>Steps in Developing Effective Marketing Communication</a:t>
            </a:r>
          </a:p>
        </p:txBody>
      </p:sp>
      <p:graphicFrame>
        <p:nvGraphicFramePr>
          <p:cNvPr id="4" name="Diagram 3"/>
          <p:cNvGraphicFramePr/>
          <p:nvPr/>
        </p:nvGraphicFramePr>
        <p:xfrm>
          <a:off x="533400" y="1676400"/>
          <a:ext cx="7772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600" dirty="0" smtClean="0"/>
              <a:t>Steps in Developing Effective Marketing Communication</a:t>
            </a:r>
          </a:p>
        </p:txBody>
      </p:sp>
      <p:sp>
        <p:nvSpPr>
          <p:cNvPr id="41987" name="Rectangle 3"/>
          <p:cNvSpPr>
            <a:spLocks noGrp="1" noChangeArrowheads="1"/>
          </p:cNvSpPr>
          <p:nvPr>
            <p:ph idx="1"/>
          </p:nvPr>
        </p:nvSpPr>
        <p:spPr>
          <a:xfrm>
            <a:off x="685800" y="2362200"/>
            <a:ext cx="7772400" cy="1676400"/>
          </a:xfrm>
        </p:spPr>
        <p:txBody>
          <a:bodyPr/>
          <a:lstStyle/>
          <a:p>
            <a:r>
              <a:rPr lang="en-US" sz="2800" dirty="0" smtClean="0">
                <a:latin typeface="Calibri" charset="0"/>
              </a:rPr>
              <a:t>Marketers seek a purchase response that results from a consumer decision-making process that includes the stages of buyer readiness</a:t>
            </a:r>
          </a:p>
        </p:txBody>
      </p:sp>
      <p:sp>
        <p:nvSpPr>
          <p:cNvPr id="41988" name="Text Placeholder 3"/>
          <p:cNvSpPr>
            <a:spLocks noGrp="1"/>
          </p:cNvSpPr>
          <p:nvPr>
            <p:ph type="body" sz="quarter" idx="13"/>
          </p:nvPr>
        </p:nvSpPr>
        <p:spPr/>
        <p:txBody>
          <a:bodyPr/>
          <a:lstStyle/>
          <a:p>
            <a:pPr>
              <a:spcBef>
                <a:spcPct val="0"/>
              </a:spcBef>
            </a:pPr>
            <a:r>
              <a:rPr lang="en-US" dirty="0" smtClean="0">
                <a:latin typeface="Calibri" charset="0"/>
              </a:rPr>
              <a:t>Determining the Communication Objectives</a:t>
            </a:r>
          </a:p>
        </p:txBody>
      </p:sp>
      <p:pic>
        <p:nvPicPr>
          <p:cNvPr id="41989" name="Picture 6" descr="fig14_03wo"/>
          <p:cNvPicPr>
            <a:picLocks noChangeAspect="1" noChangeArrowheads="1"/>
          </p:cNvPicPr>
          <p:nvPr/>
        </p:nvPicPr>
        <p:blipFill>
          <a:blip r:embed="rId3" cstate="print"/>
          <a:srcRect/>
          <a:stretch>
            <a:fillRect/>
          </a:stretch>
        </p:blipFill>
        <p:spPr bwMode="auto">
          <a:xfrm>
            <a:off x="238125" y="4291013"/>
            <a:ext cx="8372475" cy="738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3600" dirty="0" smtClean="0"/>
              <a:t>Steps in Developing Effective Marketing Communication</a:t>
            </a:r>
          </a:p>
        </p:txBody>
      </p:sp>
      <p:sp>
        <p:nvSpPr>
          <p:cNvPr id="66563" name="Rectangle 3"/>
          <p:cNvSpPr>
            <a:spLocks noGrp="1" noChangeArrowheads="1"/>
          </p:cNvSpPr>
          <p:nvPr>
            <p:ph idx="1"/>
          </p:nvPr>
        </p:nvSpPr>
        <p:spPr/>
        <p:txBody>
          <a:bodyPr/>
          <a:lstStyle/>
          <a:p>
            <a:pPr marL="533400" indent="-533400" algn="ctr">
              <a:buFontTx/>
              <a:buNone/>
            </a:pPr>
            <a:endParaRPr lang="en-US" sz="2800" b="1" i="1" dirty="0" smtClean="0">
              <a:solidFill>
                <a:srgbClr val="1A643E"/>
              </a:solidFill>
              <a:latin typeface="Times New Roman" charset="0"/>
            </a:endParaRPr>
          </a:p>
          <a:p>
            <a:pPr marL="533400" indent="-533400">
              <a:buFontTx/>
              <a:buNone/>
            </a:pPr>
            <a:r>
              <a:rPr lang="en-US" dirty="0" smtClean="0">
                <a:latin typeface="Calibri" charset="0"/>
              </a:rPr>
              <a:t>Involves the communicator understanding the effect on the target audience by measuring behavior resulting from the behavior</a:t>
            </a:r>
          </a:p>
        </p:txBody>
      </p:sp>
      <p:sp>
        <p:nvSpPr>
          <p:cNvPr id="66564" name="Text Placeholder 3"/>
          <p:cNvSpPr>
            <a:spLocks noGrp="1"/>
          </p:cNvSpPr>
          <p:nvPr>
            <p:ph type="body" sz="quarter" idx="13"/>
          </p:nvPr>
        </p:nvSpPr>
        <p:spPr/>
        <p:txBody>
          <a:bodyPr/>
          <a:lstStyle/>
          <a:p>
            <a:pPr>
              <a:spcBef>
                <a:spcPct val="0"/>
              </a:spcBef>
            </a:pPr>
            <a:r>
              <a:rPr lang="en-US" dirty="0" smtClean="0">
                <a:latin typeface="Calibri" charset="0"/>
              </a:rPr>
              <a:t>Collecting Feedback</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z="3600" dirty="0" smtClean="0"/>
              <a:t>Setting the Total Promotion </a:t>
            </a:r>
            <a:br>
              <a:rPr lang="en-US" sz="3600" dirty="0" smtClean="0"/>
            </a:br>
            <a:r>
              <a:rPr lang="en-US" sz="3600" dirty="0" smtClean="0"/>
              <a:t>Budget and Mix</a:t>
            </a:r>
          </a:p>
        </p:txBody>
      </p:sp>
      <p:sp>
        <p:nvSpPr>
          <p:cNvPr id="68611" name="Rectangle 3"/>
          <p:cNvSpPr>
            <a:spLocks noGrp="1" noChangeArrowheads="1"/>
          </p:cNvSpPr>
          <p:nvPr>
            <p:ph idx="1"/>
          </p:nvPr>
        </p:nvSpPr>
        <p:spPr>
          <a:xfrm>
            <a:off x="1066800" y="1981200"/>
            <a:ext cx="3505200" cy="4038600"/>
          </a:xfrm>
        </p:spPr>
        <p:txBody>
          <a:bodyPr/>
          <a:lstStyle/>
          <a:p>
            <a:pPr marL="533400" indent="-533400" algn="ctr">
              <a:buFontTx/>
              <a:buNone/>
            </a:pPr>
            <a:endParaRPr lang="en-US" sz="2400" b="1" i="1" dirty="0" smtClean="0">
              <a:solidFill>
                <a:srgbClr val="1A643E"/>
              </a:solidFill>
              <a:latin typeface="Times New Roman" charset="0"/>
            </a:endParaRPr>
          </a:p>
          <a:p>
            <a:pPr marL="533400" indent="-533400">
              <a:buFontTx/>
              <a:buNone/>
            </a:pPr>
            <a:r>
              <a:rPr lang="en-US" sz="2800" b="1" dirty="0" smtClean="0">
                <a:latin typeface="Calibri" charset="0"/>
              </a:rPr>
              <a:t>Affordable budget method</a:t>
            </a:r>
            <a:r>
              <a:rPr lang="en-US" sz="2800" dirty="0" smtClean="0">
                <a:latin typeface="Calibri" charset="0"/>
              </a:rPr>
              <a:t> sets the budget at an affordable level</a:t>
            </a:r>
          </a:p>
          <a:p>
            <a:pPr marL="533400" indent="-533400"/>
            <a:r>
              <a:rPr lang="en-US" sz="2800" dirty="0" smtClean="0">
                <a:latin typeface="Calibri" charset="0"/>
              </a:rPr>
              <a:t>Ignores the effects of promotion on sales</a:t>
            </a:r>
          </a:p>
          <a:p>
            <a:pPr marL="533400" indent="-533400">
              <a:buFontTx/>
              <a:buNone/>
            </a:pPr>
            <a:endParaRPr lang="en-US" sz="2800" dirty="0" smtClean="0">
              <a:latin typeface="Calibri" charset="0"/>
            </a:endParaRPr>
          </a:p>
        </p:txBody>
      </p:sp>
      <p:sp>
        <p:nvSpPr>
          <p:cNvPr id="68612" name="Text Placeholder 3"/>
          <p:cNvSpPr>
            <a:spLocks noGrp="1"/>
          </p:cNvSpPr>
          <p:nvPr>
            <p:ph type="body" sz="quarter" idx="13"/>
          </p:nvPr>
        </p:nvSpPr>
        <p:spPr/>
        <p:txBody>
          <a:bodyPr/>
          <a:lstStyle/>
          <a:p>
            <a:pPr>
              <a:spcBef>
                <a:spcPct val="0"/>
              </a:spcBef>
            </a:pPr>
            <a:r>
              <a:rPr lang="en-US" dirty="0" smtClean="0">
                <a:latin typeface="Calibri" charset="0"/>
              </a:rPr>
              <a:t>Setting the Total Promotion Budget</a:t>
            </a:r>
          </a:p>
          <a:p>
            <a:pPr>
              <a:spcBef>
                <a:spcPct val="0"/>
              </a:spcBef>
            </a:pPr>
            <a:endParaRPr lang="en-US" dirty="0" smtClean="0">
              <a:latin typeface="Calibri" charset="0"/>
            </a:endParaRPr>
          </a:p>
        </p:txBody>
      </p:sp>
      <p:pic>
        <p:nvPicPr>
          <p:cNvPr id="68613" name="Picture 4" descr="ph14_12.jpg"/>
          <p:cNvPicPr>
            <a:picLocks noChangeAspect="1"/>
          </p:cNvPicPr>
          <p:nvPr/>
        </p:nvPicPr>
        <p:blipFill>
          <a:blip r:embed="rId3" cstate="print"/>
          <a:srcRect/>
          <a:stretch>
            <a:fillRect/>
          </a:stretch>
        </p:blipFill>
        <p:spPr bwMode="auto">
          <a:xfrm>
            <a:off x="4692906" y="2438401"/>
            <a:ext cx="3765294"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idx="1"/>
          </p:nvPr>
        </p:nvSpPr>
        <p:spPr>
          <a:xfrm>
            <a:off x="990600" y="1981200"/>
            <a:ext cx="7467600" cy="4114800"/>
          </a:xfrm>
        </p:spPr>
        <p:txBody>
          <a:bodyPr/>
          <a:lstStyle/>
          <a:p>
            <a:pPr marL="533400" indent="-533400" algn="ctr">
              <a:lnSpc>
                <a:spcPct val="90000"/>
              </a:lnSpc>
              <a:buFontTx/>
              <a:buNone/>
            </a:pPr>
            <a:endParaRPr lang="en-US" b="1" i="1" dirty="0" smtClean="0">
              <a:latin typeface="Times New Roman" charset="0"/>
            </a:endParaRPr>
          </a:p>
          <a:p>
            <a:pPr marL="533400" indent="-533400">
              <a:lnSpc>
                <a:spcPct val="90000"/>
              </a:lnSpc>
              <a:buFontTx/>
              <a:buNone/>
            </a:pPr>
            <a:r>
              <a:rPr lang="en-US" sz="2800" b="1" dirty="0" smtClean="0">
                <a:latin typeface="Calibri" charset="0"/>
              </a:rPr>
              <a:t>Percentage of sales</a:t>
            </a:r>
            <a:r>
              <a:rPr lang="en-US" sz="2800" dirty="0" smtClean="0">
                <a:latin typeface="Calibri" charset="0"/>
              </a:rPr>
              <a:t> </a:t>
            </a:r>
            <a:r>
              <a:rPr lang="en-US" sz="2800" b="1" dirty="0" smtClean="0">
                <a:latin typeface="Calibri" charset="0"/>
              </a:rPr>
              <a:t>method</a:t>
            </a:r>
            <a:r>
              <a:rPr lang="en-US" sz="2800" dirty="0" smtClean="0">
                <a:latin typeface="Calibri" charset="0"/>
              </a:rPr>
              <a:t> sets the budget at a certain percentage of current or forecasted sales or unit sales price</a:t>
            </a:r>
          </a:p>
          <a:p>
            <a:pPr marL="533400" indent="-533400">
              <a:lnSpc>
                <a:spcPct val="90000"/>
              </a:lnSpc>
            </a:pPr>
            <a:r>
              <a:rPr lang="en-US" sz="2800" dirty="0" smtClean="0">
                <a:latin typeface="Calibri" charset="0"/>
              </a:rPr>
              <a:t>Easy to use and helps management think about the relationship between promotion, selling price, and profit per unit</a:t>
            </a:r>
          </a:p>
          <a:p>
            <a:pPr marL="533400" indent="-533400">
              <a:lnSpc>
                <a:spcPct val="90000"/>
              </a:lnSpc>
            </a:pPr>
            <a:r>
              <a:rPr lang="en-US" sz="2800" dirty="0" smtClean="0">
                <a:latin typeface="Calibri" charset="0"/>
              </a:rPr>
              <a:t>Wrongly views sales as the cause rather than the result of promotion</a:t>
            </a:r>
          </a:p>
          <a:p>
            <a:pPr marL="533400" indent="-533400">
              <a:lnSpc>
                <a:spcPct val="90000"/>
              </a:lnSpc>
            </a:pPr>
            <a:endParaRPr lang="en-US" sz="2800" dirty="0" smtClean="0">
              <a:latin typeface="Calibri" charset="0"/>
            </a:endParaRPr>
          </a:p>
        </p:txBody>
      </p:sp>
      <p:sp>
        <p:nvSpPr>
          <p:cNvPr id="70659" name="Text Placeholder 3"/>
          <p:cNvSpPr>
            <a:spLocks noGrp="1"/>
          </p:cNvSpPr>
          <p:nvPr>
            <p:ph type="body" sz="quarter" idx="13"/>
          </p:nvPr>
        </p:nvSpPr>
        <p:spPr/>
        <p:txBody>
          <a:bodyPr/>
          <a:lstStyle/>
          <a:p>
            <a:pPr>
              <a:spcBef>
                <a:spcPct val="0"/>
              </a:spcBef>
            </a:pPr>
            <a:r>
              <a:rPr lang="en-US" dirty="0" smtClean="0">
                <a:latin typeface="Calibri" charset="0"/>
              </a:rPr>
              <a:t>Setting the Total Promotion Budget</a:t>
            </a:r>
          </a:p>
          <a:p>
            <a:pPr>
              <a:spcBef>
                <a:spcPct val="0"/>
              </a:spcBef>
            </a:pPr>
            <a:endParaRPr lang="en-US" dirty="0" smtClean="0">
              <a:latin typeface="Calibri" charset="0"/>
            </a:endParaRPr>
          </a:p>
        </p:txBody>
      </p:sp>
      <p:sp>
        <p:nvSpPr>
          <p:cNvPr id="70660" name="Rectangle 2"/>
          <p:cNvSpPr>
            <a:spLocks noGrp="1" noChangeArrowheads="1"/>
          </p:cNvSpPr>
          <p:nvPr>
            <p:ph type="title"/>
          </p:nvPr>
        </p:nvSpPr>
        <p:spPr/>
        <p:txBody>
          <a:bodyPr/>
          <a:lstStyle/>
          <a:p>
            <a:r>
              <a:rPr lang="en-US" sz="3600" dirty="0" smtClean="0"/>
              <a:t>Setting the Total Promotion </a:t>
            </a:r>
            <a:br>
              <a:rPr lang="en-US" sz="3600" dirty="0" smtClean="0"/>
            </a:br>
            <a:r>
              <a:rPr lang="en-US" sz="3600" dirty="0" smtClean="0"/>
              <a:t>Budget and Mix</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idx="1"/>
          </p:nvPr>
        </p:nvSpPr>
        <p:spPr/>
        <p:txBody>
          <a:bodyPr/>
          <a:lstStyle/>
          <a:p>
            <a:pPr marL="533400" indent="-533400" algn="ctr">
              <a:buFontTx/>
              <a:buNone/>
            </a:pPr>
            <a:endParaRPr lang="en-US" sz="2400" b="1" i="1" dirty="0" smtClean="0">
              <a:latin typeface="Times New Roman" charset="0"/>
            </a:endParaRPr>
          </a:p>
          <a:p>
            <a:pPr marL="533400" indent="-533400">
              <a:buFontTx/>
              <a:buNone/>
            </a:pPr>
            <a:r>
              <a:rPr lang="en-US" sz="2800" b="1" dirty="0" smtClean="0">
                <a:latin typeface="Calibri" charset="0"/>
              </a:rPr>
              <a:t>Competitive-parity method</a:t>
            </a:r>
            <a:r>
              <a:rPr lang="en-US" sz="2800" dirty="0" smtClean="0">
                <a:latin typeface="Calibri" charset="0"/>
              </a:rPr>
              <a:t> sets the budget to match competitor outlays</a:t>
            </a:r>
          </a:p>
          <a:p>
            <a:pPr marL="533400" indent="-533400"/>
            <a:r>
              <a:rPr lang="en-US" sz="2800" dirty="0" smtClean="0">
                <a:latin typeface="Calibri" charset="0"/>
              </a:rPr>
              <a:t>Represents industry standards</a:t>
            </a:r>
          </a:p>
          <a:p>
            <a:pPr marL="533400" indent="-533400"/>
            <a:r>
              <a:rPr lang="en-US" sz="2800" dirty="0" smtClean="0">
                <a:latin typeface="Calibri" charset="0"/>
              </a:rPr>
              <a:t>Avoids promotion wars</a:t>
            </a:r>
          </a:p>
        </p:txBody>
      </p:sp>
      <p:sp>
        <p:nvSpPr>
          <p:cNvPr id="72707" name="Text Placeholder 3"/>
          <p:cNvSpPr>
            <a:spLocks noGrp="1"/>
          </p:cNvSpPr>
          <p:nvPr>
            <p:ph type="body" sz="quarter" idx="13"/>
          </p:nvPr>
        </p:nvSpPr>
        <p:spPr/>
        <p:txBody>
          <a:bodyPr/>
          <a:lstStyle/>
          <a:p>
            <a:pPr marL="533400" indent="-533400">
              <a:spcBef>
                <a:spcPct val="0"/>
              </a:spcBef>
            </a:pPr>
            <a:r>
              <a:rPr lang="en-US" dirty="0" smtClean="0">
                <a:latin typeface="Calibri" charset="0"/>
              </a:rPr>
              <a:t>Setting the Total Promotion Budget</a:t>
            </a:r>
          </a:p>
        </p:txBody>
      </p:sp>
      <p:sp>
        <p:nvSpPr>
          <p:cNvPr id="72708" name="Rectangle 2"/>
          <p:cNvSpPr>
            <a:spLocks noGrp="1" noChangeArrowheads="1"/>
          </p:cNvSpPr>
          <p:nvPr>
            <p:ph type="title"/>
          </p:nvPr>
        </p:nvSpPr>
        <p:spPr/>
        <p:txBody>
          <a:bodyPr/>
          <a:lstStyle/>
          <a:p>
            <a:r>
              <a:rPr lang="en-US" sz="3200" dirty="0" smtClean="0"/>
              <a:t>Setting the Total Promotion </a:t>
            </a:r>
            <a:br>
              <a:rPr lang="en-US" sz="3200" dirty="0" smtClean="0"/>
            </a:br>
            <a:r>
              <a:rPr lang="en-US" sz="3200" dirty="0" smtClean="0"/>
              <a:t>Budget and Mix</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idx="1"/>
          </p:nvPr>
        </p:nvSpPr>
        <p:spPr/>
        <p:txBody>
          <a:bodyPr/>
          <a:lstStyle/>
          <a:p>
            <a:pPr marL="533400" indent="-533400" algn="ctr">
              <a:buFontTx/>
              <a:buNone/>
            </a:pPr>
            <a:endParaRPr lang="en-US" sz="2800" b="1" i="1" dirty="0" smtClean="0">
              <a:latin typeface="Times New Roman" charset="0"/>
            </a:endParaRPr>
          </a:p>
          <a:p>
            <a:pPr marL="533400" indent="-533400">
              <a:buFontTx/>
              <a:buNone/>
            </a:pPr>
            <a:r>
              <a:rPr lang="en-US" b="1" dirty="0" smtClean="0">
                <a:latin typeface="Calibri" charset="0"/>
              </a:rPr>
              <a:t>Sales promotion</a:t>
            </a:r>
            <a:r>
              <a:rPr lang="en-US" dirty="0" smtClean="0">
                <a:latin typeface="Calibri" charset="0"/>
              </a:rPr>
              <a:t> includes coupons, contests, cents-off deals, and premiums that attract consumer attention and offer strong incentives to purchase, and can be used to dramatize product offers and to boost sagging sales</a:t>
            </a:r>
          </a:p>
        </p:txBody>
      </p:sp>
      <p:sp>
        <p:nvSpPr>
          <p:cNvPr id="80899" name="Text Placeholder 3"/>
          <p:cNvSpPr>
            <a:spLocks noGrp="1"/>
          </p:cNvSpPr>
          <p:nvPr>
            <p:ph type="body" sz="quarter" idx="13"/>
          </p:nvPr>
        </p:nvSpPr>
        <p:spPr/>
        <p:txBody>
          <a:bodyPr/>
          <a:lstStyle/>
          <a:p>
            <a:pPr marL="533400" indent="-533400">
              <a:spcBef>
                <a:spcPct val="0"/>
              </a:spcBef>
            </a:pPr>
            <a:r>
              <a:rPr lang="en-US" dirty="0" smtClean="0">
                <a:latin typeface="Calibri" charset="0"/>
              </a:rPr>
              <a:t>Shaping the Overall Promotion Mix</a:t>
            </a:r>
          </a:p>
          <a:p>
            <a:pPr marL="533400" indent="-533400">
              <a:spcBef>
                <a:spcPct val="0"/>
              </a:spcBef>
            </a:pPr>
            <a:r>
              <a:rPr lang="en-US" dirty="0" smtClean="0">
                <a:latin typeface="Calibri" charset="0"/>
              </a:rPr>
              <a:t>The Nature of Each Promotion Tool</a:t>
            </a:r>
          </a:p>
          <a:p>
            <a:pPr marL="533400" indent="-533400">
              <a:spcBef>
                <a:spcPct val="0"/>
              </a:spcBef>
            </a:pPr>
            <a:endParaRPr lang="en-US" dirty="0" smtClean="0">
              <a:latin typeface="Calibri" charset="0"/>
            </a:endParaRPr>
          </a:p>
        </p:txBody>
      </p:sp>
      <p:sp>
        <p:nvSpPr>
          <p:cNvPr id="80900" name="Rectangle 2"/>
          <p:cNvSpPr>
            <a:spLocks noGrp="1" noChangeArrowheads="1"/>
          </p:cNvSpPr>
          <p:nvPr>
            <p:ph type="title"/>
          </p:nvPr>
        </p:nvSpPr>
        <p:spPr/>
        <p:txBody>
          <a:bodyPr/>
          <a:lstStyle/>
          <a:p>
            <a:r>
              <a:rPr lang="en-US" sz="3600" dirty="0" smtClean="0"/>
              <a:t>Setting the Total Promotion </a:t>
            </a:r>
            <a:br>
              <a:rPr lang="en-US" sz="3600" dirty="0" smtClean="0"/>
            </a:br>
            <a:r>
              <a:rPr lang="en-US" sz="3600" dirty="0" smtClean="0"/>
              <a:t>Budget and Mix</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p:txBody>
          <a:bodyPr/>
          <a:lstStyle/>
          <a:p>
            <a:pPr marL="533400" indent="-533400" algn="ctr">
              <a:lnSpc>
                <a:spcPct val="90000"/>
              </a:lnSpc>
              <a:buFontTx/>
              <a:buNone/>
            </a:pPr>
            <a:endParaRPr lang="en-US" b="1" i="1" dirty="0" smtClean="0">
              <a:solidFill>
                <a:srgbClr val="333399"/>
              </a:solidFill>
              <a:latin typeface="Times New Roman" charset="0"/>
            </a:endParaRPr>
          </a:p>
          <a:p>
            <a:pPr marL="533400" indent="-533400">
              <a:lnSpc>
                <a:spcPct val="90000"/>
              </a:lnSpc>
              <a:buFontTx/>
              <a:buNone/>
            </a:pPr>
            <a:r>
              <a:rPr lang="en-US" sz="3000" b="1" dirty="0" smtClean="0">
                <a:latin typeface="Calibri" charset="0"/>
              </a:rPr>
              <a:t>Public relations</a:t>
            </a:r>
            <a:r>
              <a:rPr lang="en-US" sz="3000" dirty="0" smtClean="0">
                <a:latin typeface="Calibri" charset="0"/>
              </a:rPr>
              <a:t> is a very believable form of promotion that includes news stories, features, sponsorships, and events</a:t>
            </a:r>
          </a:p>
          <a:p>
            <a:pPr marL="533400" indent="-533400">
              <a:lnSpc>
                <a:spcPct val="90000"/>
              </a:lnSpc>
              <a:buFontTx/>
              <a:buNone/>
            </a:pPr>
            <a:r>
              <a:rPr lang="en-US" sz="3000" b="1" dirty="0" smtClean="0">
                <a:latin typeface="Calibri" charset="0"/>
              </a:rPr>
              <a:t>Direct marketing</a:t>
            </a:r>
            <a:r>
              <a:rPr lang="en-US" sz="3000" dirty="0" smtClean="0">
                <a:latin typeface="Calibri" charset="0"/>
              </a:rPr>
              <a:t> is a non-public, immediate, customized, and interactive promotional tool that includes direct mail, catalogs, telemarketing, and online marketing</a:t>
            </a:r>
          </a:p>
        </p:txBody>
      </p:sp>
      <p:sp>
        <p:nvSpPr>
          <p:cNvPr id="82947" name="Text Placeholder 3"/>
          <p:cNvSpPr>
            <a:spLocks noGrp="1"/>
          </p:cNvSpPr>
          <p:nvPr>
            <p:ph type="body" sz="quarter" idx="13"/>
          </p:nvPr>
        </p:nvSpPr>
        <p:spPr/>
        <p:txBody>
          <a:bodyPr/>
          <a:lstStyle/>
          <a:p>
            <a:pPr marL="533400" indent="-533400">
              <a:lnSpc>
                <a:spcPct val="90000"/>
              </a:lnSpc>
              <a:spcBef>
                <a:spcPct val="0"/>
              </a:spcBef>
            </a:pPr>
            <a:r>
              <a:rPr lang="en-US" dirty="0" smtClean="0">
                <a:latin typeface="Calibri" charset="0"/>
              </a:rPr>
              <a:t>Shaping the Overall Promotion Mix</a:t>
            </a:r>
          </a:p>
          <a:p>
            <a:pPr marL="533400" indent="-533400">
              <a:lnSpc>
                <a:spcPct val="90000"/>
              </a:lnSpc>
              <a:spcBef>
                <a:spcPct val="0"/>
              </a:spcBef>
            </a:pPr>
            <a:r>
              <a:rPr lang="en-US" dirty="0" smtClean="0">
                <a:latin typeface="Calibri" charset="0"/>
              </a:rPr>
              <a:t>The Nature of Each Promotion Tool</a:t>
            </a:r>
          </a:p>
          <a:p>
            <a:pPr marL="533400" indent="-533400">
              <a:spcBef>
                <a:spcPct val="0"/>
              </a:spcBef>
            </a:pPr>
            <a:endParaRPr lang="en-US" dirty="0" smtClean="0">
              <a:latin typeface="Calibri" charset="0"/>
            </a:endParaRPr>
          </a:p>
        </p:txBody>
      </p:sp>
      <p:sp>
        <p:nvSpPr>
          <p:cNvPr id="82948" name="Rectangle 2"/>
          <p:cNvSpPr>
            <a:spLocks noGrp="1" noChangeArrowheads="1"/>
          </p:cNvSpPr>
          <p:nvPr>
            <p:ph type="title"/>
          </p:nvPr>
        </p:nvSpPr>
        <p:spPr/>
        <p:txBody>
          <a:bodyPr/>
          <a:lstStyle/>
          <a:p>
            <a:r>
              <a:rPr lang="en-US" sz="3600" dirty="0" smtClean="0"/>
              <a:t>Setting the Total Promotion </a:t>
            </a:r>
            <a:br>
              <a:rPr lang="en-US" sz="3600" dirty="0" smtClean="0"/>
            </a:br>
            <a:r>
              <a:rPr lang="en-US" sz="3600" dirty="0" smtClean="0"/>
              <a:t>Budget and Mix</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sz="half" idx="4294967295"/>
          </p:nvPr>
        </p:nvSpPr>
        <p:spPr>
          <a:xfrm>
            <a:off x="1219200" y="1828800"/>
            <a:ext cx="6665913" cy="533400"/>
          </a:xfrm>
        </p:spPr>
        <p:txBody>
          <a:bodyPr/>
          <a:lstStyle/>
          <a:p>
            <a:pPr marL="533400" indent="-533400" algn="ctr">
              <a:buFontTx/>
              <a:buNone/>
            </a:pPr>
            <a:r>
              <a:rPr lang="en-US" sz="2800" b="1" dirty="0" smtClean="0">
                <a:solidFill>
                  <a:schemeClr val="tx2"/>
                </a:solidFill>
                <a:latin typeface="Calibri" charset="0"/>
              </a:rPr>
              <a:t>Promotion Mix Strategies</a:t>
            </a:r>
          </a:p>
          <a:p>
            <a:pPr marL="533400" indent="-533400" algn="ctr">
              <a:buFontTx/>
              <a:buNone/>
            </a:pPr>
            <a:endParaRPr lang="en-US" sz="2400" b="1" i="1" dirty="0" smtClean="0">
              <a:latin typeface="Times New Roman" charset="0"/>
            </a:endParaRPr>
          </a:p>
          <a:p>
            <a:pPr marL="533400" indent="-533400">
              <a:buFontTx/>
              <a:buNone/>
            </a:pPr>
            <a:endParaRPr lang="en-US" sz="2800" dirty="0" smtClean="0">
              <a:latin typeface="Calibri" charset="0"/>
            </a:endParaRPr>
          </a:p>
        </p:txBody>
      </p:sp>
      <p:sp>
        <p:nvSpPr>
          <p:cNvPr id="84995" name="Rectangle 2"/>
          <p:cNvSpPr>
            <a:spLocks noGrp="1" noChangeArrowheads="1"/>
          </p:cNvSpPr>
          <p:nvPr>
            <p:ph type="title"/>
          </p:nvPr>
        </p:nvSpPr>
        <p:spPr>
          <a:xfrm>
            <a:off x="685800" y="228600"/>
            <a:ext cx="7772400" cy="1143000"/>
          </a:xfrm>
        </p:spPr>
        <p:txBody>
          <a:bodyPr/>
          <a:lstStyle/>
          <a:p>
            <a:r>
              <a:rPr lang="en-US" dirty="0" smtClean="0"/>
              <a:t>Shaping the Overall Promotion </a:t>
            </a:r>
            <a:br>
              <a:rPr lang="en-US" dirty="0" smtClean="0"/>
            </a:br>
            <a:r>
              <a:rPr lang="en-US" dirty="0" smtClean="0"/>
              <a:t>Mix</a:t>
            </a:r>
          </a:p>
        </p:txBody>
      </p:sp>
      <p:pic>
        <p:nvPicPr>
          <p:cNvPr id="84996" name="Picture 6" descr="fig14_04wo"/>
          <p:cNvPicPr>
            <a:picLocks noChangeAspect="1" noChangeArrowheads="1"/>
          </p:cNvPicPr>
          <p:nvPr/>
        </p:nvPicPr>
        <p:blipFill>
          <a:blip r:embed="rId3" cstate="print"/>
          <a:srcRect/>
          <a:stretch>
            <a:fillRect/>
          </a:stretch>
        </p:blipFill>
        <p:spPr bwMode="auto">
          <a:xfrm>
            <a:off x="533400" y="2817813"/>
            <a:ext cx="7924800" cy="29733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2800" dirty="0" smtClean="0"/>
              <a:t>Communicating Customer Value: Integrated Marketing Communications Strategy</a:t>
            </a:r>
          </a:p>
        </p:txBody>
      </p:sp>
      <p:sp>
        <p:nvSpPr>
          <p:cNvPr id="15363" name="Rectangle 3"/>
          <p:cNvSpPr>
            <a:spLocks noGrp="1" noChangeArrowheads="1"/>
          </p:cNvSpPr>
          <p:nvPr>
            <p:ph idx="1"/>
          </p:nvPr>
        </p:nvSpPr>
        <p:spPr/>
        <p:txBody>
          <a:bodyPr/>
          <a:lstStyle/>
          <a:p>
            <a:r>
              <a:rPr lang="en-US" sz="2800" dirty="0" smtClean="0">
                <a:latin typeface="Calibri" charset="0"/>
              </a:rPr>
              <a:t>The Promotion Mix</a:t>
            </a:r>
          </a:p>
          <a:p>
            <a:r>
              <a:rPr lang="en-US" sz="2800" dirty="0" smtClean="0">
                <a:latin typeface="Calibri" charset="0"/>
              </a:rPr>
              <a:t> Integrated Marketing Communications</a:t>
            </a:r>
          </a:p>
          <a:p>
            <a:r>
              <a:rPr lang="en-US" sz="2800" dirty="0" smtClean="0">
                <a:latin typeface="Calibri" charset="0"/>
              </a:rPr>
              <a:t>A View of the Communications Process</a:t>
            </a:r>
          </a:p>
          <a:p>
            <a:r>
              <a:rPr lang="en-US" sz="2800" dirty="0" smtClean="0">
                <a:latin typeface="Calibri" charset="0"/>
              </a:rPr>
              <a:t>Steps in Developing Effective Marketing Communication</a:t>
            </a:r>
          </a:p>
          <a:p>
            <a:r>
              <a:rPr lang="en-US" sz="2800" dirty="0" smtClean="0">
                <a:latin typeface="Calibri" charset="0"/>
              </a:rPr>
              <a:t>Setting the Total Promotion Budget and Mix</a:t>
            </a:r>
          </a:p>
          <a:p>
            <a:r>
              <a:rPr lang="en-US" sz="2800" dirty="0" smtClean="0">
                <a:latin typeface="Calibri" charset="0"/>
              </a:rPr>
              <a:t>Socially Responsible Marketing Communication </a:t>
            </a:r>
          </a:p>
          <a:p>
            <a:endParaRPr lang="en-US" sz="2800" dirty="0" smtClean="0">
              <a:latin typeface="Calibri" charset="0"/>
            </a:endParaRPr>
          </a:p>
        </p:txBody>
      </p:sp>
      <p:sp>
        <p:nvSpPr>
          <p:cNvPr id="15364" name="Text Placeholder 5"/>
          <p:cNvSpPr>
            <a:spLocks noGrp="1"/>
          </p:cNvSpPr>
          <p:nvPr>
            <p:ph type="body" sz="quarter" idx="13"/>
          </p:nvPr>
        </p:nvSpPr>
        <p:spPr/>
        <p:txBody>
          <a:bodyPr/>
          <a:lstStyle/>
          <a:p>
            <a:pPr>
              <a:spcBef>
                <a:spcPct val="0"/>
              </a:spcBef>
            </a:pPr>
            <a:r>
              <a:rPr lang="en-US" dirty="0" smtClean="0">
                <a:latin typeface="Calibri" charset="0"/>
              </a:rPr>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Rectangle 3"/>
          <p:cNvSpPr>
            <a:spLocks noGrp="1" noChangeArrowheads="1"/>
          </p:cNvSpPr>
          <p:nvPr>
            <p:ph idx="1"/>
          </p:nvPr>
        </p:nvSpPr>
        <p:spPr>
          <a:xfrm>
            <a:off x="228600" y="1905000"/>
            <a:ext cx="7010400" cy="4191000"/>
          </a:xfrm>
        </p:spPr>
        <p:txBody>
          <a:bodyPr/>
          <a:lstStyle/>
          <a:p>
            <a:r>
              <a:rPr lang="en-US" sz="2800" dirty="0" smtClean="0">
                <a:latin typeface="Calibri" charset="0"/>
              </a:rPr>
              <a:t>Communicate openly and honestly with consumers and resellers </a:t>
            </a:r>
          </a:p>
          <a:p>
            <a:r>
              <a:rPr lang="en-US" sz="2800" dirty="0" smtClean="0">
                <a:latin typeface="Calibri" charset="0"/>
              </a:rPr>
              <a:t>Avoid deceptive or false advertising</a:t>
            </a:r>
          </a:p>
          <a:p>
            <a:r>
              <a:rPr lang="en-US" sz="2800" dirty="0" smtClean="0">
                <a:latin typeface="Calibri" charset="0"/>
              </a:rPr>
              <a:t>Avoid bait-and-switch advertising</a:t>
            </a:r>
          </a:p>
          <a:p>
            <a:r>
              <a:rPr lang="en-US" sz="2800" dirty="0" smtClean="0">
                <a:latin typeface="Calibri" charset="0"/>
              </a:rPr>
              <a:t>Conform to all 	</a:t>
            </a:r>
          </a:p>
          <a:p>
            <a:pPr lvl="1"/>
            <a:r>
              <a:rPr lang="en-US" sz="2400" dirty="0" smtClean="0">
                <a:latin typeface="Calibri" charset="0"/>
              </a:rPr>
              <a:t>federal,</a:t>
            </a:r>
          </a:p>
          <a:p>
            <a:pPr lvl="1"/>
            <a:r>
              <a:rPr lang="en-US" sz="2400" dirty="0" smtClean="0">
                <a:latin typeface="Calibri" charset="0"/>
              </a:rPr>
              <a:t> state, and </a:t>
            </a:r>
          </a:p>
          <a:p>
            <a:pPr lvl="1"/>
            <a:r>
              <a:rPr lang="en-US" sz="2400" dirty="0" smtClean="0">
                <a:latin typeface="Calibri" charset="0"/>
              </a:rPr>
              <a:t>local regulations</a:t>
            </a:r>
          </a:p>
        </p:txBody>
      </p:sp>
      <p:sp>
        <p:nvSpPr>
          <p:cNvPr id="89091" name="Rectangle 2"/>
          <p:cNvSpPr>
            <a:spLocks noGrp="1" noChangeArrowheads="1"/>
          </p:cNvSpPr>
          <p:nvPr>
            <p:ph type="title"/>
          </p:nvPr>
        </p:nvSpPr>
        <p:spPr/>
        <p:txBody>
          <a:bodyPr/>
          <a:lstStyle/>
          <a:p>
            <a:r>
              <a:rPr lang="en-US" dirty="0" smtClean="0"/>
              <a:t>Socially Responsible Marketing Communication</a:t>
            </a:r>
          </a:p>
        </p:txBody>
      </p:sp>
      <p:pic>
        <p:nvPicPr>
          <p:cNvPr id="3074" name="Picture 2"/>
          <p:cNvPicPr>
            <a:picLocks noChangeAspect="1" noChangeArrowheads="1"/>
          </p:cNvPicPr>
          <p:nvPr/>
        </p:nvPicPr>
        <p:blipFill>
          <a:blip r:embed="rId3" cstate="print"/>
          <a:srcRect/>
          <a:stretch>
            <a:fillRect/>
          </a:stretch>
        </p:blipFill>
        <p:spPr bwMode="auto">
          <a:xfrm flipH="1">
            <a:off x="5791200" y="2438400"/>
            <a:ext cx="2965938" cy="38557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dirty="0"/>
          </a:p>
        </p:txBody>
      </p:sp>
      <p:pic>
        <p:nvPicPr>
          <p:cNvPr id="91139"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91140"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dirty="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dirty="0">
                <a:solidFill>
                  <a:srgbClr val="000000"/>
                </a:solidFill>
                <a:effectLst>
                  <a:outerShdw blurRad="38100" dist="38100" dir="2700000" algn="tl">
                    <a:srgbClr val="C0C0C0"/>
                  </a:outerShdw>
                </a:effectLst>
              </a:rPr>
              <a:t>Copyright © </a:t>
            </a:r>
            <a:r>
              <a:rPr lang="en-US" dirty="0" smtClean="0">
                <a:solidFill>
                  <a:srgbClr val="000000"/>
                </a:solidFill>
                <a:effectLst>
                  <a:outerShdw blurRad="38100" dist="38100" dir="2700000" algn="tl">
                    <a:srgbClr val="C0C0C0"/>
                  </a:outerShdw>
                </a:effectLst>
              </a:rPr>
              <a:t>2012 </a:t>
            </a:r>
            <a:r>
              <a:rPr lang="en-US" dirty="0">
                <a:solidFill>
                  <a:srgbClr val="000000"/>
                </a:solidFill>
                <a:effectLst>
                  <a:outerShdw blurRad="38100" dist="38100" dir="2700000" algn="tl">
                    <a:srgbClr val="C0C0C0"/>
                  </a:outerShdw>
                </a:effectLst>
              </a:rPr>
              <a:t>Pearson Education, Inc.  </a:t>
            </a:r>
          </a:p>
          <a:p>
            <a:pPr algn="ctr"/>
            <a:r>
              <a:rPr lang="en-US"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p:txBody>
          <a:bodyPr/>
          <a:lstStyle/>
          <a:p>
            <a:r>
              <a:rPr lang="en-US" dirty="0" smtClean="0">
                <a:latin typeface="Calibri" charset="0"/>
              </a:rPr>
              <a:t>The promotion mix is the specific blend of advertising, public relations, personal selling, and direct-marketing tools that the company uses to persuasively communicate customer value and build customer relationships</a:t>
            </a:r>
          </a:p>
        </p:txBody>
      </p:sp>
      <p:sp>
        <p:nvSpPr>
          <p:cNvPr id="17411" name="Rectangle 2"/>
          <p:cNvSpPr>
            <a:spLocks noGrp="1" noChangeArrowheads="1"/>
          </p:cNvSpPr>
          <p:nvPr>
            <p:ph type="title"/>
          </p:nvPr>
        </p:nvSpPr>
        <p:spPr/>
        <p:txBody>
          <a:bodyPr/>
          <a:lstStyle/>
          <a:p>
            <a:r>
              <a:rPr lang="en-US" dirty="0" smtClean="0"/>
              <a:t>The Promotion Mix</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600" dirty="0" smtClean="0"/>
              <a:t>The Promotion Mix</a:t>
            </a:r>
          </a:p>
        </p:txBody>
      </p:sp>
      <p:sp>
        <p:nvSpPr>
          <p:cNvPr id="21507" name="Rectangle 3"/>
          <p:cNvSpPr>
            <a:spLocks noGrp="1" noChangeArrowheads="1"/>
          </p:cNvSpPr>
          <p:nvPr>
            <p:ph idx="1"/>
          </p:nvPr>
        </p:nvSpPr>
        <p:spPr>
          <a:xfrm>
            <a:off x="1524000" y="1981200"/>
            <a:ext cx="6934200" cy="4114800"/>
          </a:xfrm>
        </p:spPr>
        <p:txBody>
          <a:bodyPr/>
          <a:lstStyle/>
          <a:p>
            <a:pPr marL="533400" indent="-533400" algn="ctr">
              <a:lnSpc>
                <a:spcPct val="90000"/>
              </a:lnSpc>
              <a:buFontTx/>
              <a:buNone/>
            </a:pPr>
            <a:endParaRPr lang="en-US" sz="2800" b="1" i="1" dirty="0" smtClean="0">
              <a:latin typeface="Times New Roman" charset="0"/>
            </a:endParaRPr>
          </a:p>
          <a:p>
            <a:pPr marL="533400" indent="-533400">
              <a:lnSpc>
                <a:spcPct val="90000"/>
              </a:lnSpc>
              <a:buFontTx/>
              <a:buNone/>
            </a:pPr>
            <a:r>
              <a:rPr lang="en-US" sz="2800" b="1" dirty="0" smtClean="0">
                <a:latin typeface="Calibri" charset="0"/>
              </a:rPr>
              <a:t>Advertising</a:t>
            </a:r>
            <a:r>
              <a:rPr lang="en-US" sz="2800" dirty="0" smtClean="0">
                <a:latin typeface="Calibri" charset="0"/>
              </a:rPr>
              <a:t> is any paid form of non-personal presentation and promotion of ideas, goods, or services by an identified sponsor</a:t>
            </a:r>
          </a:p>
          <a:p>
            <a:pPr marL="533400" indent="-533400">
              <a:lnSpc>
                <a:spcPct val="90000"/>
              </a:lnSpc>
            </a:pPr>
            <a:r>
              <a:rPr lang="en-US" sz="2800" dirty="0" smtClean="0">
                <a:latin typeface="Calibri" charset="0"/>
              </a:rPr>
              <a:t>Broadcast</a:t>
            </a:r>
          </a:p>
          <a:p>
            <a:pPr marL="533400" indent="-533400">
              <a:lnSpc>
                <a:spcPct val="90000"/>
              </a:lnSpc>
            </a:pPr>
            <a:r>
              <a:rPr lang="en-US" sz="2800" dirty="0" smtClean="0">
                <a:latin typeface="Calibri" charset="0"/>
              </a:rPr>
              <a:t>Print</a:t>
            </a:r>
          </a:p>
          <a:p>
            <a:pPr marL="533400" indent="-533400">
              <a:lnSpc>
                <a:spcPct val="90000"/>
              </a:lnSpc>
            </a:pPr>
            <a:r>
              <a:rPr lang="en-US" sz="2800" dirty="0" smtClean="0">
                <a:latin typeface="Calibri" charset="0"/>
              </a:rPr>
              <a:t>Internet</a:t>
            </a:r>
          </a:p>
          <a:p>
            <a:pPr marL="533400" indent="-533400">
              <a:lnSpc>
                <a:spcPct val="90000"/>
              </a:lnSpc>
            </a:pPr>
            <a:r>
              <a:rPr lang="en-US" sz="2800" dirty="0" smtClean="0">
                <a:latin typeface="Calibri" charset="0"/>
              </a:rPr>
              <a:t>Outdoor</a:t>
            </a:r>
          </a:p>
          <a:p>
            <a:pPr marL="533400" indent="-533400">
              <a:lnSpc>
                <a:spcPct val="90000"/>
              </a:lnSpc>
              <a:buFontTx/>
              <a:buNone/>
            </a:pPr>
            <a:endParaRPr lang="en-US" sz="2800" dirty="0" smtClean="0">
              <a:latin typeface="Calibri" charset="0"/>
            </a:endParaRPr>
          </a:p>
          <a:p>
            <a:pPr marL="533400" indent="-533400">
              <a:lnSpc>
                <a:spcPct val="90000"/>
              </a:lnSpc>
              <a:buFontTx/>
              <a:buNone/>
            </a:pPr>
            <a:endParaRPr lang="en-US" sz="2800" dirty="0" smtClean="0">
              <a:latin typeface="Calibri" charset="0"/>
            </a:endParaRPr>
          </a:p>
        </p:txBody>
      </p:sp>
      <p:sp>
        <p:nvSpPr>
          <p:cNvPr id="21508" name="Text Placeholder 3"/>
          <p:cNvSpPr>
            <a:spLocks noGrp="1"/>
          </p:cNvSpPr>
          <p:nvPr>
            <p:ph type="body" sz="quarter" idx="13"/>
          </p:nvPr>
        </p:nvSpPr>
        <p:spPr/>
        <p:txBody>
          <a:bodyPr/>
          <a:lstStyle/>
          <a:p>
            <a:pPr>
              <a:spcBef>
                <a:spcPct val="0"/>
              </a:spcBef>
            </a:pPr>
            <a:r>
              <a:rPr lang="en-US" dirty="0" smtClean="0">
                <a:latin typeface="Calibri" charset="0"/>
              </a:rPr>
              <a:t>The Promotion Mix</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600" dirty="0" smtClean="0"/>
              <a:t>The Promotion Mix</a:t>
            </a:r>
          </a:p>
        </p:txBody>
      </p:sp>
      <p:sp>
        <p:nvSpPr>
          <p:cNvPr id="23555" name="Rectangle 3"/>
          <p:cNvSpPr>
            <a:spLocks noGrp="1" noChangeArrowheads="1"/>
          </p:cNvSpPr>
          <p:nvPr>
            <p:ph idx="1"/>
          </p:nvPr>
        </p:nvSpPr>
        <p:spPr>
          <a:xfrm>
            <a:off x="1143000" y="1981200"/>
            <a:ext cx="7315200" cy="4114800"/>
          </a:xfrm>
        </p:spPr>
        <p:txBody>
          <a:bodyPr/>
          <a:lstStyle/>
          <a:p>
            <a:pPr marL="533400" indent="-533400" algn="ctr">
              <a:lnSpc>
                <a:spcPct val="90000"/>
              </a:lnSpc>
              <a:buFontTx/>
              <a:buNone/>
            </a:pPr>
            <a:endParaRPr lang="en-US" sz="2800" b="1" i="1" dirty="0" smtClean="0">
              <a:latin typeface="Times New Roman" charset="0"/>
            </a:endParaRPr>
          </a:p>
          <a:p>
            <a:pPr marL="533400" indent="-533400">
              <a:lnSpc>
                <a:spcPct val="90000"/>
              </a:lnSpc>
              <a:buFontTx/>
              <a:buNone/>
            </a:pPr>
            <a:r>
              <a:rPr lang="en-US" sz="2800" b="1" dirty="0" smtClean="0">
                <a:latin typeface="Calibri" charset="0"/>
              </a:rPr>
              <a:t>Sales promotion</a:t>
            </a:r>
            <a:r>
              <a:rPr lang="en-US" sz="2800" dirty="0" smtClean="0">
                <a:latin typeface="Calibri" charset="0"/>
              </a:rPr>
              <a:t> is the short-term incentive to encourage the purchase or sale of a product or service</a:t>
            </a:r>
          </a:p>
          <a:p>
            <a:pPr marL="533400" indent="-533400">
              <a:lnSpc>
                <a:spcPct val="90000"/>
              </a:lnSpc>
            </a:pPr>
            <a:r>
              <a:rPr lang="en-US" sz="2800" dirty="0" smtClean="0">
                <a:latin typeface="Calibri" charset="0"/>
              </a:rPr>
              <a:t>Discounts</a:t>
            </a:r>
          </a:p>
          <a:p>
            <a:pPr marL="533400" indent="-533400">
              <a:lnSpc>
                <a:spcPct val="90000"/>
              </a:lnSpc>
            </a:pPr>
            <a:r>
              <a:rPr lang="en-US" sz="2800" dirty="0" smtClean="0">
                <a:latin typeface="Calibri" charset="0"/>
              </a:rPr>
              <a:t>Coupons</a:t>
            </a:r>
          </a:p>
          <a:p>
            <a:pPr marL="533400" indent="-533400">
              <a:lnSpc>
                <a:spcPct val="90000"/>
              </a:lnSpc>
            </a:pPr>
            <a:r>
              <a:rPr lang="en-US" sz="2800" dirty="0" smtClean="0">
                <a:latin typeface="Calibri" charset="0"/>
              </a:rPr>
              <a:t>Displays</a:t>
            </a:r>
          </a:p>
          <a:p>
            <a:pPr marL="533400" indent="-533400">
              <a:lnSpc>
                <a:spcPct val="90000"/>
              </a:lnSpc>
            </a:pPr>
            <a:r>
              <a:rPr lang="en-US" sz="2800" dirty="0" smtClean="0">
                <a:latin typeface="Calibri" charset="0"/>
              </a:rPr>
              <a:t>Demonstrations</a:t>
            </a:r>
          </a:p>
        </p:txBody>
      </p:sp>
      <p:sp>
        <p:nvSpPr>
          <p:cNvPr id="23556" name="Text Placeholder 3"/>
          <p:cNvSpPr>
            <a:spLocks noGrp="1"/>
          </p:cNvSpPr>
          <p:nvPr>
            <p:ph type="body" sz="quarter" idx="13"/>
          </p:nvPr>
        </p:nvSpPr>
        <p:spPr/>
        <p:txBody>
          <a:bodyPr/>
          <a:lstStyle/>
          <a:p>
            <a:pPr>
              <a:spcBef>
                <a:spcPct val="0"/>
              </a:spcBef>
            </a:pPr>
            <a:r>
              <a:rPr lang="en-US" dirty="0" smtClean="0">
                <a:latin typeface="Calibri" charset="0"/>
              </a:rPr>
              <a:t>The Promotion Mix</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772400" cy="1143000"/>
          </a:xfrm>
        </p:spPr>
        <p:txBody>
          <a:bodyPr/>
          <a:lstStyle/>
          <a:p>
            <a:r>
              <a:rPr lang="en-US" sz="3600" dirty="0" smtClean="0"/>
              <a:t>The Promotion Mix</a:t>
            </a:r>
          </a:p>
        </p:txBody>
      </p:sp>
      <p:sp>
        <p:nvSpPr>
          <p:cNvPr id="25603" name="Rectangle 3"/>
          <p:cNvSpPr>
            <a:spLocks noGrp="1" noChangeArrowheads="1"/>
          </p:cNvSpPr>
          <p:nvPr>
            <p:ph idx="1"/>
          </p:nvPr>
        </p:nvSpPr>
        <p:spPr>
          <a:xfrm>
            <a:off x="1219200" y="1981200"/>
            <a:ext cx="7239000" cy="4114800"/>
          </a:xfrm>
        </p:spPr>
        <p:txBody>
          <a:bodyPr/>
          <a:lstStyle/>
          <a:p>
            <a:pPr marL="533400" indent="-533400" algn="ctr">
              <a:lnSpc>
                <a:spcPct val="80000"/>
              </a:lnSpc>
              <a:buFontTx/>
              <a:buNone/>
            </a:pPr>
            <a:endParaRPr lang="en-US" sz="2800" b="1" i="1" dirty="0" smtClean="0">
              <a:latin typeface="Times New Roman" charset="0"/>
            </a:endParaRPr>
          </a:p>
          <a:p>
            <a:pPr marL="533400" indent="-533400">
              <a:lnSpc>
                <a:spcPct val="80000"/>
              </a:lnSpc>
              <a:buFontTx/>
              <a:buNone/>
            </a:pPr>
            <a:r>
              <a:rPr lang="en-US" sz="2800" b="1" dirty="0" smtClean="0">
                <a:latin typeface="Calibri" charset="0"/>
              </a:rPr>
              <a:t>Public relations</a:t>
            </a:r>
            <a:r>
              <a:rPr lang="en-US" sz="2800" dirty="0" smtClean="0">
                <a:latin typeface="Calibri" charset="0"/>
              </a:rPr>
              <a:t> involves building good relations with the company’s various publics by obtaining favorable publicity, building up a good corporate image, and handling or heading off unfavorable rumors, stories, and events</a:t>
            </a:r>
          </a:p>
          <a:p>
            <a:pPr marL="533400" indent="-533400">
              <a:lnSpc>
                <a:spcPct val="80000"/>
              </a:lnSpc>
            </a:pPr>
            <a:r>
              <a:rPr lang="en-US" sz="2800" dirty="0" smtClean="0">
                <a:latin typeface="Calibri" charset="0"/>
              </a:rPr>
              <a:t>Press releases</a:t>
            </a:r>
          </a:p>
          <a:p>
            <a:pPr marL="533400" indent="-533400">
              <a:lnSpc>
                <a:spcPct val="80000"/>
              </a:lnSpc>
            </a:pPr>
            <a:r>
              <a:rPr lang="en-US" sz="2800" dirty="0" smtClean="0">
                <a:latin typeface="Calibri" charset="0"/>
              </a:rPr>
              <a:t>Sponsorships</a:t>
            </a:r>
          </a:p>
          <a:p>
            <a:pPr marL="533400" indent="-533400">
              <a:lnSpc>
                <a:spcPct val="80000"/>
              </a:lnSpc>
            </a:pPr>
            <a:r>
              <a:rPr lang="en-US" sz="2800" dirty="0" smtClean="0">
                <a:latin typeface="Calibri" charset="0"/>
              </a:rPr>
              <a:t>Special events</a:t>
            </a:r>
          </a:p>
          <a:p>
            <a:pPr marL="533400" indent="-533400">
              <a:lnSpc>
                <a:spcPct val="80000"/>
              </a:lnSpc>
            </a:pPr>
            <a:r>
              <a:rPr lang="en-US" sz="2800" dirty="0" smtClean="0">
                <a:latin typeface="Calibri" charset="0"/>
              </a:rPr>
              <a:t>Web pages</a:t>
            </a:r>
          </a:p>
          <a:p>
            <a:pPr marL="533400" indent="-533400">
              <a:lnSpc>
                <a:spcPct val="80000"/>
              </a:lnSpc>
            </a:pPr>
            <a:endParaRPr lang="en-US" sz="2800" dirty="0" smtClean="0">
              <a:latin typeface="Calibri" charset="0"/>
            </a:endParaRPr>
          </a:p>
          <a:p>
            <a:pPr marL="533400" indent="-533400">
              <a:lnSpc>
                <a:spcPct val="80000"/>
              </a:lnSpc>
            </a:pPr>
            <a:endParaRPr lang="en-US" sz="2800" dirty="0" smtClean="0">
              <a:latin typeface="Calibri" charset="0"/>
            </a:endParaRPr>
          </a:p>
        </p:txBody>
      </p:sp>
      <p:sp>
        <p:nvSpPr>
          <p:cNvPr id="25604" name="Text Placeholder 4"/>
          <p:cNvSpPr>
            <a:spLocks noGrp="1"/>
          </p:cNvSpPr>
          <p:nvPr>
            <p:ph type="body" sz="quarter" idx="13"/>
          </p:nvPr>
        </p:nvSpPr>
        <p:spPr/>
        <p:txBody>
          <a:bodyPr/>
          <a:lstStyle/>
          <a:p>
            <a:pPr>
              <a:spcBef>
                <a:spcPct val="0"/>
              </a:spcBef>
            </a:pPr>
            <a:r>
              <a:rPr lang="en-US" dirty="0" smtClean="0">
                <a:latin typeface="Calibri" charset="0"/>
              </a:rPr>
              <a:t>The Promotion Mix</a:t>
            </a:r>
          </a:p>
          <a:p>
            <a:pPr>
              <a:spcBef>
                <a:spcPct val="0"/>
              </a:spcBef>
            </a:pPr>
            <a:endParaRPr lang="en-US" dirty="0" smtClean="0">
              <a:latin typeface="Calibri" charset="0"/>
            </a:endParaRPr>
          </a:p>
          <a:p>
            <a:pPr>
              <a:spcBef>
                <a:spcPct val="0"/>
              </a:spcBef>
            </a:pPr>
            <a:endParaRPr lang="en-US" dirty="0" smtClean="0">
              <a:latin typeface="Calibri" charset="0"/>
            </a:endParaRPr>
          </a:p>
        </p:txBody>
      </p:sp>
      <p:pic>
        <p:nvPicPr>
          <p:cNvPr id="25605"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620000" y="5867400"/>
            <a:ext cx="530225" cy="53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600" dirty="0" smtClean="0"/>
              <a:t>The Promotion Mix</a:t>
            </a:r>
          </a:p>
        </p:txBody>
      </p:sp>
      <p:sp>
        <p:nvSpPr>
          <p:cNvPr id="27651" name="Rectangle 3"/>
          <p:cNvSpPr>
            <a:spLocks noGrp="1" noChangeArrowheads="1"/>
          </p:cNvSpPr>
          <p:nvPr>
            <p:ph idx="1"/>
          </p:nvPr>
        </p:nvSpPr>
        <p:spPr>
          <a:xfrm>
            <a:off x="1295400" y="1981200"/>
            <a:ext cx="7162800" cy="4114800"/>
          </a:xfrm>
        </p:spPr>
        <p:txBody>
          <a:bodyPr/>
          <a:lstStyle/>
          <a:p>
            <a:pPr marL="533400" indent="-533400">
              <a:lnSpc>
                <a:spcPct val="90000"/>
              </a:lnSpc>
              <a:buFontTx/>
              <a:buNone/>
            </a:pPr>
            <a:endParaRPr lang="en-US" b="1" dirty="0" smtClean="0">
              <a:solidFill>
                <a:srgbClr val="1A643E"/>
              </a:solidFill>
              <a:latin typeface="Calibri" charset="0"/>
            </a:endParaRPr>
          </a:p>
          <a:p>
            <a:pPr marL="533400" indent="-533400">
              <a:lnSpc>
                <a:spcPct val="90000"/>
              </a:lnSpc>
              <a:buFontTx/>
              <a:buNone/>
            </a:pPr>
            <a:r>
              <a:rPr lang="en-US" b="1" dirty="0" smtClean="0">
                <a:latin typeface="Calibri" charset="0"/>
              </a:rPr>
              <a:t>Personal selling</a:t>
            </a:r>
            <a:r>
              <a:rPr lang="en-US" dirty="0" smtClean="0">
                <a:latin typeface="Calibri" charset="0"/>
              </a:rPr>
              <a:t> is the personal presentation by the firm’s sales force for the purpose of making sales and building customer relationships</a:t>
            </a:r>
          </a:p>
          <a:p>
            <a:pPr marL="533400" indent="-533400">
              <a:lnSpc>
                <a:spcPct val="90000"/>
              </a:lnSpc>
            </a:pPr>
            <a:r>
              <a:rPr lang="en-US" dirty="0" smtClean="0">
                <a:latin typeface="Calibri" charset="0"/>
              </a:rPr>
              <a:t>Sales presentations</a:t>
            </a:r>
          </a:p>
          <a:p>
            <a:pPr marL="533400" indent="-533400">
              <a:lnSpc>
                <a:spcPct val="90000"/>
              </a:lnSpc>
            </a:pPr>
            <a:r>
              <a:rPr lang="en-US" dirty="0" smtClean="0">
                <a:latin typeface="Calibri" charset="0"/>
              </a:rPr>
              <a:t>Trade shows</a:t>
            </a:r>
          </a:p>
          <a:p>
            <a:pPr marL="533400" indent="-533400">
              <a:lnSpc>
                <a:spcPct val="90000"/>
              </a:lnSpc>
            </a:pPr>
            <a:r>
              <a:rPr lang="en-US" dirty="0" smtClean="0">
                <a:latin typeface="Calibri" charset="0"/>
              </a:rPr>
              <a:t>Incentive programs</a:t>
            </a:r>
          </a:p>
          <a:p>
            <a:pPr marL="533400" indent="-533400">
              <a:lnSpc>
                <a:spcPct val="90000"/>
              </a:lnSpc>
            </a:pPr>
            <a:endParaRPr lang="en-US" dirty="0" smtClean="0">
              <a:latin typeface="Calibri" charset="0"/>
            </a:endParaRPr>
          </a:p>
        </p:txBody>
      </p:sp>
      <p:sp>
        <p:nvSpPr>
          <p:cNvPr id="27652" name="Text Placeholder 3"/>
          <p:cNvSpPr>
            <a:spLocks noGrp="1"/>
          </p:cNvSpPr>
          <p:nvPr>
            <p:ph type="body" sz="quarter" idx="13"/>
          </p:nvPr>
        </p:nvSpPr>
        <p:spPr/>
        <p:txBody>
          <a:bodyPr/>
          <a:lstStyle/>
          <a:p>
            <a:pPr>
              <a:spcBef>
                <a:spcPct val="0"/>
              </a:spcBef>
            </a:pPr>
            <a:r>
              <a:rPr lang="en-US" dirty="0" smtClean="0">
                <a:latin typeface="Calibri" charset="0"/>
              </a:rPr>
              <a:t>The Promotion Mix</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3600" dirty="0" smtClean="0"/>
              <a:t>The Promotion Mix</a:t>
            </a:r>
          </a:p>
        </p:txBody>
      </p:sp>
      <p:sp>
        <p:nvSpPr>
          <p:cNvPr id="29699" name="Rectangle 3"/>
          <p:cNvSpPr>
            <a:spLocks noGrp="1" noChangeArrowheads="1"/>
          </p:cNvSpPr>
          <p:nvPr>
            <p:ph idx="1"/>
          </p:nvPr>
        </p:nvSpPr>
        <p:spPr>
          <a:xfrm>
            <a:off x="1371600" y="1752600"/>
            <a:ext cx="7086600" cy="4419600"/>
          </a:xfrm>
        </p:spPr>
        <p:txBody>
          <a:bodyPr/>
          <a:lstStyle/>
          <a:p>
            <a:pPr marL="533400" indent="-533400">
              <a:lnSpc>
                <a:spcPct val="80000"/>
              </a:lnSpc>
              <a:buFontTx/>
              <a:buNone/>
            </a:pPr>
            <a:r>
              <a:rPr lang="en-US" sz="2800" b="1" dirty="0" smtClean="0">
                <a:latin typeface="Calibri" charset="0"/>
              </a:rPr>
              <a:t>Direct marketing</a:t>
            </a:r>
            <a:r>
              <a:rPr lang="en-US" sz="2800" dirty="0" smtClean="0">
                <a:latin typeface="Calibri" charset="0"/>
              </a:rPr>
              <a:t> involves making direct connections with carefully targeted individual consumers to both obtain an immediate response and cultivate lasting customer relationships—through the use of direct mail, telephone, direct-response television, e-mail, and the Internet to communicate directly with specific consumers</a:t>
            </a:r>
          </a:p>
          <a:p>
            <a:pPr marL="533400" indent="-533400">
              <a:lnSpc>
                <a:spcPct val="80000"/>
              </a:lnSpc>
            </a:pPr>
            <a:r>
              <a:rPr lang="en-US" sz="2800" dirty="0" smtClean="0">
                <a:latin typeface="Calibri" charset="0"/>
              </a:rPr>
              <a:t>Catalog</a:t>
            </a:r>
          </a:p>
          <a:p>
            <a:pPr marL="533400" indent="-533400">
              <a:lnSpc>
                <a:spcPct val="80000"/>
              </a:lnSpc>
            </a:pPr>
            <a:r>
              <a:rPr lang="en-US" sz="2800" dirty="0" smtClean="0">
                <a:latin typeface="Calibri" charset="0"/>
              </a:rPr>
              <a:t>Telemarketing</a:t>
            </a:r>
          </a:p>
          <a:p>
            <a:pPr marL="533400" indent="-533400">
              <a:lnSpc>
                <a:spcPct val="80000"/>
              </a:lnSpc>
            </a:pPr>
            <a:r>
              <a:rPr lang="en-US" sz="2800" dirty="0" smtClean="0">
                <a:latin typeface="Calibri" charset="0"/>
              </a:rPr>
              <a:t>Kiosks</a:t>
            </a:r>
          </a:p>
        </p:txBody>
      </p:sp>
      <p:sp>
        <p:nvSpPr>
          <p:cNvPr id="29700" name="Text Placeholder 4"/>
          <p:cNvSpPr>
            <a:spLocks noGrp="1"/>
          </p:cNvSpPr>
          <p:nvPr>
            <p:ph type="body" sz="quarter" idx="13"/>
          </p:nvPr>
        </p:nvSpPr>
        <p:spPr>
          <a:xfrm>
            <a:off x="914400" y="1143000"/>
            <a:ext cx="7162800" cy="381000"/>
          </a:xfrm>
        </p:spPr>
        <p:txBody>
          <a:bodyPr/>
          <a:lstStyle/>
          <a:p>
            <a:pPr>
              <a:spcBef>
                <a:spcPct val="0"/>
              </a:spcBef>
            </a:pPr>
            <a:r>
              <a:rPr lang="en-US" dirty="0" smtClean="0">
                <a:latin typeface="Calibri" charset="0"/>
              </a:rPr>
              <a:t>The Promotion Mix</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a:lstStyle/>
          <a:p>
            <a:r>
              <a:rPr lang="en-US" dirty="0" smtClean="0"/>
              <a:t>Integrated Marketing Communications Strategy</a:t>
            </a:r>
          </a:p>
        </p:txBody>
      </p:sp>
      <p:pic>
        <p:nvPicPr>
          <p:cNvPr id="19460" name="Picture 8" descr="fig14_01wo"/>
          <p:cNvPicPr>
            <a:picLocks noChangeAspect="1" noChangeArrowheads="1"/>
          </p:cNvPicPr>
          <p:nvPr/>
        </p:nvPicPr>
        <p:blipFill>
          <a:blip r:embed="rId3" cstate="print"/>
          <a:srcRect/>
          <a:stretch>
            <a:fillRect/>
          </a:stretch>
        </p:blipFill>
        <p:spPr bwMode="auto">
          <a:xfrm>
            <a:off x="2362200" y="2019300"/>
            <a:ext cx="4495800" cy="4305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878</TotalTime>
  <Words>1068</Words>
  <Application>Microsoft Office PowerPoint</Application>
  <PresentationFormat>On-screen Show (4:3)</PresentationFormat>
  <Paragraphs>163</Paragraphs>
  <Slides>21</Slides>
  <Notes>21</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1_Blank Presentation</vt:lpstr>
      <vt:lpstr> Chapter 8</vt:lpstr>
      <vt:lpstr>Communicating Customer Value: Integrated Marketing Communications Strategy</vt:lpstr>
      <vt:lpstr>The Promotion Mix</vt:lpstr>
      <vt:lpstr>The Promotion Mix</vt:lpstr>
      <vt:lpstr>The Promotion Mix</vt:lpstr>
      <vt:lpstr>The Promotion Mix</vt:lpstr>
      <vt:lpstr>The Promotion Mix</vt:lpstr>
      <vt:lpstr>The Promotion Mix</vt:lpstr>
      <vt:lpstr>Integrated Marketing Communications Strategy</vt:lpstr>
      <vt:lpstr>A View of the Communication Process</vt:lpstr>
      <vt:lpstr>Steps in Developing Effective Marketing Communication</vt:lpstr>
      <vt:lpstr>Steps in Developing Effective Marketing Communication</vt:lpstr>
      <vt:lpstr>Steps in Developing Effective Marketing Communication</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Shaping the Overall Promotion  Mix</vt:lpstr>
      <vt:lpstr>Socially Responsible Marketing Communication</vt:lpstr>
      <vt:lpstr>PowerPoint Presentation</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KSU S155-S9</cp:lastModifiedBy>
  <cp:revision>73</cp:revision>
  <dcterms:created xsi:type="dcterms:W3CDTF">2011-02-20T17:09:59Z</dcterms:created>
  <dcterms:modified xsi:type="dcterms:W3CDTF">2015-01-28T11:25:13Z</dcterms:modified>
</cp:coreProperties>
</file>