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64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90DA64-D9E4-4B29-A08C-3DE138DF0788}" type="datetimeFigureOut">
              <a:rPr lang="en-GB" smtClean="0"/>
              <a:t>08/04/2015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161384-805E-42F8-91FF-9F16AF72EFB3}" type="slidenum">
              <a:rPr lang="en-GB" smtClean="0"/>
              <a:t>‹#›</a:t>
            </a:fld>
            <a:endParaRPr lang="en-GB"/>
          </a:p>
        </p:txBody>
      </p:sp>
    </p:spTree>
    <p:extLst>
      <p:ext uri="{BB962C8B-B14F-4D97-AF65-F5344CB8AC3E}">
        <p14:creationId xmlns:p14="http://schemas.microsoft.com/office/powerpoint/2010/main" val="1690202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3161384-805E-42F8-91FF-9F16AF72EFB3}" type="slidenum">
              <a:rPr lang="en-GB" smtClean="0"/>
              <a:t>2</a:t>
            </a:fld>
            <a:endParaRPr lang="en-GB"/>
          </a:p>
        </p:txBody>
      </p:sp>
    </p:spTree>
    <p:extLst>
      <p:ext uri="{BB962C8B-B14F-4D97-AF65-F5344CB8AC3E}">
        <p14:creationId xmlns:p14="http://schemas.microsoft.com/office/powerpoint/2010/main" val="2355873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8B7D46F-CCCC-49F3-AD0D-9F1C517FBCB3}" type="datetime1">
              <a:rPr lang="en-GB" smtClean="0"/>
              <a:t>08/04/2015</a:t>
            </a:fld>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DCB0592C-19AD-41F3-A139-3534E37FC72B}" type="slidenum">
              <a:rPr lang="en-GB" smtClean="0"/>
              <a:t>‹#›</a:t>
            </a:fld>
            <a:endParaRPr lang="en-GB"/>
          </a:p>
        </p:txBody>
      </p:sp>
    </p:spTree>
    <p:extLst>
      <p:ext uri="{BB962C8B-B14F-4D97-AF65-F5344CB8AC3E}">
        <p14:creationId xmlns:p14="http://schemas.microsoft.com/office/powerpoint/2010/main" val="1081051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3CC09C-D4E5-4C12-9220-A4F5DD7CFE2B}" type="datetime1">
              <a:rPr lang="en-GB" smtClean="0"/>
              <a:t>08/04/2015</a:t>
            </a:fld>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DCB0592C-19AD-41F3-A139-3534E37FC72B}" type="slidenum">
              <a:rPr lang="en-GB" smtClean="0"/>
              <a:t>‹#›</a:t>
            </a:fld>
            <a:endParaRPr lang="en-GB"/>
          </a:p>
        </p:txBody>
      </p:sp>
    </p:spTree>
    <p:extLst>
      <p:ext uri="{BB962C8B-B14F-4D97-AF65-F5344CB8AC3E}">
        <p14:creationId xmlns:p14="http://schemas.microsoft.com/office/powerpoint/2010/main" val="4111027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142A6B-7CF9-4B81-B2CF-8F407599F6CD}" type="datetime1">
              <a:rPr lang="en-GB" smtClean="0"/>
              <a:t>08/04/2015</a:t>
            </a:fld>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DCB0592C-19AD-41F3-A139-3534E37FC72B}" type="slidenum">
              <a:rPr lang="en-GB" smtClean="0"/>
              <a:t>‹#›</a:t>
            </a:fld>
            <a:endParaRPr lang="en-GB"/>
          </a:p>
        </p:txBody>
      </p:sp>
    </p:spTree>
    <p:extLst>
      <p:ext uri="{BB962C8B-B14F-4D97-AF65-F5344CB8AC3E}">
        <p14:creationId xmlns:p14="http://schemas.microsoft.com/office/powerpoint/2010/main" val="572454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B9EF00-4B6F-446A-AA9A-787E8DBBAD3B}" type="datetime1">
              <a:rPr lang="en-GB" smtClean="0"/>
              <a:t>08/04/2015</a:t>
            </a:fld>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DCB0592C-19AD-41F3-A139-3534E37FC72B}" type="slidenum">
              <a:rPr lang="en-GB" smtClean="0"/>
              <a:t>‹#›</a:t>
            </a:fld>
            <a:endParaRPr lang="en-GB"/>
          </a:p>
        </p:txBody>
      </p:sp>
    </p:spTree>
    <p:extLst>
      <p:ext uri="{BB962C8B-B14F-4D97-AF65-F5344CB8AC3E}">
        <p14:creationId xmlns:p14="http://schemas.microsoft.com/office/powerpoint/2010/main" val="953769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B785F0-2FAC-4A72-80A8-11DC48EB7BCF}" type="datetime1">
              <a:rPr lang="en-GB" smtClean="0"/>
              <a:t>08/04/2015</a:t>
            </a:fld>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DCB0592C-19AD-41F3-A139-3534E37FC72B}" type="slidenum">
              <a:rPr lang="en-GB" smtClean="0"/>
              <a:t>‹#›</a:t>
            </a:fld>
            <a:endParaRPr lang="en-GB"/>
          </a:p>
        </p:txBody>
      </p:sp>
    </p:spTree>
    <p:extLst>
      <p:ext uri="{BB962C8B-B14F-4D97-AF65-F5344CB8AC3E}">
        <p14:creationId xmlns:p14="http://schemas.microsoft.com/office/powerpoint/2010/main" val="485848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ACB166E-D249-4EFC-AFEF-7A85E569A0F0}" type="datetime1">
              <a:rPr lang="en-GB" smtClean="0"/>
              <a:t>08/04/2015</a:t>
            </a:fld>
            <a:endParaRPr lang="en-GB"/>
          </a:p>
        </p:txBody>
      </p:sp>
      <p:sp>
        <p:nvSpPr>
          <p:cNvPr id="6" name="Footer Placeholder 5"/>
          <p:cNvSpPr>
            <a:spLocks noGrp="1"/>
          </p:cNvSpPr>
          <p:nvPr>
            <p:ph type="ftr" sz="quarter" idx="11"/>
          </p:nvPr>
        </p:nvSpPr>
        <p:spPr/>
        <p:txBody>
          <a:bodyPr/>
          <a:lstStyle/>
          <a:p>
            <a:r>
              <a:rPr lang="en-GB" smtClean="0"/>
              <a:t>MIC  345</a:t>
            </a:r>
            <a:endParaRPr lang="en-GB"/>
          </a:p>
        </p:txBody>
      </p:sp>
      <p:sp>
        <p:nvSpPr>
          <p:cNvPr id="7" name="Slide Number Placeholder 6"/>
          <p:cNvSpPr>
            <a:spLocks noGrp="1"/>
          </p:cNvSpPr>
          <p:nvPr>
            <p:ph type="sldNum" sz="quarter" idx="12"/>
          </p:nvPr>
        </p:nvSpPr>
        <p:spPr/>
        <p:txBody>
          <a:bodyPr/>
          <a:lstStyle/>
          <a:p>
            <a:fld id="{DCB0592C-19AD-41F3-A139-3534E37FC72B}" type="slidenum">
              <a:rPr lang="en-GB" smtClean="0"/>
              <a:t>‹#›</a:t>
            </a:fld>
            <a:endParaRPr lang="en-GB"/>
          </a:p>
        </p:txBody>
      </p:sp>
    </p:spTree>
    <p:extLst>
      <p:ext uri="{BB962C8B-B14F-4D97-AF65-F5344CB8AC3E}">
        <p14:creationId xmlns:p14="http://schemas.microsoft.com/office/powerpoint/2010/main" val="3142775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020E43A-FD25-4431-8B0D-B76496EEAEA8}" type="datetime1">
              <a:rPr lang="en-GB" smtClean="0"/>
              <a:t>08/04/2015</a:t>
            </a:fld>
            <a:endParaRPr lang="en-GB"/>
          </a:p>
        </p:txBody>
      </p:sp>
      <p:sp>
        <p:nvSpPr>
          <p:cNvPr id="8" name="Footer Placeholder 7"/>
          <p:cNvSpPr>
            <a:spLocks noGrp="1"/>
          </p:cNvSpPr>
          <p:nvPr>
            <p:ph type="ftr" sz="quarter" idx="11"/>
          </p:nvPr>
        </p:nvSpPr>
        <p:spPr/>
        <p:txBody>
          <a:bodyPr/>
          <a:lstStyle/>
          <a:p>
            <a:r>
              <a:rPr lang="en-GB" smtClean="0"/>
              <a:t>MIC  345</a:t>
            </a:r>
            <a:endParaRPr lang="en-GB"/>
          </a:p>
        </p:txBody>
      </p:sp>
      <p:sp>
        <p:nvSpPr>
          <p:cNvPr id="9" name="Slide Number Placeholder 8"/>
          <p:cNvSpPr>
            <a:spLocks noGrp="1"/>
          </p:cNvSpPr>
          <p:nvPr>
            <p:ph type="sldNum" sz="quarter" idx="12"/>
          </p:nvPr>
        </p:nvSpPr>
        <p:spPr/>
        <p:txBody>
          <a:bodyPr/>
          <a:lstStyle/>
          <a:p>
            <a:fld id="{DCB0592C-19AD-41F3-A139-3534E37FC72B}" type="slidenum">
              <a:rPr lang="en-GB" smtClean="0"/>
              <a:t>‹#›</a:t>
            </a:fld>
            <a:endParaRPr lang="en-GB"/>
          </a:p>
        </p:txBody>
      </p:sp>
    </p:spTree>
    <p:extLst>
      <p:ext uri="{BB962C8B-B14F-4D97-AF65-F5344CB8AC3E}">
        <p14:creationId xmlns:p14="http://schemas.microsoft.com/office/powerpoint/2010/main" val="1835265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3D03261-06ED-480C-8829-3E9C36A0DC07}" type="datetime1">
              <a:rPr lang="en-GB" smtClean="0"/>
              <a:t>08/04/2015</a:t>
            </a:fld>
            <a:endParaRPr lang="en-GB"/>
          </a:p>
        </p:txBody>
      </p:sp>
      <p:sp>
        <p:nvSpPr>
          <p:cNvPr id="4" name="Footer Placeholder 3"/>
          <p:cNvSpPr>
            <a:spLocks noGrp="1"/>
          </p:cNvSpPr>
          <p:nvPr>
            <p:ph type="ftr" sz="quarter" idx="11"/>
          </p:nvPr>
        </p:nvSpPr>
        <p:spPr/>
        <p:txBody>
          <a:bodyPr/>
          <a:lstStyle/>
          <a:p>
            <a:r>
              <a:rPr lang="en-GB" smtClean="0"/>
              <a:t>MIC  345</a:t>
            </a:r>
            <a:endParaRPr lang="en-GB"/>
          </a:p>
        </p:txBody>
      </p:sp>
      <p:sp>
        <p:nvSpPr>
          <p:cNvPr id="5" name="Slide Number Placeholder 4"/>
          <p:cNvSpPr>
            <a:spLocks noGrp="1"/>
          </p:cNvSpPr>
          <p:nvPr>
            <p:ph type="sldNum" sz="quarter" idx="12"/>
          </p:nvPr>
        </p:nvSpPr>
        <p:spPr/>
        <p:txBody>
          <a:bodyPr/>
          <a:lstStyle/>
          <a:p>
            <a:fld id="{DCB0592C-19AD-41F3-A139-3534E37FC72B}" type="slidenum">
              <a:rPr lang="en-GB" smtClean="0"/>
              <a:t>‹#›</a:t>
            </a:fld>
            <a:endParaRPr lang="en-GB"/>
          </a:p>
        </p:txBody>
      </p:sp>
    </p:spTree>
    <p:extLst>
      <p:ext uri="{BB962C8B-B14F-4D97-AF65-F5344CB8AC3E}">
        <p14:creationId xmlns:p14="http://schemas.microsoft.com/office/powerpoint/2010/main" val="4076483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B9DCC-798D-4E86-8048-18AE4F0CFF64}" type="datetime1">
              <a:rPr lang="en-GB" smtClean="0"/>
              <a:t>08/04/2015</a:t>
            </a:fld>
            <a:endParaRPr lang="en-GB"/>
          </a:p>
        </p:txBody>
      </p:sp>
      <p:sp>
        <p:nvSpPr>
          <p:cNvPr id="3" name="Footer Placeholder 2"/>
          <p:cNvSpPr>
            <a:spLocks noGrp="1"/>
          </p:cNvSpPr>
          <p:nvPr>
            <p:ph type="ftr" sz="quarter" idx="11"/>
          </p:nvPr>
        </p:nvSpPr>
        <p:spPr/>
        <p:txBody>
          <a:bodyPr/>
          <a:lstStyle/>
          <a:p>
            <a:r>
              <a:rPr lang="en-GB" smtClean="0"/>
              <a:t>MIC  345</a:t>
            </a:r>
            <a:endParaRPr lang="en-GB"/>
          </a:p>
        </p:txBody>
      </p:sp>
      <p:sp>
        <p:nvSpPr>
          <p:cNvPr id="4" name="Slide Number Placeholder 3"/>
          <p:cNvSpPr>
            <a:spLocks noGrp="1"/>
          </p:cNvSpPr>
          <p:nvPr>
            <p:ph type="sldNum" sz="quarter" idx="12"/>
          </p:nvPr>
        </p:nvSpPr>
        <p:spPr/>
        <p:txBody>
          <a:bodyPr/>
          <a:lstStyle/>
          <a:p>
            <a:fld id="{DCB0592C-19AD-41F3-A139-3534E37FC72B}" type="slidenum">
              <a:rPr lang="en-GB" smtClean="0"/>
              <a:t>‹#›</a:t>
            </a:fld>
            <a:endParaRPr lang="en-GB"/>
          </a:p>
        </p:txBody>
      </p:sp>
    </p:spTree>
    <p:extLst>
      <p:ext uri="{BB962C8B-B14F-4D97-AF65-F5344CB8AC3E}">
        <p14:creationId xmlns:p14="http://schemas.microsoft.com/office/powerpoint/2010/main" val="2591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876AF-ABE1-4FA6-B86F-6D06390BD60A}" type="datetime1">
              <a:rPr lang="en-GB" smtClean="0"/>
              <a:t>08/04/2015</a:t>
            </a:fld>
            <a:endParaRPr lang="en-GB"/>
          </a:p>
        </p:txBody>
      </p:sp>
      <p:sp>
        <p:nvSpPr>
          <p:cNvPr id="6" name="Footer Placeholder 5"/>
          <p:cNvSpPr>
            <a:spLocks noGrp="1"/>
          </p:cNvSpPr>
          <p:nvPr>
            <p:ph type="ftr" sz="quarter" idx="11"/>
          </p:nvPr>
        </p:nvSpPr>
        <p:spPr/>
        <p:txBody>
          <a:bodyPr/>
          <a:lstStyle/>
          <a:p>
            <a:r>
              <a:rPr lang="en-GB" smtClean="0"/>
              <a:t>MIC  345</a:t>
            </a:r>
            <a:endParaRPr lang="en-GB"/>
          </a:p>
        </p:txBody>
      </p:sp>
      <p:sp>
        <p:nvSpPr>
          <p:cNvPr id="7" name="Slide Number Placeholder 6"/>
          <p:cNvSpPr>
            <a:spLocks noGrp="1"/>
          </p:cNvSpPr>
          <p:nvPr>
            <p:ph type="sldNum" sz="quarter" idx="12"/>
          </p:nvPr>
        </p:nvSpPr>
        <p:spPr/>
        <p:txBody>
          <a:bodyPr/>
          <a:lstStyle/>
          <a:p>
            <a:fld id="{DCB0592C-19AD-41F3-A139-3534E37FC72B}" type="slidenum">
              <a:rPr lang="en-GB" smtClean="0"/>
              <a:t>‹#›</a:t>
            </a:fld>
            <a:endParaRPr lang="en-GB"/>
          </a:p>
        </p:txBody>
      </p:sp>
    </p:spTree>
    <p:extLst>
      <p:ext uri="{BB962C8B-B14F-4D97-AF65-F5344CB8AC3E}">
        <p14:creationId xmlns:p14="http://schemas.microsoft.com/office/powerpoint/2010/main" val="2455904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2A3D05-E50A-413C-9759-DB7EC328F019}" type="datetime1">
              <a:rPr lang="en-GB" smtClean="0"/>
              <a:t>08/04/2015</a:t>
            </a:fld>
            <a:endParaRPr lang="en-GB"/>
          </a:p>
        </p:txBody>
      </p:sp>
      <p:sp>
        <p:nvSpPr>
          <p:cNvPr id="6" name="Footer Placeholder 5"/>
          <p:cNvSpPr>
            <a:spLocks noGrp="1"/>
          </p:cNvSpPr>
          <p:nvPr>
            <p:ph type="ftr" sz="quarter" idx="11"/>
          </p:nvPr>
        </p:nvSpPr>
        <p:spPr/>
        <p:txBody>
          <a:bodyPr/>
          <a:lstStyle/>
          <a:p>
            <a:r>
              <a:rPr lang="en-GB" smtClean="0"/>
              <a:t>MIC  345</a:t>
            </a:r>
            <a:endParaRPr lang="en-GB"/>
          </a:p>
        </p:txBody>
      </p:sp>
      <p:sp>
        <p:nvSpPr>
          <p:cNvPr id="7" name="Slide Number Placeholder 6"/>
          <p:cNvSpPr>
            <a:spLocks noGrp="1"/>
          </p:cNvSpPr>
          <p:nvPr>
            <p:ph type="sldNum" sz="quarter" idx="12"/>
          </p:nvPr>
        </p:nvSpPr>
        <p:spPr/>
        <p:txBody>
          <a:bodyPr/>
          <a:lstStyle/>
          <a:p>
            <a:fld id="{DCB0592C-19AD-41F3-A139-3534E37FC72B}" type="slidenum">
              <a:rPr lang="en-GB" smtClean="0"/>
              <a:t>‹#›</a:t>
            </a:fld>
            <a:endParaRPr lang="en-GB"/>
          </a:p>
        </p:txBody>
      </p:sp>
    </p:spTree>
    <p:extLst>
      <p:ext uri="{BB962C8B-B14F-4D97-AF65-F5344CB8AC3E}">
        <p14:creationId xmlns:p14="http://schemas.microsoft.com/office/powerpoint/2010/main" val="3499400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905E2A-D91A-4BED-81B6-8144C6A21116}" type="datetime1">
              <a:rPr lang="en-GB" smtClean="0"/>
              <a:t>08/04/2015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MIC  345</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0592C-19AD-41F3-A139-3534E37FC72B}" type="slidenum">
              <a:rPr lang="en-GB" smtClean="0"/>
              <a:t>‹#›</a:t>
            </a:fld>
            <a:endParaRPr lang="en-GB"/>
          </a:p>
        </p:txBody>
      </p:sp>
    </p:spTree>
    <p:extLst>
      <p:ext uri="{BB962C8B-B14F-4D97-AF65-F5344CB8AC3E}">
        <p14:creationId xmlns:p14="http://schemas.microsoft.com/office/powerpoint/2010/main" val="2695047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71713"/>
            <a:ext cx="9144000" cy="638250"/>
          </a:xfrm>
        </p:spPr>
        <p:txBody>
          <a:bodyPr>
            <a:normAutofit fontScale="90000"/>
          </a:bodyPr>
          <a:lstStyle/>
          <a:p>
            <a:pPr rtl="1"/>
            <a:r>
              <a:rPr lang="en-GB" sz="4400" b="1" spc="-20" dirty="0" smtClean="0">
                <a:latin typeface="Times New Roman"/>
                <a:cs typeface="Times New Roman"/>
              </a:rPr>
              <a:t>3</a:t>
            </a:r>
            <a:r>
              <a:rPr lang="en-GB" sz="4400" b="1" spc="-10" dirty="0" smtClean="0">
                <a:latin typeface="Times New Roman"/>
                <a:cs typeface="Times New Roman"/>
              </a:rPr>
              <a:t>4</a:t>
            </a:r>
            <a:r>
              <a:rPr lang="en-GB" sz="4400" b="1" spc="-20" dirty="0" smtClean="0">
                <a:latin typeface="Times New Roman"/>
                <a:cs typeface="Times New Roman"/>
              </a:rPr>
              <a:t>5 </a:t>
            </a:r>
            <a:r>
              <a:rPr lang="en-GB" sz="4400" b="1" spc="-30" dirty="0" smtClean="0">
                <a:latin typeface="Times New Roman"/>
                <a:cs typeface="Times New Roman"/>
              </a:rPr>
              <a:t>MIC </a:t>
            </a:r>
            <a:endParaRPr lang="en-GB" sz="4400" dirty="0"/>
          </a:p>
        </p:txBody>
      </p:sp>
      <p:sp>
        <p:nvSpPr>
          <p:cNvPr id="3" name="Subtitle 2"/>
          <p:cNvSpPr>
            <a:spLocks noGrp="1"/>
          </p:cNvSpPr>
          <p:nvPr>
            <p:ph type="subTitle"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rtl="1"/>
            <a:r>
              <a:rPr lang="ar-SA" sz="3200" u="sng" dirty="0" smtClean="0">
                <a:effectLst>
                  <a:outerShdw blurRad="38100" dist="38100" dir="2700000" algn="tl">
                    <a:srgbClr val="000000">
                      <a:alpha val="43137"/>
                    </a:srgbClr>
                  </a:outerShdw>
                </a:effectLst>
              </a:rPr>
              <a:t>المحاضرة 8 :</a:t>
            </a:r>
          </a:p>
          <a:p>
            <a:r>
              <a:rPr lang="ar-SA" sz="4000" b="1" dirty="0" smtClean="0">
                <a:effectLst>
                  <a:outerShdw blurRad="38100" dist="38100" dir="2700000" algn="tl">
                    <a:srgbClr val="000000">
                      <a:alpha val="43137"/>
                    </a:srgbClr>
                  </a:outerShdw>
                </a:effectLst>
              </a:rPr>
              <a:t>الأسمدة الحيوية أنواعها وأهميتها</a:t>
            </a:r>
            <a:endParaRPr lang="en-GB" sz="4000" b="1" dirty="0">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GB" smtClean="0"/>
              <a:t>MIC  345</a:t>
            </a:r>
            <a:endParaRPr lang="en-GB"/>
          </a:p>
        </p:txBody>
      </p:sp>
      <p:sp>
        <p:nvSpPr>
          <p:cNvPr id="5" name="object 5"/>
          <p:cNvSpPr txBox="1">
            <a:spLocks noGrp="1"/>
          </p:cNvSpPr>
          <p:nvPr>
            <p:ph type="sldNum" sz="quarter" idx="4294967295"/>
          </p:nvPr>
        </p:nvSpPr>
        <p:spPr>
          <a:xfrm>
            <a:off x="8175752" y="6311676"/>
            <a:ext cx="218440" cy="203834"/>
          </a:xfrm>
          <a:prstGeom prst="rect">
            <a:avLst/>
          </a:prstGeom>
        </p:spPr>
        <p:txBody>
          <a:bodyPr vert="horz" wrap="square" lIns="0" tIns="0" rIns="0" bIns="0" rtlCol="0">
            <a:spAutoFit/>
          </a:bodyPr>
          <a:lstStyle/>
          <a:p>
            <a:pPr marL="102235">
              <a:lnSpc>
                <a:spcPct val="100000"/>
              </a:lnSpc>
            </a:pPr>
            <a:fld id="{81D60167-4931-47E6-BA6A-407CBD079E47}" type="slidenum">
              <a:rPr dirty="0"/>
              <a:t>1</a:t>
            </a:fld>
            <a:endParaRPr dirty="0"/>
          </a:p>
        </p:txBody>
      </p:sp>
      <p:sp>
        <p:nvSpPr>
          <p:cNvPr id="7" name="object 3"/>
          <p:cNvSpPr txBox="1"/>
          <p:nvPr/>
        </p:nvSpPr>
        <p:spPr>
          <a:xfrm>
            <a:off x="196737" y="238666"/>
            <a:ext cx="3303904" cy="355600"/>
          </a:xfrm>
          <a:prstGeom prst="rect">
            <a:avLst/>
          </a:prstGeom>
        </p:spPr>
        <p:txBody>
          <a:bodyPr vert="horz" wrap="square" lIns="0" tIns="0" rIns="0" bIns="0" rtlCol="0">
            <a:spAutoFit/>
          </a:bodyPr>
          <a:lstStyle/>
          <a:p>
            <a:pPr marL="12700">
              <a:lnSpc>
                <a:spcPts val="3345"/>
              </a:lnSpc>
            </a:pPr>
            <a:r>
              <a:rPr sz="2800" b="1" spc="-15" dirty="0">
                <a:latin typeface="Times New Roman"/>
                <a:cs typeface="Times New Roman"/>
              </a:rPr>
              <a:t>King</a:t>
            </a:r>
            <a:r>
              <a:rPr sz="2800" b="1" spc="-10" dirty="0">
                <a:latin typeface="Times New Roman"/>
                <a:cs typeface="Times New Roman"/>
              </a:rPr>
              <a:t> </a:t>
            </a:r>
            <a:r>
              <a:rPr sz="2800" b="1" spc="-20" dirty="0">
                <a:latin typeface="Times New Roman"/>
                <a:cs typeface="Times New Roman"/>
              </a:rPr>
              <a:t>S</a:t>
            </a:r>
            <a:r>
              <a:rPr sz="2800" b="1" spc="-10" dirty="0">
                <a:latin typeface="Times New Roman"/>
                <a:cs typeface="Times New Roman"/>
              </a:rPr>
              <a:t>a</a:t>
            </a:r>
            <a:r>
              <a:rPr sz="2800" b="1" spc="-20" dirty="0">
                <a:latin typeface="Times New Roman"/>
                <a:cs typeface="Times New Roman"/>
              </a:rPr>
              <a:t>ud</a:t>
            </a:r>
            <a:r>
              <a:rPr sz="2800" b="1" spc="10" dirty="0">
                <a:latin typeface="Times New Roman"/>
                <a:cs typeface="Times New Roman"/>
              </a:rPr>
              <a:t> </a:t>
            </a:r>
            <a:r>
              <a:rPr sz="2800" b="1" spc="-15" dirty="0">
                <a:latin typeface="Times New Roman"/>
                <a:cs typeface="Times New Roman"/>
              </a:rPr>
              <a:t>Uni</a:t>
            </a:r>
            <a:r>
              <a:rPr sz="2800" b="1" spc="-10" dirty="0">
                <a:latin typeface="Times New Roman"/>
                <a:cs typeface="Times New Roman"/>
              </a:rPr>
              <a:t>v</a:t>
            </a:r>
            <a:r>
              <a:rPr sz="2800" b="1" spc="-15" dirty="0">
                <a:latin typeface="Times New Roman"/>
                <a:cs typeface="Times New Roman"/>
              </a:rPr>
              <a:t>e</a:t>
            </a:r>
            <a:r>
              <a:rPr sz="2800" b="1" spc="-30" dirty="0">
                <a:latin typeface="Times New Roman"/>
                <a:cs typeface="Times New Roman"/>
              </a:rPr>
              <a:t>r</a:t>
            </a:r>
            <a:r>
              <a:rPr sz="2800" b="1" spc="-10" dirty="0">
                <a:latin typeface="Times New Roman"/>
                <a:cs typeface="Times New Roman"/>
              </a:rPr>
              <a:t>si</a:t>
            </a:r>
            <a:r>
              <a:rPr sz="2800" b="1" spc="-5" dirty="0">
                <a:latin typeface="Times New Roman"/>
                <a:cs typeface="Times New Roman"/>
              </a:rPr>
              <a:t>t</a:t>
            </a:r>
            <a:r>
              <a:rPr sz="2800" b="1" spc="-15" dirty="0">
                <a:latin typeface="Times New Roman"/>
                <a:cs typeface="Times New Roman"/>
              </a:rPr>
              <a:t>y</a:t>
            </a:r>
            <a:endParaRPr sz="2800" dirty="0">
              <a:latin typeface="Times New Roman"/>
              <a:cs typeface="Times New Roman"/>
            </a:endParaRPr>
          </a:p>
        </p:txBody>
      </p:sp>
      <p:sp>
        <p:nvSpPr>
          <p:cNvPr id="8" name="object 4"/>
          <p:cNvSpPr txBox="1"/>
          <p:nvPr/>
        </p:nvSpPr>
        <p:spPr>
          <a:xfrm>
            <a:off x="196737" y="731203"/>
            <a:ext cx="6209030" cy="854080"/>
          </a:xfrm>
          <a:prstGeom prst="rect">
            <a:avLst/>
          </a:prstGeom>
        </p:spPr>
        <p:txBody>
          <a:bodyPr vert="horz" wrap="square" lIns="0" tIns="0" rIns="0" bIns="0" rtlCol="0">
            <a:spAutoFit/>
          </a:bodyPr>
          <a:lstStyle/>
          <a:p>
            <a:pPr marL="6350">
              <a:lnSpc>
                <a:spcPct val="100000"/>
              </a:lnSpc>
            </a:pPr>
            <a:r>
              <a:rPr sz="2800" b="1" spc="-15" dirty="0">
                <a:latin typeface="Times New Roman"/>
                <a:cs typeface="Times New Roman"/>
              </a:rPr>
              <a:t>College</a:t>
            </a:r>
            <a:r>
              <a:rPr sz="2800" b="1" spc="-20" dirty="0">
                <a:latin typeface="Times New Roman"/>
                <a:cs typeface="Times New Roman"/>
              </a:rPr>
              <a:t> </a:t>
            </a:r>
            <a:r>
              <a:rPr sz="2800" b="1" spc="-15" dirty="0">
                <a:latin typeface="Times New Roman"/>
                <a:cs typeface="Times New Roman"/>
              </a:rPr>
              <a:t>of</a:t>
            </a:r>
            <a:r>
              <a:rPr sz="2800" b="1" spc="5" dirty="0">
                <a:latin typeface="Times New Roman"/>
                <a:cs typeface="Times New Roman"/>
              </a:rPr>
              <a:t> </a:t>
            </a:r>
            <a:r>
              <a:rPr sz="2800" b="1" spc="-15" dirty="0">
                <a:latin typeface="Times New Roman"/>
                <a:cs typeface="Times New Roman"/>
              </a:rPr>
              <a:t>Sci</a:t>
            </a:r>
            <a:r>
              <a:rPr sz="2800" b="1" spc="-30" dirty="0">
                <a:latin typeface="Times New Roman"/>
                <a:cs typeface="Times New Roman"/>
              </a:rPr>
              <a:t>e</a:t>
            </a:r>
            <a:r>
              <a:rPr sz="2800" b="1" spc="-15" dirty="0">
                <a:latin typeface="Times New Roman"/>
                <a:cs typeface="Times New Roman"/>
              </a:rPr>
              <a:t>nce</a:t>
            </a:r>
            <a:endParaRPr sz="2800" dirty="0">
              <a:latin typeface="Times New Roman"/>
              <a:cs typeface="Times New Roman"/>
            </a:endParaRPr>
          </a:p>
          <a:p>
            <a:pPr algn="ctr">
              <a:lnSpc>
                <a:spcPts val="3345"/>
              </a:lnSpc>
            </a:pPr>
            <a:r>
              <a:rPr sz="2800" b="1" spc="-15" dirty="0">
                <a:latin typeface="Times New Roman"/>
                <a:cs typeface="Times New Roman"/>
              </a:rPr>
              <a:t>Department</a:t>
            </a:r>
            <a:r>
              <a:rPr sz="2800" b="1" spc="20" dirty="0">
                <a:latin typeface="Times New Roman"/>
                <a:cs typeface="Times New Roman"/>
              </a:rPr>
              <a:t> </a:t>
            </a:r>
            <a:r>
              <a:rPr sz="2800" b="1" spc="-15" dirty="0">
                <a:latin typeface="Times New Roman"/>
                <a:cs typeface="Times New Roman"/>
              </a:rPr>
              <a:t>of</a:t>
            </a:r>
            <a:r>
              <a:rPr sz="2800" b="1" spc="5" dirty="0">
                <a:latin typeface="Times New Roman"/>
                <a:cs typeface="Times New Roman"/>
              </a:rPr>
              <a:t> </a:t>
            </a:r>
            <a:r>
              <a:rPr sz="2800" b="1" spc="-15" dirty="0">
                <a:latin typeface="Times New Roman"/>
                <a:cs typeface="Times New Roman"/>
              </a:rPr>
              <a:t>Bot</a:t>
            </a:r>
            <a:r>
              <a:rPr sz="2800" b="1" spc="-10" dirty="0">
                <a:latin typeface="Times New Roman"/>
                <a:cs typeface="Times New Roman"/>
              </a:rPr>
              <a:t>a</a:t>
            </a:r>
            <a:r>
              <a:rPr sz="2800" b="1" spc="-15" dirty="0">
                <a:latin typeface="Times New Roman"/>
                <a:cs typeface="Times New Roman"/>
              </a:rPr>
              <a:t>ny</a:t>
            </a:r>
            <a:r>
              <a:rPr sz="2800" b="1" spc="5" dirty="0">
                <a:latin typeface="Times New Roman"/>
                <a:cs typeface="Times New Roman"/>
              </a:rPr>
              <a:t> </a:t>
            </a:r>
            <a:r>
              <a:rPr sz="2800" b="1" spc="-15" dirty="0">
                <a:latin typeface="Times New Roman"/>
                <a:cs typeface="Times New Roman"/>
              </a:rPr>
              <a:t>an</a:t>
            </a:r>
            <a:r>
              <a:rPr sz="2800" b="1" spc="-20" dirty="0">
                <a:latin typeface="Times New Roman"/>
                <a:cs typeface="Times New Roman"/>
              </a:rPr>
              <a:t>d</a:t>
            </a:r>
            <a:r>
              <a:rPr sz="2800" b="1" spc="-5" dirty="0">
                <a:latin typeface="Times New Roman"/>
                <a:cs typeface="Times New Roman"/>
              </a:rPr>
              <a:t> </a:t>
            </a:r>
            <a:r>
              <a:rPr sz="2800" b="1" spc="-15" dirty="0">
                <a:latin typeface="Times New Roman"/>
                <a:cs typeface="Times New Roman"/>
              </a:rPr>
              <a:t>Microb</a:t>
            </a:r>
            <a:r>
              <a:rPr sz="2800" b="1" spc="-5" dirty="0">
                <a:latin typeface="Times New Roman"/>
                <a:cs typeface="Times New Roman"/>
              </a:rPr>
              <a:t>i</a:t>
            </a:r>
            <a:r>
              <a:rPr sz="2800" b="1" spc="-15" dirty="0">
                <a:latin typeface="Times New Roman"/>
                <a:cs typeface="Times New Roman"/>
              </a:rPr>
              <a:t>o</a:t>
            </a:r>
            <a:r>
              <a:rPr sz="2800" b="1" spc="-5" dirty="0">
                <a:latin typeface="Times New Roman"/>
                <a:cs typeface="Times New Roman"/>
              </a:rPr>
              <a:t>l</a:t>
            </a:r>
            <a:r>
              <a:rPr sz="2800" b="1" spc="-15" dirty="0">
                <a:latin typeface="Times New Roman"/>
                <a:cs typeface="Times New Roman"/>
              </a:rPr>
              <a:t>o</a:t>
            </a:r>
            <a:r>
              <a:rPr sz="2800" b="1" spc="-10" dirty="0">
                <a:latin typeface="Times New Roman"/>
                <a:cs typeface="Times New Roman"/>
              </a:rPr>
              <a:t>g</a:t>
            </a:r>
            <a:r>
              <a:rPr sz="2800" b="1" spc="-15" dirty="0">
                <a:latin typeface="Times New Roman"/>
                <a:cs typeface="Times New Roman"/>
              </a:rPr>
              <a:t>y</a:t>
            </a:r>
            <a:endParaRPr sz="2800" dirty="0">
              <a:latin typeface="Times New Roman"/>
              <a:cs typeface="Times New Roman"/>
            </a:endParaRPr>
          </a:p>
        </p:txBody>
      </p:sp>
      <p:sp>
        <p:nvSpPr>
          <p:cNvPr id="9" name="Rectangle 8"/>
          <p:cNvSpPr/>
          <p:nvPr/>
        </p:nvSpPr>
        <p:spPr>
          <a:xfrm>
            <a:off x="5234193" y="4888468"/>
            <a:ext cx="1723613" cy="369332"/>
          </a:xfrm>
          <a:prstGeom prst="rect">
            <a:avLst/>
          </a:prstGeom>
        </p:spPr>
        <p:txBody>
          <a:bodyPr wrap="none">
            <a:spAutoFit/>
          </a:bodyPr>
          <a:lstStyle/>
          <a:p>
            <a:r>
              <a:rPr lang="en-GB" dirty="0" err="1" smtClean="0">
                <a:latin typeface="Times New Roman"/>
                <a:cs typeface="Times New Roman"/>
              </a:rPr>
              <a:t>Amal</a:t>
            </a:r>
            <a:r>
              <a:rPr lang="en-GB" dirty="0" smtClean="0">
                <a:latin typeface="Times New Roman"/>
                <a:cs typeface="Times New Roman"/>
              </a:rPr>
              <a:t> </a:t>
            </a:r>
            <a:r>
              <a:rPr lang="en-GB" dirty="0" err="1" smtClean="0">
                <a:latin typeface="Times New Roman"/>
                <a:cs typeface="Times New Roman"/>
              </a:rPr>
              <a:t>Alghamdi</a:t>
            </a:r>
            <a:r>
              <a:rPr lang="en-GB" dirty="0" smtClean="0">
                <a:latin typeface="Times New Roman"/>
                <a:cs typeface="Times New Roman"/>
              </a:rPr>
              <a:t> </a:t>
            </a:r>
            <a:endParaRPr lang="en-GB" dirty="0"/>
          </a:p>
        </p:txBody>
      </p:sp>
    </p:spTree>
    <p:extLst>
      <p:ext uri="{BB962C8B-B14F-4D97-AF65-F5344CB8AC3E}">
        <p14:creationId xmlns:p14="http://schemas.microsoft.com/office/powerpoint/2010/main" val="3479373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أنواع الأسمدة الحيوية حسب نشاطها الحيوي</a:t>
            </a:r>
            <a:r>
              <a:rPr lang="ar-SA" b="1" dirty="0" smtClean="0">
                <a:solidFill>
                  <a:srgbClr val="C00000"/>
                </a:solidFill>
                <a:effectLst>
                  <a:outerShdw blurRad="38100" dist="38100" dir="2700000" algn="tl">
                    <a:srgbClr val="000000">
                      <a:alpha val="43137"/>
                    </a:srgbClr>
                  </a:outerShdw>
                </a:effectLst>
              </a:rPr>
              <a:t>: </a:t>
            </a:r>
            <a:endParaRPr lang="en-GB" dirty="0"/>
          </a:p>
        </p:txBody>
      </p:sp>
      <p:sp>
        <p:nvSpPr>
          <p:cNvPr id="3" name="Content Placeholder 2"/>
          <p:cNvSpPr>
            <a:spLocks noGrp="1"/>
          </p:cNvSpPr>
          <p:nvPr>
            <p:ph idx="1"/>
          </p:nvPr>
        </p:nvSpPr>
        <p:spPr/>
        <p:txBody>
          <a:bodyPr/>
          <a:lstStyle/>
          <a:p>
            <a:pPr marL="0" lvl="1" indent="0" algn="r" rtl="1">
              <a:spcBef>
                <a:spcPts val="1000"/>
              </a:spcBef>
              <a:buNone/>
            </a:pPr>
            <a:r>
              <a:rPr lang="ar-SA" dirty="0" smtClean="0"/>
              <a:t>تابع </a:t>
            </a:r>
            <a:r>
              <a:rPr lang="ar-SA" sz="2800" b="1" dirty="0" smtClean="0">
                <a:solidFill>
                  <a:srgbClr val="C00000"/>
                </a:solidFill>
                <a:effectLst>
                  <a:outerShdw blurRad="38100" dist="38100" dir="2700000" algn="tl">
                    <a:srgbClr val="000000">
                      <a:alpha val="43137"/>
                    </a:srgbClr>
                  </a:outerShdw>
                </a:effectLst>
              </a:rPr>
              <a:t>4- أسمدة حيوية لأكسدة الكبريت:</a:t>
            </a:r>
          </a:p>
          <a:p>
            <a:pPr marL="0" indent="0" algn="r" rtl="1">
              <a:buNone/>
            </a:pPr>
            <a:r>
              <a:rPr lang="ar-SA" dirty="0" smtClean="0"/>
              <a:t>تعتبر هذه الميكروبات حساسة جداً لدرجة حموضة التربة </a:t>
            </a:r>
            <a:r>
              <a:rPr lang="en-GB" dirty="0" smtClean="0"/>
              <a:t>pH</a:t>
            </a:r>
            <a:r>
              <a:rPr lang="ar-SA" dirty="0" smtClean="0"/>
              <a:t> حيث تفضل التربة التي تتراوح بين 5.5 – 6 . فيجب إكثارها بطريقة خاصة للمحافظه على حيويتها وتلقح التربة جسدة التهوية مع عدم إضافة أسمدة كيميائية عضوية في الفترات الأولى من التلقيح لانها كائنات كيمومعدنية التغذية فقط. </a:t>
            </a:r>
          </a:p>
          <a:p>
            <a:pPr marL="0" indent="0" algn="r" rtl="1">
              <a:buNone/>
            </a:pPr>
            <a:r>
              <a:rPr lang="ar-SA" dirty="0" smtClean="0"/>
              <a:t>وينصح بإضافة الكبريت المعدني إلى التربة التي </a:t>
            </a:r>
            <a:r>
              <a:rPr lang="ar-SA" dirty="0" smtClean="0"/>
              <a:t>ينتشر </a:t>
            </a:r>
            <a:r>
              <a:rPr lang="ar-SA" dirty="0" smtClean="0"/>
              <a:t>فيها الجرب العادي في البطاطس </a:t>
            </a:r>
            <a:r>
              <a:rPr lang="en-GB" dirty="0" smtClean="0"/>
              <a:t>potato scabies</a:t>
            </a:r>
            <a:r>
              <a:rPr lang="ar-SA" dirty="0" smtClean="0"/>
              <a:t> الذي يسببه </a:t>
            </a:r>
            <a:r>
              <a:rPr lang="en-GB" sz="2400" b="1" i="1" dirty="0">
                <a:solidFill>
                  <a:schemeClr val="accent6">
                    <a:lumMod val="75000"/>
                  </a:schemeClr>
                </a:solidFill>
                <a:effectLst>
                  <a:outerShdw blurRad="38100" dist="38100" dir="2700000" algn="tl">
                    <a:srgbClr val="000000">
                      <a:alpha val="43137"/>
                    </a:srgbClr>
                  </a:outerShdw>
                </a:effectLst>
              </a:rPr>
              <a:t>Streptomyces scabies</a:t>
            </a:r>
            <a:r>
              <a:rPr lang="ar-SA" sz="2400" b="1" i="1" dirty="0">
                <a:solidFill>
                  <a:schemeClr val="accent6">
                    <a:lumMod val="75000"/>
                  </a:schemeClr>
                </a:solidFill>
                <a:effectLst>
                  <a:outerShdw blurRad="38100" dist="38100" dir="2700000" algn="tl">
                    <a:srgbClr val="000000">
                      <a:alpha val="43137"/>
                    </a:srgbClr>
                  </a:outerShdw>
                </a:effectLst>
              </a:rPr>
              <a:t> </a:t>
            </a:r>
            <a:r>
              <a:rPr lang="ar-SA" dirty="0" smtClean="0"/>
              <a:t>الذي يفضل الوسط المائل للقلوية*</a:t>
            </a:r>
            <a:r>
              <a:rPr lang="ar-SA" i="1" dirty="0" smtClean="0"/>
              <a:t>.</a:t>
            </a:r>
            <a:endParaRPr lang="en-GB" i="1" dirty="0"/>
          </a:p>
        </p:txBody>
      </p:sp>
      <p:sp>
        <p:nvSpPr>
          <p:cNvPr id="4" name="Footer Placeholder 3"/>
          <p:cNvSpPr>
            <a:spLocks noGrp="1"/>
          </p:cNvSpPr>
          <p:nvPr>
            <p:ph type="ftr" sz="quarter" idx="11"/>
          </p:nvPr>
        </p:nvSpPr>
        <p:spPr/>
        <p:txBody>
          <a:bodyPr/>
          <a:lstStyle/>
          <a:p>
            <a:r>
              <a:rPr lang="en-GB" smtClean="0"/>
              <a:t>MIC  345</a:t>
            </a:r>
            <a:endParaRPr lang="en-GB"/>
          </a:p>
        </p:txBody>
      </p:sp>
      <p:sp>
        <p:nvSpPr>
          <p:cNvPr id="5" name="Footer Placeholder 3"/>
          <p:cNvSpPr txBox="1">
            <a:spLocks/>
          </p:cNvSpPr>
          <p:nvPr/>
        </p:nvSpPr>
        <p:spPr>
          <a:xfrm>
            <a:off x="213575" y="230188"/>
            <a:ext cx="229780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800" u="sng" dirty="0" smtClean="0">
                <a:solidFill>
                  <a:schemeClr val="tx1"/>
                </a:solidFill>
              </a:rPr>
              <a:t>MIC  345</a:t>
            </a:r>
            <a:endParaRPr lang="en-GB" sz="1800" u="sng" dirty="0">
              <a:solidFill>
                <a:schemeClr val="tx1"/>
              </a:solidFill>
            </a:endParaRPr>
          </a:p>
        </p:txBody>
      </p:sp>
    </p:spTree>
    <p:extLst>
      <p:ext uri="{BB962C8B-B14F-4D97-AF65-F5344CB8AC3E}">
        <p14:creationId xmlns:p14="http://schemas.microsoft.com/office/powerpoint/2010/main" val="1052964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أنواع الأسمدة الحيوية حسب نشاطها الحيوي</a:t>
            </a:r>
            <a:r>
              <a:rPr lang="ar-SA" b="1" dirty="0" smtClean="0">
                <a:solidFill>
                  <a:srgbClr val="C00000"/>
                </a:solidFill>
                <a:effectLst>
                  <a:outerShdw blurRad="38100" dist="38100" dir="2700000" algn="tl">
                    <a:srgbClr val="000000">
                      <a:alpha val="43137"/>
                    </a:srgbClr>
                  </a:outerShdw>
                </a:effectLst>
              </a:rPr>
              <a:t>: </a:t>
            </a:r>
            <a:endParaRPr lang="en-GB" dirty="0"/>
          </a:p>
        </p:txBody>
      </p:sp>
      <p:sp>
        <p:nvSpPr>
          <p:cNvPr id="3" name="Content Placeholder 2"/>
          <p:cNvSpPr>
            <a:spLocks noGrp="1"/>
          </p:cNvSpPr>
          <p:nvPr>
            <p:ph idx="1"/>
          </p:nvPr>
        </p:nvSpPr>
        <p:spPr>
          <a:xfrm>
            <a:off x="838200" y="1545465"/>
            <a:ext cx="10515600" cy="4631498"/>
          </a:xfrm>
        </p:spPr>
        <p:txBody>
          <a:bodyPr/>
          <a:lstStyle/>
          <a:p>
            <a:pPr marL="0" lvl="1" indent="0" algn="r" rtl="1">
              <a:spcBef>
                <a:spcPts val="1000"/>
              </a:spcBef>
              <a:buNone/>
            </a:pPr>
            <a:r>
              <a:rPr lang="ar-SA" sz="2800" b="1" dirty="0" smtClean="0">
                <a:solidFill>
                  <a:srgbClr val="C00000"/>
                </a:solidFill>
                <a:effectLst>
                  <a:outerShdw blurRad="38100" dist="38100" dir="2700000" algn="tl">
                    <a:srgbClr val="000000">
                      <a:alpha val="43137"/>
                    </a:srgbClr>
                  </a:outerShdw>
                </a:effectLst>
              </a:rPr>
              <a:t>5- أسمدة حيوية لمعدنة المادة العضوية:</a:t>
            </a:r>
          </a:p>
          <a:p>
            <a:pPr marL="0" lvl="1" indent="0" algn="r" rtl="1">
              <a:spcBef>
                <a:spcPts val="1000"/>
              </a:spcBef>
              <a:buNone/>
            </a:pPr>
            <a:endParaRPr lang="ar-SA" sz="2800" b="1" dirty="0" smtClean="0">
              <a:solidFill>
                <a:srgbClr val="C00000"/>
              </a:solidFill>
              <a:effectLst>
                <a:outerShdw blurRad="38100" dist="38100" dir="2700000" algn="tl">
                  <a:srgbClr val="000000">
                    <a:alpha val="43137"/>
                  </a:srgbClr>
                </a:outerShdw>
              </a:effectLst>
            </a:endParaRPr>
          </a:p>
          <a:p>
            <a:pPr marL="0" lvl="1" indent="0" algn="r" rtl="1">
              <a:spcBef>
                <a:spcPts val="1000"/>
              </a:spcBef>
              <a:buNone/>
            </a:pPr>
            <a:r>
              <a:rPr lang="ar-SA" dirty="0" smtClean="0"/>
              <a:t>تتحلل المادة العضوية الموجودة في التربة أو المضافة إليها ببطء نظراً لعد توفر أنواع خاصة من الكائنات الدقيقة أو تواجدها باعداد قليلة لا تكفي لمعدن المواد العضوية وبالتالي تحتاج إلى فترات زمنية طويلة.</a:t>
            </a:r>
          </a:p>
          <a:p>
            <a:pPr marL="0" lvl="1" indent="0" algn="r" rtl="1">
              <a:spcBef>
                <a:spcPts val="1000"/>
              </a:spcBef>
              <a:buNone/>
            </a:pPr>
            <a:r>
              <a:rPr lang="ar-SA" dirty="0" smtClean="0"/>
              <a:t>لذلك يتم إكثار الأنواع النشطة في هذا المجال معملياً بحيث نحافظ على حيويتها ثم تلقح أكفأ السلالات لكل نوع من التربة الزراعية والتي تتحمل الظروف الطبيعية والكيمائية بها مثل الحرارة والجفاف.</a:t>
            </a:r>
          </a:p>
          <a:p>
            <a:pPr marL="0" lvl="1" indent="0" algn="r" rtl="1">
              <a:spcBef>
                <a:spcPts val="1000"/>
              </a:spcBef>
              <a:buNone/>
            </a:pPr>
            <a:r>
              <a:rPr lang="ar-SA" dirty="0" smtClean="0"/>
              <a:t>يستخدم عادة أنواع خاصة من الفطريات والاكتينوميسيتات والبكتيريا ومن أهمها: </a:t>
            </a:r>
          </a:p>
          <a:p>
            <a:pPr marL="0" lvl="1" indent="0" algn="ctr" rtl="1">
              <a:spcBef>
                <a:spcPts val="1000"/>
              </a:spcBef>
              <a:buNone/>
            </a:pPr>
            <a:r>
              <a:rPr lang="en-GB" b="1" i="1" dirty="0">
                <a:solidFill>
                  <a:schemeClr val="accent6">
                    <a:lumMod val="75000"/>
                  </a:schemeClr>
                </a:solidFill>
                <a:effectLst>
                  <a:outerShdw blurRad="38100" dist="38100" dir="2700000" algn="tl">
                    <a:srgbClr val="000000">
                      <a:alpha val="43137"/>
                    </a:srgbClr>
                  </a:outerShdw>
                </a:effectLst>
              </a:rPr>
              <a:t>Bacillus, </a:t>
            </a:r>
            <a:r>
              <a:rPr lang="en-GB" b="1" i="1" dirty="0" err="1">
                <a:solidFill>
                  <a:schemeClr val="accent6">
                    <a:lumMod val="75000"/>
                  </a:schemeClr>
                </a:solidFill>
                <a:effectLst>
                  <a:outerShdw blurRad="38100" dist="38100" dir="2700000" algn="tl">
                    <a:srgbClr val="000000">
                      <a:alpha val="43137"/>
                    </a:srgbClr>
                  </a:outerShdw>
                </a:effectLst>
              </a:rPr>
              <a:t>Cytophaga</a:t>
            </a:r>
            <a:r>
              <a:rPr lang="en-GB" b="1" i="1" dirty="0">
                <a:solidFill>
                  <a:schemeClr val="accent6">
                    <a:lumMod val="75000"/>
                  </a:schemeClr>
                </a:solidFill>
                <a:effectLst>
                  <a:outerShdw blurRad="38100" dist="38100" dir="2700000" algn="tl">
                    <a:srgbClr val="000000">
                      <a:alpha val="43137"/>
                    </a:srgbClr>
                  </a:outerShdw>
                </a:effectLst>
              </a:rPr>
              <a:t>, Pseudomonas, Clostridium, </a:t>
            </a:r>
            <a:r>
              <a:rPr lang="en-GB" b="1" i="1" dirty="0" err="1">
                <a:solidFill>
                  <a:schemeClr val="accent6">
                    <a:lumMod val="75000"/>
                  </a:schemeClr>
                </a:solidFill>
                <a:effectLst>
                  <a:outerShdw blurRad="38100" dist="38100" dir="2700000" algn="tl">
                    <a:srgbClr val="000000">
                      <a:alpha val="43137"/>
                    </a:srgbClr>
                  </a:outerShdw>
                </a:effectLst>
              </a:rPr>
              <a:t>Aspergillus</a:t>
            </a:r>
            <a:r>
              <a:rPr lang="en-GB" b="1" i="1" dirty="0">
                <a:solidFill>
                  <a:schemeClr val="accent6">
                    <a:lumMod val="75000"/>
                  </a:schemeClr>
                </a:solidFill>
                <a:effectLst>
                  <a:outerShdw blurRad="38100" dist="38100" dir="2700000" algn="tl">
                    <a:srgbClr val="000000">
                      <a:alpha val="43137"/>
                    </a:srgbClr>
                  </a:outerShdw>
                </a:effectLst>
              </a:rPr>
              <a:t>, </a:t>
            </a:r>
            <a:r>
              <a:rPr lang="en-GB" b="1" i="1" dirty="0" err="1">
                <a:solidFill>
                  <a:schemeClr val="accent6">
                    <a:lumMod val="75000"/>
                  </a:schemeClr>
                </a:solidFill>
                <a:effectLst>
                  <a:outerShdw blurRad="38100" dist="38100" dir="2700000" algn="tl">
                    <a:srgbClr val="000000">
                      <a:alpha val="43137"/>
                    </a:srgbClr>
                  </a:outerShdw>
                </a:effectLst>
              </a:rPr>
              <a:t>Penicilliumm</a:t>
            </a:r>
            <a:r>
              <a:rPr lang="en-GB" b="1" i="1" dirty="0">
                <a:solidFill>
                  <a:schemeClr val="accent6">
                    <a:lumMod val="75000"/>
                  </a:schemeClr>
                </a:solidFill>
                <a:effectLst>
                  <a:outerShdw blurRad="38100" dist="38100" dir="2700000" algn="tl">
                    <a:srgbClr val="000000">
                      <a:alpha val="43137"/>
                    </a:srgbClr>
                  </a:outerShdw>
                </a:effectLst>
              </a:rPr>
              <a:t> </a:t>
            </a:r>
            <a:r>
              <a:rPr lang="en-GB" b="1" i="1" dirty="0" err="1">
                <a:solidFill>
                  <a:schemeClr val="accent6">
                    <a:lumMod val="75000"/>
                  </a:schemeClr>
                </a:solidFill>
                <a:effectLst>
                  <a:outerShdw blurRad="38100" dist="38100" dir="2700000" algn="tl">
                    <a:srgbClr val="000000">
                      <a:alpha val="43137"/>
                    </a:srgbClr>
                  </a:outerShdw>
                </a:effectLst>
              </a:rPr>
              <a:t>Trichoderma</a:t>
            </a:r>
            <a:r>
              <a:rPr lang="en-GB" b="1" i="1" dirty="0">
                <a:solidFill>
                  <a:schemeClr val="accent6">
                    <a:lumMod val="75000"/>
                  </a:schemeClr>
                </a:solidFill>
                <a:effectLst>
                  <a:outerShdw blurRad="38100" dist="38100" dir="2700000" algn="tl">
                    <a:srgbClr val="000000">
                      <a:alpha val="43137"/>
                    </a:srgbClr>
                  </a:outerShdw>
                </a:effectLst>
              </a:rPr>
              <a:t>, </a:t>
            </a:r>
            <a:r>
              <a:rPr lang="en-GB" b="1" i="1" dirty="0" err="1">
                <a:solidFill>
                  <a:schemeClr val="accent6">
                    <a:lumMod val="75000"/>
                  </a:schemeClr>
                </a:solidFill>
                <a:effectLst>
                  <a:outerShdw blurRad="38100" dist="38100" dir="2700000" algn="tl">
                    <a:srgbClr val="000000">
                      <a:alpha val="43137"/>
                    </a:srgbClr>
                  </a:outerShdw>
                </a:effectLst>
              </a:rPr>
              <a:t>Chaetomium</a:t>
            </a:r>
            <a:endParaRPr lang="ar-SA" b="1" i="1" dirty="0">
              <a:solidFill>
                <a:schemeClr val="accent6">
                  <a:lumMod val="75000"/>
                </a:schemeClr>
              </a:solidFill>
              <a:effectLst>
                <a:outerShdw blurRad="38100" dist="38100" dir="2700000" algn="tl">
                  <a:srgbClr val="000000">
                    <a:alpha val="43137"/>
                  </a:srgbClr>
                </a:outerShdw>
              </a:effectLst>
            </a:endParaRPr>
          </a:p>
          <a:p>
            <a:pPr marL="0" lvl="1" indent="0" algn="r" rtl="1">
              <a:spcBef>
                <a:spcPts val="1000"/>
              </a:spcBef>
              <a:buNone/>
            </a:pPr>
            <a:endParaRPr lang="ar-SA" dirty="0" smtClean="0"/>
          </a:p>
          <a:p>
            <a:pPr algn="r" rtl="1"/>
            <a:endParaRPr lang="en-GB" dirty="0"/>
          </a:p>
        </p:txBody>
      </p:sp>
      <p:sp>
        <p:nvSpPr>
          <p:cNvPr id="4" name="Footer Placeholder 3"/>
          <p:cNvSpPr>
            <a:spLocks noGrp="1"/>
          </p:cNvSpPr>
          <p:nvPr>
            <p:ph type="ftr" sz="quarter" idx="11"/>
          </p:nvPr>
        </p:nvSpPr>
        <p:spPr/>
        <p:txBody>
          <a:bodyPr/>
          <a:lstStyle/>
          <a:p>
            <a:r>
              <a:rPr lang="en-GB" smtClean="0"/>
              <a:t>MIC  345</a:t>
            </a:r>
            <a:endParaRPr lang="en-GB"/>
          </a:p>
        </p:txBody>
      </p:sp>
      <p:sp>
        <p:nvSpPr>
          <p:cNvPr id="5" name="Footer Placeholder 3"/>
          <p:cNvSpPr txBox="1">
            <a:spLocks/>
          </p:cNvSpPr>
          <p:nvPr/>
        </p:nvSpPr>
        <p:spPr>
          <a:xfrm>
            <a:off x="213575" y="230188"/>
            <a:ext cx="229780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800" u="sng" dirty="0" smtClean="0">
                <a:solidFill>
                  <a:schemeClr val="tx1"/>
                </a:solidFill>
              </a:rPr>
              <a:t>MIC  345</a:t>
            </a:r>
            <a:endParaRPr lang="en-GB" sz="1800" u="sng" dirty="0">
              <a:solidFill>
                <a:schemeClr val="tx1"/>
              </a:solidFill>
            </a:endParaRPr>
          </a:p>
        </p:txBody>
      </p:sp>
    </p:spTree>
    <p:extLst>
      <p:ext uri="{BB962C8B-B14F-4D97-AF65-F5344CB8AC3E}">
        <p14:creationId xmlns:p14="http://schemas.microsoft.com/office/powerpoint/2010/main" val="4272426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أنواع الأسمدة الحيوية حسب نشاطها الحيوي</a:t>
            </a:r>
            <a:r>
              <a:rPr lang="ar-SA" b="1" dirty="0" smtClean="0">
                <a:solidFill>
                  <a:srgbClr val="C00000"/>
                </a:solidFill>
                <a:effectLst>
                  <a:outerShdw blurRad="38100" dist="38100" dir="2700000" algn="tl">
                    <a:srgbClr val="000000">
                      <a:alpha val="43137"/>
                    </a:srgbClr>
                  </a:outerShdw>
                </a:effectLst>
              </a:rPr>
              <a:t>: </a:t>
            </a:r>
            <a:endParaRPr lang="en-GB" dirty="0"/>
          </a:p>
        </p:txBody>
      </p:sp>
      <p:sp>
        <p:nvSpPr>
          <p:cNvPr id="3" name="Content Placeholder 2"/>
          <p:cNvSpPr>
            <a:spLocks noGrp="1"/>
          </p:cNvSpPr>
          <p:nvPr>
            <p:ph idx="1"/>
          </p:nvPr>
        </p:nvSpPr>
        <p:spPr/>
        <p:txBody>
          <a:bodyPr/>
          <a:lstStyle/>
          <a:p>
            <a:pPr marL="0" lvl="1" indent="0" algn="r" rtl="1">
              <a:spcBef>
                <a:spcPts val="1000"/>
              </a:spcBef>
              <a:buNone/>
            </a:pPr>
            <a:r>
              <a:rPr lang="en-GB" sz="2800" b="1" dirty="0" smtClean="0">
                <a:solidFill>
                  <a:srgbClr val="C00000"/>
                </a:solidFill>
                <a:effectLst>
                  <a:outerShdw blurRad="38100" dist="38100" dir="2700000" algn="tl">
                    <a:srgbClr val="000000">
                      <a:alpha val="43137"/>
                    </a:srgbClr>
                  </a:outerShdw>
                </a:effectLst>
              </a:rPr>
              <a:t>6</a:t>
            </a:r>
            <a:r>
              <a:rPr lang="ar-SA" sz="2800" b="1" dirty="0" smtClean="0">
                <a:solidFill>
                  <a:srgbClr val="C00000"/>
                </a:solidFill>
                <a:effectLst>
                  <a:outerShdw blurRad="38100" dist="38100" dir="2700000" algn="tl">
                    <a:srgbClr val="000000">
                      <a:alpha val="43137"/>
                    </a:srgbClr>
                  </a:outerShdw>
                </a:effectLst>
              </a:rPr>
              <a:t>- أسمدة حيوية لاستخلاص معدن البوتاسيوم من الطين:</a:t>
            </a:r>
          </a:p>
          <a:p>
            <a:pPr marL="0" lvl="1" indent="0" algn="r" rtl="1">
              <a:spcBef>
                <a:spcPts val="1000"/>
              </a:spcBef>
              <a:buNone/>
            </a:pPr>
            <a:r>
              <a:rPr lang="ar-SA" dirty="0" smtClean="0"/>
              <a:t>يحتاج النبات إلى عنصر البوتاسيوم بكميات كبيرة فهو من العناصر الهامة في تغذية النبات وجزء كبير من البوتاسيوم يوجد مرتبطاً بالجزء المعدني للتربة في صورة غير قابلة للتبادل.</a:t>
            </a:r>
          </a:p>
          <a:p>
            <a:pPr marL="0" lvl="1" indent="0" algn="r" rtl="1">
              <a:spcBef>
                <a:spcPts val="1000"/>
              </a:spcBef>
              <a:buNone/>
            </a:pPr>
            <a:r>
              <a:rPr lang="ar-SA" dirty="0"/>
              <a:t> </a:t>
            </a:r>
            <a:r>
              <a:rPr lang="ar-SA" dirty="0" smtClean="0"/>
              <a:t>وقد وجد أن بعض الميكروبات مثل </a:t>
            </a:r>
          </a:p>
          <a:p>
            <a:pPr marL="0" lvl="1" indent="0" algn="r" rtl="1">
              <a:spcBef>
                <a:spcPts val="1000"/>
              </a:spcBef>
              <a:buNone/>
            </a:pPr>
            <a:r>
              <a:rPr lang="en-GB" b="1" i="1" dirty="0" err="1" smtClean="0">
                <a:solidFill>
                  <a:schemeClr val="accent6">
                    <a:lumMod val="75000"/>
                  </a:schemeClr>
                </a:solidFill>
                <a:effectLst>
                  <a:outerShdw blurRad="38100" dist="38100" dir="2700000" algn="tl">
                    <a:srgbClr val="000000">
                      <a:alpha val="43137"/>
                    </a:srgbClr>
                  </a:outerShdw>
                </a:effectLst>
              </a:rPr>
              <a:t>Penicillium</a:t>
            </a:r>
            <a:r>
              <a:rPr lang="en-GB" b="1" dirty="0" smtClean="0">
                <a:solidFill>
                  <a:schemeClr val="accent6">
                    <a:lumMod val="75000"/>
                  </a:schemeClr>
                </a:solidFill>
                <a:effectLst>
                  <a:outerShdw blurRad="38100" dist="38100" dir="2700000" algn="tl">
                    <a:srgbClr val="000000">
                      <a:alpha val="43137"/>
                    </a:srgbClr>
                  </a:outerShdw>
                </a:effectLst>
              </a:rPr>
              <a:t>, </a:t>
            </a:r>
            <a:r>
              <a:rPr lang="en-GB" b="1" i="1" dirty="0" err="1" smtClean="0">
                <a:solidFill>
                  <a:schemeClr val="accent6">
                    <a:lumMod val="75000"/>
                  </a:schemeClr>
                </a:solidFill>
                <a:effectLst>
                  <a:outerShdw blurRad="38100" dist="38100" dir="2700000" algn="tl">
                    <a:srgbClr val="000000">
                      <a:alpha val="43137"/>
                    </a:srgbClr>
                  </a:outerShdw>
                </a:effectLst>
              </a:rPr>
              <a:t>Mucor</a:t>
            </a:r>
            <a:r>
              <a:rPr lang="en-GB" b="1" dirty="0" smtClean="0">
                <a:solidFill>
                  <a:schemeClr val="accent6">
                    <a:lumMod val="75000"/>
                  </a:schemeClr>
                </a:solidFill>
                <a:effectLst>
                  <a:outerShdw blurRad="38100" dist="38100" dir="2700000" algn="tl">
                    <a:srgbClr val="000000">
                      <a:alpha val="43137"/>
                    </a:srgbClr>
                  </a:outerShdw>
                </a:effectLst>
              </a:rPr>
              <a:t>, </a:t>
            </a:r>
            <a:r>
              <a:rPr lang="en-GB" b="1" i="1" dirty="0" smtClean="0">
                <a:solidFill>
                  <a:schemeClr val="accent6">
                    <a:lumMod val="75000"/>
                  </a:schemeClr>
                </a:solidFill>
                <a:effectLst>
                  <a:outerShdw blurRad="38100" dist="38100" dir="2700000" algn="tl">
                    <a:srgbClr val="000000">
                      <a:alpha val="43137"/>
                    </a:srgbClr>
                  </a:outerShdw>
                </a:effectLst>
              </a:rPr>
              <a:t>Pseudomonas</a:t>
            </a:r>
            <a:r>
              <a:rPr lang="en-GB" b="1" dirty="0" smtClean="0">
                <a:solidFill>
                  <a:schemeClr val="accent6">
                    <a:lumMod val="75000"/>
                  </a:schemeClr>
                </a:solidFill>
                <a:effectLst>
                  <a:outerShdw blurRad="38100" dist="38100" dir="2700000" algn="tl">
                    <a:srgbClr val="000000">
                      <a:alpha val="43137"/>
                    </a:srgbClr>
                  </a:outerShdw>
                </a:effectLst>
              </a:rPr>
              <a:t>, </a:t>
            </a:r>
            <a:r>
              <a:rPr lang="en-GB" b="1" i="1" dirty="0" smtClean="0">
                <a:solidFill>
                  <a:schemeClr val="accent6">
                    <a:lumMod val="75000"/>
                  </a:schemeClr>
                </a:solidFill>
                <a:effectLst>
                  <a:outerShdw blurRad="38100" dist="38100" dir="2700000" algn="tl">
                    <a:srgbClr val="000000">
                      <a:alpha val="43137"/>
                    </a:srgbClr>
                  </a:outerShdw>
                </a:effectLst>
              </a:rPr>
              <a:t>Bacillus</a:t>
            </a:r>
            <a:r>
              <a:rPr lang="en-GB" b="1" dirty="0" smtClean="0">
                <a:solidFill>
                  <a:schemeClr val="accent6">
                    <a:lumMod val="75000"/>
                  </a:schemeClr>
                </a:solidFill>
                <a:effectLst>
                  <a:outerShdw blurRad="38100" dist="38100" dir="2700000" algn="tl">
                    <a:srgbClr val="000000">
                      <a:alpha val="43137"/>
                    </a:srgbClr>
                  </a:outerShdw>
                </a:effectLst>
              </a:rPr>
              <a:t>, </a:t>
            </a:r>
            <a:r>
              <a:rPr lang="en-GB" b="1" i="1" dirty="0" err="1" smtClean="0">
                <a:solidFill>
                  <a:schemeClr val="accent6">
                    <a:lumMod val="75000"/>
                  </a:schemeClr>
                </a:solidFill>
                <a:effectLst>
                  <a:outerShdw blurRad="38100" dist="38100" dir="2700000" algn="tl">
                    <a:srgbClr val="000000">
                      <a:alpha val="43137"/>
                    </a:srgbClr>
                  </a:outerShdw>
                </a:effectLst>
              </a:rPr>
              <a:t>Aspergillus</a:t>
            </a:r>
            <a:r>
              <a:rPr lang="en-GB" b="1" dirty="0" smtClean="0">
                <a:solidFill>
                  <a:schemeClr val="accent6">
                    <a:lumMod val="75000"/>
                  </a:schemeClr>
                </a:solidFill>
                <a:effectLst>
                  <a:outerShdw blurRad="38100" dist="38100" dir="2700000" algn="tl">
                    <a:srgbClr val="000000">
                      <a:alpha val="43137"/>
                    </a:srgbClr>
                  </a:outerShdw>
                </a:effectLst>
              </a:rPr>
              <a:t>, </a:t>
            </a:r>
            <a:r>
              <a:rPr lang="en-GB" b="1" i="1" dirty="0" smtClean="0">
                <a:solidFill>
                  <a:schemeClr val="accent6">
                    <a:lumMod val="75000"/>
                  </a:schemeClr>
                </a:solidFill>
                <a:effectLst>
                  <a:outerShdw blurRad="38100" dist="38100" dir="2700000" algn="tl">
                    <a:srgbClr val="000000">
                      <a:alpha val="43137"/>
                    </a:srgbClr>
                  </a:outerShdw>
                </a:effectLst>
              </a:rPr>
              <a:t>Streptomyces</a:t>
            </a:r>
          </a:p>
          <a:p>
            <a:pPr marL="0" lvl="1" indent="0" algn="r" rtl="1">
              <a:spcBef>
                <a:spcPts val="1000"/>
              </a:spcBef>
              <a:buNone/>
            </a:pPr>
            <a:r>
              <a:rPr lang="ar-SA" dirty="0" smtClean="0"/>
              <a:t>يمكنها تحليل سليكات الأمونيوم الموجودة في معادن الطين ويتحرر منها البوتاسيوم </a:t>
            </a:r>
          </a:p>
          <a:p>
            <a:pPr marL="0" lvl="1" indent="0" algn="r" rtl="1">
              <a:spcBef>
                <a:spcPts val="1000"/>
              </a:spcBef>
              <a:buNone/>
            </a:pPr>
            <a:r>
              <a:rPr lang="ar-SA" dirty="0" smtClean="0"/>
              <a:t>وتستطيع بكتيريا </a:t>
            </a:r>
            <a:r>
              <a:rPr lang="en-GB" b="1" i="1" dirty="0">
                <a:solidFill>
                  <a:schemeClr val="accent6">
                    <a:lumMod val="75000"/>
                  </a:schemeClr>
                </a:solidFill>
                <a:effectLst>
                  <a:outerShdw blurRad="38100" dist="38100" dir="2700000" algn="tl">
                    <a:srgbClr val="000000">
                      <a:alpha val="43137"/>
                    </a:srgbClr>
                  </a:outerShdw>
                </a:effectLst>
              </a:rPr>
              <a:t>Bacillus </a:t>
            </a:r>
            <a:r>
              <a:rPr lang="en-GB" b="1" i="1" dirty="0" err="1">
                <a:solidFill>
                  <a:schemeClr val="accent6">
                    <a:lumMod val="75000"/>
                  </a:schemeClr>
                </a:solidFill>
                <a:effectLst>
                  <a:outerShdw blurRad="38100" dist="38100" dir="2700000" algn="tl">
                    <a:srgbClr val="000000">
                      <a:alpha val="43137"/>
                    </a:srgbClr>
                  </a:outerShdw>
                </a:effectLst>
              </a:rPr>
              <a:t>circulans</a:t>
            </a:r>
            <a:r>
              <a:rPr lang="ar-SA" b="1" i="1" dirty="0">
                <a:solidFill>
                  <a:schemeClr val="accent6">
                    <a:lumMod val="75000"/>
                  </a:schemeClr>
                </a:solidFill>
                <a:effectLst>
                  <a:outerShdw blurRad="38100" dist="38100" dir="2700000" algn="tl">
                    <a:srgbClr val="000000">
                      <a:alpha val="43137"/>
                    </a:srgbClr>
                  </a:outerShdw>
                </a:effectLst>
              </a:rPr>
              <a:t> </a:t>
            </a:r>
            <a:r>
              <a:rPr lang="ar-SA" dirty="0" smtClean="0"/>
              <a:t>تحليل السليكون والبوتاسيوم من معادن الطين السليكاتية مثل </a:t>
            </a:r>
            <a:r>
              <a:rPr lang="en-GB" dirty="0" err="1" smtClean="0"/>
              <a:t>Biotite</a:t>
            </a:r>
            <a:r>
              <a:rPr lang="ar-SA" dirty="0" smtClean="0"/>
              <a:t> </a:t>
            </a:r>
            <a:r>
              <a:rPr lang="ar-SA" dirty="0" smtClean="0"/>
              <a:t>والأرثوكلاز  </a:t>
            </a:r>
            <a:r>
              <a:rPr lang="en-GB" dirty="0" smtClean="0"/>
              <a:t>Orthoclase</a:t>
            </a:r>
            <a:r>
              <a:rPr lang="ar-SA" dirty="0" smtClean="0"/>
              <a:t>. </a:t>
            </a:r>
            <a:endParaRPr lang="ar-SA" dirty="0" smtClean="0"/>
          </a:p>
          <a:p>
            <a:pPr marL="0" indent="0" algn="r" rtl="1">
              <a:buNone/>
            </a:pPr>
            <a:r>
              <a:rPr lang="ar-SA" dirty="0" smtClean="0"/>
              <a:t>يتم تنمية الميكروبات على أوساط خاصة ثم تجمع ويلقح بها التربة.</a:t>
            </a:r>
            <a:endParaRPr lang="en-GB" dirty="0"/>
          </a:p>
        </p:txBody>
      </p:sp>
      <p:sp>
        <p:nvSpPr>
          <p:cNvPr id="4" name="Footer Placeholder 3"/>
          <p:cNvSpPr>
            <a:spLocks noGrp="1"/>
          </p:cNvSpPr>
          <p:nvPr>
            <p:ph type="ftr" sz="quarter" idx="11"/>
          </p:nvPr>
        </p:nvSpPr>
        <p:spPr/>
        <p:txBody>
          <a:bodyPr/>
          <a:lstStyle/>
          <a:p>
            <a:r>
              <a:rPr lang="en-GB" smtClean="0"/>
              <a:t>MIC  345</a:t>
            </a:r>
            <a:endParaRPr lang="en-GB"/>
          </a:p>
        </p:txBody>
      </p:sp>
      <p:sp>
        <p:nvSpPr>
          <p:cNvPr id="5" name="Footer Placeholder 3"/>
          <p:cNvSpPr txBox="1">
            <a:spLocks/>
          </p:cNvSpPr>
          <p:nvPr/>
        </p:nvSpPr>
        <p:spPr>
          <a:xfrm>
            <a:off x="213575" y="230188"/>
            <a:ext cx="229780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800" u="sng" dirty="0" smtClean="0">
                <a:solidFill>
                  <a:schemeClr val="tx1"/>
                </a:solidFill>
              </a:rPr>
              <a:t>MIC  345</a:t>
            </a:r>
            <a:endParaRPr lang="en-GB" sz="1800" u="sng" dirty="0">
              <a:solidFill>
                <a:schemeClr val="tx1"/>
              </a:solidFill>
            </a:endParaRPr>
          </a:p>
        </p:txBody>
      </p:sp>
    </p:spTree>
    <p:extLst>
      <p:ext uri="{BB962C8B-B14F-4D97-AF65-F5344CB8AC3E}">
        <p14:creationId xmlns:p14="http://schemas.microsoft.com/office/powerpoint/2010/main" val="3042778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أنواع الأسمدة الحيوية حسب نشاطها الحيوي</a:t>
            </a:r>
            <a:r>
              <a:rPr lang="ar-SA" b="1" dirty="0" smtClean="0">
                <a:solidFill>
                  <a:srgbClr val="C00000"/>
                </a:solidFill>
                <a:effectLst>
                  <a:outerShdw blurRad="38100" dist="38100" dir="2700000" algn="tl">
                    <a:srgbClr val="000000">
                      <a:alpha val="43137"/>
                    </a:srgbClr>
                  </a:outerShdw>
                </a:effectLst>
              </a:rPr>
              <a:t>: </a:t>
            </a:r>
            <a:endParaRPr lang="en-GB" dirty="0"/>
          </a:p>
        </p:txBody>
      </p:sp>
      <p:sp>
        <p:nvSpPr>
          <p:cNvPr id="3" name="Content Placeholder 2"/>
          <p:cNvSpPr>
            <a:spLocks noGrp="1"/>
          </p:cNvSpPr>
          <p:nvPr>
            <p:ph idx="1"/>
          </p:nvPr>
        </p:nvSpPr>
        <p:spPr/>
        <p:txBody>
          <a:bodyPr/>
          <a:lstStyle/>
          <a:p>
            <a:pPr marL="0" lvl="1" indent="0" algn="r" rtl="1">
              <a:spcBef>
                <a:spcPts val="1000"/>
              </a:spcBef>
              <a:buNone/>
            </a:pPr>
            <a:r>
              <a:rPr lang="ar-SA" sz="2800" b="1" dirty="0" smtClean="0">
                <a:solidFill>
                  <a:srgbClr val="C00000"/>
                </a:solidFill>
                <a:effectLst>
                  <a:outerShdw blurRad="38100" dist="38100" dir="2700000" algn="tl">
                    <a:srgbClr val="000000">
                      <a:alpha val="43137"/>
                    </a:srgbClr>
                  </a:outerShdw>
                </a:effectLst>
              </a:rPr>
              <a:t>7- أسمدة حيوية لإذابة بعض العناصر الصغرى:</a:t>
            </a:r>
          </a:p>
          <a:p>
            <a:pPr marL="0" lvl="1" indent="0" algn="r" rtl="1">
              <a:spcBef>
                <a:spcPts val="1000"/>
              </a:spcBef>
              <a:buNone/>
            </a:pPr>
            <a:r>
              <a:rPr lang="ar-SA" dirty="0" smtClean="0"/>
              <a:t>هناك بعض العناصر الصغرى التي توجد في صورة غير ميسرة في التربة مثل الحديد والزنك والمنجنيز وغيرها. وعادة تقوم الميكروبات المستخدمة لتحليل المواد العضوية أو اذابة الفوسفات بهذا الغرض.</a:t>
            </a:r>
          </a:p>
          <a:p>
            <a:pPr marL="0" lvl="1" indent="0" algn="r" rtl="1">
              <a:spcBef>
                <a:spcPts val="1000"/>
              </a:spcBef>
              <a:buNone/>
            </a:pPr>
            <a:r>
              <a:rPr lang="ar-SA" dirty="0" smtClean="0"/>
              <a:t>وقد يلجأ بعض </a:t>
            </a:r>
            <a:r>
              <a:rPr lang="ar-SA" dirty="0" smtClean="0"/>
              <a:t>المزارعين </a:t>
            </a:r>
            <a:r>
              <a:rPr lang="ar-SA" dirty="0" smtClean="0"/>
              <a:t>إلى </a:t>
            </a:r>
            <a:r>
              <a:rPr lang="ar-SA" dirty="0" smtClean="0"/>
              <a:t>رش المجموع </a:t>
            </a:r>
            <a:r>
              <a:rPr lang="ar-SA" dirty="0" smtClean="0"/>
              <a:t>الخضري لبعض المحاصيل بمحلول معد من المولاس المتخمر مع إضافة بعض العناصر الصغرى وأثناء التخمر بالخمائر والبكتيريا تتكون بعض الأحماض العضوية والكحولات التي تزيد من معدل امتصاص هذه العناصر.</a:t>
            </a:r>
          </a:p>
          <a:p>
            <a:pPr algn="r" rtl="1"/>
            <a:endParaRPr lang="en-GB" dirty="0"/>
          </a:p>
        </p:txBody>
      </p:sp>
      <p:sp>
        <p:nvSpPr>
          <p:cNvPr id="4" name="Footer Placeholder 3"/>
          <p:cNvSpPr>
            <a:spLocks noGrp="1"/>
          </p:cNvSpPr>
          <p:nvPr>
            <p:ph type="ftr" sz="quarter" idx="11"/>
          </p:nvPr>
        </p:nvSpPr>
        <p:spPr/>
        <p:txBody>
          <a:bodyPr/>
          <a:lstStyle/>
          <a:p>
            <a:r>
              <a:rPr lang="en-GB" smtClean="0"/>
              <a:t>MIC  345</a:t>
            </a:r>
            <a:endParaRPr lang="en-GB"/>
          </a:p>
        </p:txBody>
      </p:sp>
      <p:sp>
        <p:nvSpPr>
          <p:cNvPr id="5" name="Footer Placeholder 3"/>
          <p:cNvSpPr txBox="1">
            <a:spLocks/>
          </p:cNvSpPr>
          <p:nvPr/>
        </p:nvSpPr>
        <p:spPr>
          <a:xfrm>
            <a:off x="213575" y="230188"/>
            <a:ext cx="229780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800" u="sng" dirty="0" smtClean="0">
                <a:solidFill>
                  <a:schemeClr val="tx1"/>
                </a:solidFill>
              </a:rPr>
              <a:t>MIC  345</a:t>
            </a:r>
            <a:endParaRPr lang="en-GB" sz="1800" u="sng" dirty="0">
              <a:solidFill>
                <a:schemeClr val="tx1"/>
              </a:solidFill>
            </a:endParaRPr>
          </a:p>
        </p:txBody>
      </p:sp>
    </p:spTree>
    <p:extLst>
      <p:ext uri="{BB962C8B-B14F-4D97-AF65-F5344CB8AC3E}">
        <p14:creationId xmlns:p14="http://schemas.microsoft.com/office/powerpoint/2010/main" val="7095480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أنواع الأسمدة الحيوية حسب نشاطها الحيوي</a:t>
            </a:r>
            <a:r>
              <a:rPr lang="ar-SA" b="1" dirty="0" smtClean="0">
                <a:solidFill>
                  <a:srgbClr val="C00000"/>
                </a:solidFill>
                <a:effectLst>
                  <a:outerShdw blurRad="38100" dist="38100" dir="2700000" algn="tl">
                    <a:srgbClr val="000000">
                      <a:alpha val="43137"/>
                    </a:srgbClr>
                  </a:outerShdw>
                </a:effectLst>
              </a:rPr>
              <a:t>: </a:t>
            </a:r>
            <a:endParaRPr lang="en-GB" dirty="0"/>
          </a:p>
        </p:txBody>
      </p:sp>
      <p:sp>
        <p:nvSpPr>
          <p:cNvPr id="3" name="Content Placeholder 2"/>
          <p:cNvSpPr>
            <a:spLocks noGrp="1"/>
          </p:cNvSpPr>
          <p:nvPr>
            <p:ph idx="1"/>
          </p:nvPr>
        </p:nvSpPr>
        <p:spPr/>
        <p:txBody>
          <a:bodyPr/>
          <a:lstStyle/>
          <a:p>
            <a:pPr marL="0" lvl="1" indent="0" algn="r" rtl="1">
              <a:spcBef>
                <a:spcPts val="1000"/>
              </a:spcBef>
              <a:buNone/>
            </a:pPr>
            <a:r>
              <a:rPr lang="ar-SA" sz="2800" b="1" dirty="0">
                <a:solidFill>
                  <a:srgbClr val="C00000"/>
                </a:solidFill>
                <a:effectLst>
                  <a:outerShdw blurRad="38100" dist="38100" dir="2700000" algn="tl">
                    <a:srgbClr val="000000">
                      <a:alpha val="43137"/>
                    </a:srgbClr>
                  </a:outerShdw>
                </a:effectLst>
              </a:rPr>
              <a:t>8</a:t>
            </a:r>
            <a:r>
              <a:rPr lang="ar-SA" sz="2800" b="1" dirty="0" smtClean="0">
                <a:solidFill>
                  <a:srgbClr val="C00000"/>
                </a:solidFill>
                <a:effectLst>
                  <a:outerShdw blurRad="38100" dist="38100" dir="2700000" algn="tl">
                    <a:srgbClr val="000000">
                      <a:alpha val="43137"/>
                    </a:srgbClr>
                  </a:outerShdw>
                </a:effectLst>
              </a:rPr>
              <a:t>- أسمدة حيوية للتخلص من بعض ملوثات التربة:</a:t>
            </a:r>
          </a:p>
          <a:p>
            <a:pPr marL="0" lvl="1" indent="0" algn="r" rtl="1">
              <a:spcBef>
                <a:spcPts val="1000"/>
              </a:spcBef>
              <a:buNone/>
            </a:pPr>
            <a:r>
              <a:rPr lang="ar-SA" dirty="0" smtClean="0"/>
              <a:t>تصل إلى التربة العديد من المواد الغريبة عنها او الدخيلة عليها ويطلق عليها </a:t>
            </a:r>
            <a:r>
              <a:rPr lang="en-GB" dirty="0" err="1" smtClean="0"/>
              <a:t>Xenobiotics</a:t>
            </a:r>
            <a:r>
              <a:rPr lang="ar-SA" dirty="0" smtClean="0"/>
              <a:t> ويكون لها تأثير ضار على خواص التربة الطبيعية والكيميائية والحيوية ولذلك يطلق عليها ملوثات التربة </a:t>
            </a:r>
            <a:r>
              <a:rPr lang="en-GB" dirty="0" smtClean="0"/>
              <a:t>Soil </a:t>
            </a:r>
            <a:r>
              <a:rPr lang="en-GB" dirty="0" err="1" smtClean="0"/>
              <a:t>polutants</a:t>
            </a:r>
            <a:r>
              <a:rPr lang="ar-SA" dirty="0" smtClean="0"/>
              <a:t>.</a:t>
            </a:r>
          </a:p>
          <a:p>
            <a:pPr marL="0" lvl="1" indent="0" algn="r" rtl="1">
              <a:spcBef>
                <a:spcPts val="1000"/>
              </a:spcBef>
              <a:buNone/>
            </a:pPr>
            <a:r>
              <a:rPr lang="ar-SA" dirty="0" smtClean="0"/>
              <a:t>مثل: </a:t>
            </a:r>
            <a:r>
              <a:rPr lang="ar-SA" dirty="0" smtClean="0"/>
              <a:t>المبيدات كالمبيدات </a:t>
            </a:r>
            <a:r>
              <a:rPr lang="ar-SA" dirty="0" smtClean="0"/>
              <a:t>الفطرية والمبيدات الحشرية ومبيدات الحشائش. </a:t>
            </a:r>
          </a:p>
          <a:p>
            <a:pPr marL="0" lvl="1" indent="0" algn="r" rtl="1">
              <a:spcBef>
                <a:spcPts val="1000"/>
              </a:spcBef>
              <a:buNone/>
            </a:pPr>
            <a:r>
              <a:rPr lang="ar-SA" dirty="0" smtClean="0"/>
              <a:t>وتؤدي بعض المبيدات إلى تثبيط نشاط وحيوية كثير من البكتيريا والكائنات الدقيقة الأخرى التي تقوم بالعمليات الحيوية المهمة مثل تثبيت النيتروجين الجوي وبكتيريا التأزت (النترتة) ومحللات المواد العضوية ومعدنتها ومذيبات الفوسفات وغيرها.</a:t>
            </a:r>
          </a:p>
          <a:p>
            <a:pPr marL="0" lvl="1" indent="0" algn="r" rtl="1">
              <a:spcBef>
                <a:spcPts val="1000"/>
              </a:spcBef>
              <a:buNone/>
            </a:pPr>
            <a:r>
              <a:rPr lang="ar-SA" dirty="0" smtClean="0"/>
              <a:t>لبعض الكائنات الدقيقة قدرة هائلة على تحليل والتخلص من هذه الملوثات وقد تتكون عنها مواد سامة جداً مثل: </a:t>
            </a:r>
          </a:p>
          <a:p>
            <a:pPr marL="0" lvl="1" indent="0" algn="ctr" rtl="1">
              <a:spcBef>
                <a:spcPts val="1000"/>
              </a:spcBef>
              <a:buNone/>
            </a:pPr>
            <a:r>
              <a:rPr lang="en-GB" b="1" i="1" dirty="0">
                <a:solidFill>
                  <a:schemeClr val="accent6">
                    <a:lumMod val="75000"/>
                  </a:schemeClr>
                </a:solidFill>
                <a:effectLst>
                  <a:outerShdw blurRad="38100" dist="38100" dir="2700000" algn="tl">
                    <a:srgbClr val="000000">
                      <a:alpha val="43137"/>
                    </a:srgbClr>
                  </a:outerShdw>
                </a:effectLst>
              </a:rPr>
              <a:t>Streptomyces , Pseudomonas, </a:t>
            </a:r>
            <a:r>
              <a:rPr lang="en-GB" b="1" i="1" dirty="0" err="1">
                <a:solidFill>
                  <a:schemeClr val="accent6">
                    <a:lumMod val="75000"/>
                  </a:schemeClr>
                </a:solidFill>
                <a:effectLst>
                  <a:outerShdw blurRad="38100" dist="38100" dir="2700000" algn="tl">
                    <a:srgbClr val="000000">
                      <a:alpha val="43137"/>
                    </a:srgbClr>
                  </a:outerShdw>
                </a:effectLst>
              </a:rPr>
              <a:t>Xanthomonas</a:t>
            </a:r>
            <a:r>
              <a:rPr lang="en-GB" b="1" i="1" dirty="0">
                <a:solidFill>
                  <a:schemeClr val="accent6">
                    <a:lumMod val="75000"/>
                  </a:schemeClr>
                </a:solidFill>
                <a:effectLst>
                  <a:outerShdw blurRad="38100" dist="38100" dir="2700000" algn="tl">
                    <a:srgbClr val="000000">
                      <a:alpha val="43137"/>
                    </a:srgbClr>
                  </a:outerShdw>
                </a:effectLst>
              </a:rPr>
              <a:t>, </a:t>
            </a:r>
            <a:r>
              <a:rPr lang="en-GB" b="1" i="1" dirty="0" err="1">
                <a:solidFill>
                  <a:schemeClr val="accent6">
                    <a:lumMod val="75000"/>
                  </a:schemeClr>
                </a:solidFill>
                <a:effectLst>
                  <a:outerShdw blurRad="38100" dist="38100" dir="2700000" algn="tl">
                    <a:srgbClr val="000000">
                      <a:alpha val="43137"/>
                    </a:srgbClr>
                  </a:outerShdw>
                </a:effectLst>
              </a:rPr>
              <a:t>Mucor</a:t>
            </a:r>
            <a:r>
              <a:rPr lang="en-GB" b="1" i="1" dirty="0">
                <a:solidFill>
                  <a:schemeClr val="accent6">
                    <a:lumMod val="75000"/>
                  </a:schemeClr>
                </a:solidFill>
                <a:effectLst>
                  <a:outerShdw blurRad="38100" dist="38100" dir="2700000" algn="tl">
                    <a:srgbClr val="000000">
                      <a:alpha val="43137"/>
                    </a:srgbClr>
                  </a:outerShdw>
                </a:effectLst>
              </a:rPr>
              <a:t>, </a:t>
            </a:r>
            <a:r>
              <a:rPr lang="en-GB" b="1" i="1" dirty="0" err="1">
                <a:solidFill>
                  <a:schemeClr val="accent6">
                    <a:lumMod val="75000"/>
                  </a:schemeClr>
                </a:solidFill>
                <a:effectLst>
                  <a:outerShdw blurRad="38100" dist="38100" dir="2700000" algn="tl">
                    <a:srgbClr val="000000">
                      <a:alpha val="43137"/>
                    </a:srgbClr>
                  </a:outerShdw>
                </a:effectLst>
              </a:rPr>
              <a:t>Aspergillus</a:t>
            </a:r>
            <a:r>
              <a:rPr lang="en-GB" b="1" i="1" dirty="0">
                <a:solidFill>
                  <a:schemeClr val="accent6">
                    <a:lumMod val="75000"/>
                  </a:schemeClr>
                </a:solidFill>
                <a:effectLst>
                  <a:outerShdw blurRad="38100" dist="38100" dir="2700000" algn="tl">
                    <a:srgbClr val="000000">
                      <a:alpha val="43137"/>
                    </a:srgbClr>
                  </a:outerShdw>
                </a:effectLst>
              </a:rPr>
              <a:t>, </a:t>
            </a:r>
            <a:r>
              <a:rPr lang="en-GB" b="1" i="1" dirty="0" err="1">
                <a:solidFill>
                  <a:schemeClr val="accent6">
                    <a:lumMod val="75000"/>
                  </a:schemeClr>
                </a:solidFill>
                <a:effectLst>
                  <a:outerShdw blurRad="38100" dist="38100" dir="2700000" algn="tl">
                    <a:srgbClr val="000000">
                      <a:alpha val="43137"/>
                    </a:srgbClr>
                  </a:outerShdw>
                </a:effectLst>
              </a:rPr>
              <a:t>Trichoderma</a:t>
            </a:r>
            <a:endParaRPr lang="ar-SA" b="1" i="1" dirty="0">
              <a:solidFill>
                <a:schemeClr val="accent6">
                  <a:lumMod val="75000"/>
                </a:schemeClr>
              </a:solidFill>
              <a:effectLst>
                <a:outerShdw blurRad="38100" dist="38100" dir="2700000" algn="tl">
                  <a:srgbClr val="000000">
                    <a:alpha val="43137"/>
                  </a:srgbClr>
                </a:outerShdw>
              </a:effectLst>
            </a:endParaRPr>
          </a:p>
          <a:p>
            <a:pPr marL="0" lvl="1" indent="0" algn="r" rtl="1">
              <a:spcBef>
                <a:spcPts val="1000"/>
              </a:spcBef>
              <a:buNone/>
            </a:pPr>
            <a:endParaRPr lang="ar-SA" dirty="0" smtClean="0"/>
          </a:p>
          <a:p>
            <a:pPr algn="r" rtl="1"/>
            <a:endParaRPr lang="en-GB" dirty="0"/>
          </a:p>
        </p:txBody>
      </p:sp>
      <p:sp>
        <p:nvSpPr>
          <p:cNvPr id="4" name="Footer Placeholder 3"/>
          <p:cNvSpPr>
            <a:spLocks noGrp="1"/>
          </p:cNvSpPr>
          <p:nvPr>
            <p:ph type="ftr" sz="quarter" idx="11"/>
          </p:nvPr>
        </p:nvSpPr>
        <p:spPr/>
        <p:txBody>
          <a:bodyPr/>
          <a:lstStyle/>
          <a:p>
            <a:r>
              <a:rPr lang="en-GB" smtClean="0"/>
              <a:t>MIC  345</a:t>
            </a:r>
            <a:endParaRPr lang="en-GB"/>
          </a:p>
        </p:txBody>
      </p:sp>
      <p:sp>
        <p:nvSpPr>
          <p:cNvPr id="5" name="Footer Placeholder 3"/>
          <p:cNvSpPr txBox="1">
            <a:spLocks/>
          </p:cNvSpPr>
          <p:nvPr/>
        </p:nvSpPr>
        <p:spPr>
          <a:xfrm>
            <a:off x="213575" y="230188"/>
            <a:ext cx="229780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800" u="sng" dirty="0" smtClean="0">
                <a:solidFill>
                  <a:schemeClr val="tx1"/>
                </a:solidFill>
              </a:rPr>
              <a:t>MIC  345</a:t>
            </a:r>
            <a:endParaRPr lang="en-GB" sz="1800" u="sng" dirty="0">
              <a:solidFill>
                <a:schemeClr val="tx1"/>
              </a:solidFill>
            </a:endParaRPr>
          </a:p>
        </p:txBody>
      </p:sp>
    </p:spTree>
    <p:extLst>
      <p:ext uri="{BB962C8B-B14F-4D97-AF65-F5344CB8AC3E}">
        <p14:creationId xmlns:p14="http://schemas.microsoft.com/office/powerpoint/2010/main" val="26271676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أنواع الأسمدة الحيوية حسب نشاطها الحيوي</a:t>
            </a:r>
            <a:r>
              <a:rPr lang="ar-SA" b="1" dirty="0" smtClean="0">
                <a:solidFill>
                  <a:srgbClr val="C00000"/>
                </a:solidFill>
                <a:effectLst>
                  <a:outerShdw blurRad="38100" dist="38100" dir="2700000" algn="tl">
                    <a:srgbClr val="000000">
                      <a:alpha val="43137"/>
                    </a:srgbClr>
                  </a:outerShdw>
                </a:effectLst>
              </a:rPr>
              <a:t>: </a:t>
            </a:r>
            <a:endParaRPr lang="en-GB" dirty="0"/>
          </a:p>
        </p:txBody>
      </p:sp>
      <p:sp>
        <p:nvSpPr>
          <p:cNvPr id="3" name="Content Placeholder 2"/>
          <p:cNvSpPr>
            <a:spLocks noGrp="1"/>
          </p:cNvSpPr>
          <p:nvPr>
            <p:ph idx="1"/>
          </p:nvPr>
        </p:nvSpPr>
        <p:spPr/>
        <p:txBody>
          <a:bodyPr>
            <a:normAutofit lnSpcReduction="10000"/>
          </a:bodyPr>
          <a:lstStyle/>
          <a:p>
            <a:pPr marL="0" lvl="1" indent="0" algn="r" rtl="1">
              <a:spcBef>
                <a:spcPts val="1000"/>
              </a:spcBef>
              <a:buNone/>
            </a:pPr>
            <a:r>
              <a:rPr lang="ar-SA" sz="2800" b="1" dirty="0" smtClean="0">
                <a:solidFill>
                  <a:srgbClr val="C00000"/>
                </a:solidFill>
                <a:effectLst>
                  <a:outerShdw blurRad="38100" dist="38100" dir="2700000" algn="tl">
                    <a:srgbClr val="000000">
                      <a:alpha val="43137"/>
                    </a:srgbClr>
                  </a:outerShdw>
                </a:effectLst>
              </a:rPr>
              <a:t>تابع </a:t>
            </a:r>
            <a:r>
              <a:rPr lang="en-GB" sz="2800" b="1" dirty="0" smtClean="0">
                <a:solidFill>
                  <a:srgbClr val="C00000"/>
                </a:solidFill>
                <a:effectLst>
                  <a:outerShdw blurRad="38100" dist="38100" dir="2700000" algn="tl">
                    <a:srgbClr val="000000">
                      <a:alpha val="43137"/>
                    </a:srgbClr>
                  </a:outerShdw>
                </a:effectLst>
              </a:rPr>
              <a:t>8</a:t>
            </a:r>
            <a:r>
              <a:rPr lang="ar-SA" sz="2800" b="1" dirty="0" smtClean="0">
                <a:solidFill>
                  <a:srgbClr val="C00000"/>
                </a:solidFill>
                <a:effectLst>
                  <a:outerShdw blurRad="38100" dist="38100" dir="2700000" algn="tl">
                    <a:srgbClr val="000000">
                      <a:alpha val="43137"/>
                    </a:srgbClr>
                  </a:outerShdw>
                </a:effectLst>
              </a:rPr>
              <a:t>- أسمدة حيوية للتخلص من بعض ملوثات التربة:</a:t>
            </a:r>
          </a:p>
          <a:p>
            <a:pPr marL="0" lvl="1" indent="0" algn="r" rtl="1">
              <a:spcBef>
                <a:spcPts val="1000"/>
              </a:spcBef>
              <a:buNone/>
            </a:pPr>
            <a:r>
              <a:rPr lang="ar-SA" dirty="0" smtClean="0"/>
              <a:t>عند تلوث التربة بمخلفات بترولية يتم التخلص منها باتخدام لقاح من الكائنات الدقيقة القادرة على أكسدة المواد الهيدروكربونية وتحويلها إلى كحولات أولية ثم ألدهيدات ثم أحماض دهنية والتي تتأكسد بدورها بطريقة الأكيدة من نوع بيتا  </a:t>
            </a:r>
            <a:r>
              <a:rPr lang="en-GB" dirty="0">
                <a:latin typeface="Symbol" panose="05050102010706020507" pitchFamily="18" charset="2"/>
              </a:rPr>
              <a:t>b</a:t>
            </a:r>
            <a:r>
              <a:rPr lang="ar-SA" dirty="0" smtClean="0"/>
              <a:t> إلى أبسط صورة وهي ثاني أكسيد الكربون وماء.</a:t>
            </a:r>
          </a:p>
          <a:p>
            <a:pPr marL="0" lvl="1" indent="0" algn="r" rtl="1">
              <a:spcBef>
                <a:spcPts val="1000"/>
              </a:spcBef>
              <a:buNone/>
            </a:pPr>
            <a:r>
              <a:rPr lang="ar-SA" dirty="0" smtClean="0"/>
              <a:t>ومن أمثلة الكائنات الدقيقة المحللة للبنزين بكتيريا </a:t>
            </a:r>
            <a:r>
              <a:rPr lang="en-GB" b="1" i="1" dirty="0" err="1" smtClean="0">
                <a:solidFill>
                  <a:schemeClr val="accent6">
                    <a:lumMod val="75000"/>
                  </a:schemeClr>
                </a:solidFill>
                <a:effectLst>
                  <a:outerShdw blurRad="38100" dist="38100" dir="2700000" algn="tl">
                    <a:srgbClr val="000000">
                      <a:alpha val="43137"/>
                    </a:srgbClr>
                  </a:outerShdw>
                </a:effectLst>
              </a:rPr>
              <a:t>Arthrobacter</a:t>
            </a:r>
            <a:r>
              <a:rPr lang="ar-SA" dirty="0">
                <a:solidFill>
                  <a:schemeClr val="accent6">
                    <a:lumMod val="75000"/>
                  </a:schemeClr>
                </a:solidFill>
                <a:effectLst>
                  <a:outerShdw blurRad="38100" dist="38100" dir="2700000" algn="tl">
                    <a:srgbClr val="000000">
                      <a:alpha val="43137"/>
                    </a:srgbClr>
                  </a:outerShdw>
                </a:effectLst>
              </a:rPr>
              <a:t> </a:t>
            </a:r>
            <a:r>
              <a:rPr lang="ar-SA" dirty="0" smtClean="0"/>
              <a:t>حيث يتحول من الصورة الحلقية خلال عدة خطوات إلى استيل </a:t>
            </a:r>
            <a:r>
              <a:rPr lang="en-GB" dirty="0" smtClean="0"/>
              <a:t>Acetyl Co-A</a:t>
            </a:r>
            <a:r>
              <a:rPr lang="ar-SA" dirty="0" smtClean="0"/>
              <a:t> ثم يتحول بدوره إلى ثاني أكسيد الكربون وماء.</a:t>
            </a:r>
          </a:p>
          <a:p>
            <a:pPr marL="0" lvl="1" indent="0" algn="r" rtl="1">
              <a:spcBef>
                <a:spcPts val="1000"/>
              </a:spcBef>
              <a:buNone/>
            </a:pPr>
            <a:r>
              <a:rPr lang="ar-SA" dirty="0" smtClean="0"/>
              <a:t>ومن الأمثلة الهامة أيضاً هو استخدام مياه المجاري المعالجة لري المحاصيل الزراعية نظراً لاحتوائها على كثير من الملوثات مثل مركب الكيل بنزيل سلفونيت وهو مركب صعب التحلل بواسطة الكائنات الدقيقة فيستمر وجوده لفترة طويلة ويصل الى التربة فيؤثر على خواص التربة ويتم التخلص منه بعمل مرشحات ميكروبية من أنواع خاصة بتحليل المواد الهيدروكربونية ومركبات </a:t>
            </a:r>
            <a:r>
              <a:rPr lang="en-GB" dirty="0" smtClean="0"/>
              <a:t>ABS</a:t>
            </a:r>
            <a:r>
              <a:rPr lang="ar-SA" dirty="0" smtClean="0"/>
              <a:t> وتمتص في ذات الوقت العناصر الثقيلة التي تصل لمياه المجاري كالرصاص والزئبق والكادميوم ومن أهم الميكروبات في هذا المجال: </a:t>
            </a:r>
          </a:p>
          <a:p>
            <a:pPr marL="0" lvl="1" indent="0" algn="ctr" rtl="1">
              <a:lnSpc>
                <a:spcPct val="100000"/>
              </a:lnSpc>
              <a:spcBef>
                <a:spcPts val="1000"/>
              </a:spcBef>
              <a:buNone/>
            </a:pPr>
            <a:r>
              <a:rPr lang="en-GB" b="1" i="1" dirty="0">
                <a:solidFill>
                  <a:schemeClr val="accent6">
                    <a:lumMod val="75000"/>
                  </a:schemeClr>
                </a:solidFill>
                <a:effectLst>
                  <a:outerShdw blurRad="38100" dist="38100" dir="2700000" algn="tl">
                    <a:srgbClr val="000000">
                      <a:alpha val="43137"/>
                    </a:srgbClr>
                  </a:outerShdw>
                </a:effectLst>
              </a:rPr>
              <a:t>Pseudomonas, Algae, </a:t>
            </a:r>
            <a:r>
              <a:rPr lang="en-GB" b="1" i="1" dirty="0" err="1">
                <a:solidFill>
                  <a:schemeClr val="accent6">
                    <a:lumMod val="75000"/>
                  </a:schemeClr>
                </a:solidFill>
                <a:effectLst>
                  <a:outerShdw blurRad="38100" dist="38100" dir="2700000" algn="tl">
                    <a:srgbClr val="000000">
                      <a:alpha val="43137"/>
                    </a:srgbClr>
                  </a:outerShdw>
                </a:effectLst>
              </a:rPr>
              <a:t>Mucor</a:t>
            </a:r>
            <a:r>
              <a:rPr lang="en-GB" b="1" i="1" dirty="0">
                <a:solidFill>
                  <a:schemeClr val="accent6">
                    <a:lumMod val="75000"/>
                  </a:schemeClr>
                </a:solidFill>
                <a:effectLst>
                  <a:outerShdw blurRad="38100" dist="38100" dir="2700000" algn="tl">
                    <a:srgbClr val="000000">
                      <a:alpha val="43137"/>
                    </a:srgbClr>
                  </a:outerShdw>
                </a:effectLst>
              </a:rPr>
              <a:t>, </a:t>
            </a:r>
            <a:r>
              <a:rPr lang="en-GB" b="1" i="1" dirty="0" err="1">
                <a:solidFill>
                  <a:schemeClr val="accent6">
                    <a:lumMod val="75000"/>
                  </a:schemeClr>
                </a:solidFill>
                <a:effectLst>
                  <a:outerShdw blurRad="38100" dist="38100" dir="2700000" algn="tl">
                    <a:srgbClr val="000000">
                      <a:alpha val="43137"/>
                    </a:srgbClr>
                  </a:outerShdw>
                </a:effectLst>
              </a:rPr>
              <a:t>Arthrobacter</a:t>
            </a:r>
            <a:r>
              <a:rPr lang="en-GB" b="1" i="1" dirty="0">
                <a:solidFill>
                  <a:schemeClr val="accent6">
                    <a:lumMod val="75000"/>
                  </a:schemeClr>
                </a:solidFill>
                <a:effectLst>
                  <a:outerShdw blurRad="38100" dist="38100" dir="2700000" algn="tl">
                    <a:srgbClr val="000000">
                      <a:alpha val="43137"/>
                    </a:srgbClr>
                  </a:outerShdw>
                </a:effectLst>
              </a:rPr>
              <a:t>, </a:t>
            </a:r>
            <a:r>
              <a:rPr lang="en-GB" b="1" i="1" dirty="0" err="1">
                <a:solidFill>
                  <a:schemeClr val="accent6">
                    <a:lumMod val="75000"/>
                  </a:schemeClr>
                </a:solidFill>
                <a:effectLst>
                  <a:outerShdw blurRad="38100" dist="38100" dir="2700000" algn="tl">
                    <a:srgbClr val="000000">
                      <a:alpha val="43137"/>
                    </a:srgbClr>
                  </a:outerShdw>
                </a:effectLst>
              </a:rPr>
              <a:t>Xanthomonas</a:t>
            </a:r>
            <a:r>
              <a:rPr lang="en-GB" b="1" i="1" dirty="0">
                <a:solidFill>
                  <a:schemeClr val="accent6">
                    <a:lumMod val="75000"/>
                  </a:schemeClr>
                </a:solidFill>
                <a:effectLst>
                  <a:outerShdw blurRad="38100" dist="38100" dir="2700000" algn="tl">
                    <a:srgbClr val="000000">
                      <a:alpha val="43137"/>
                    </a:srgbClr>
                  </a:outerShdw>
                </a:effectLst>
              </a:rPr>
              <a:t>, Cyanobacteria</a:t>
            </a:r>
            <a:r>
              <a:rPr lang="ar-SA" b="1" i="1" dirty="0">
                <a:solidFill>
                  <a:schemeClr val="accent6">
                    <a:lumMod val="75000"/>
                  </a:schemeClr>
                </a:solidFill>
                <a:effectLst>
                  <a:outerShdw blurRad="38100" dist="38100" dir="2700000" algn="tl">
                    <a:srgbClr val="000000">
                      <a:alpha val="43137"/>
                    </a:srgbClr>
                  </a:outerShdw>
                </a:effectLst>
              </a:rPr>
              <a:t> </a:t>
            </a:r>
          </a:p>
          <a:p>
            <a:pPr marL="0" indent="0" algn="r" rtl="1">
              <a:buNone/>
            </a:pPr>
            <a:endParaRPr lang="en-GB" sz="2400" dirty="0"/>
          </a:p>
        </p:txBody>
      </p:sp>
      <p:sp>
        <p:nvSpPr>
          <p:cNvPr id="4" name="Footer Placeholder 3"/>
          <p:cNvSpPr>
            <a:spLocks noGrp="1"/>
          </p:cNvSpPr>
          <p:nvPr>
            <p:ph type="ftr" sz="quarter" idx="11"/>
          </p:nvPr>
        </p:nvSpPr>
        <p:spPr/>
        <p:txBody>
          <a:bodyPr/>
          <a:lstStyle/>
          <a:p>
            <a:r>
              <a:rPr lang="en-GB" smtClean="0"/>
              <a:t>MIC  345</a:t>
            </a:r>
            <a:endParaRPr lang="en-GB"/>
          </a:p>
        </p:txBody>
      </p:sp>
      <p:sp>
        <p:nvSpPr>
          <p:cNvPr id="5" name="Footer Placeholder 3"/>
          <p:cNvSpPr txBox="1">
            <a:spLocks/>
          </p:cNvSpPr>
          <p:nvPr/>
        </p:nvSpPr>
        <p:spPr>
          <a:xfrm>
            <a:off x="213575" y="230188"/>
            <a:ext cx="229780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800" u="sng" dirty="0" smtClean="0">
                <a:solidFill>
                  <a:schemeClr val="tx1"/>
                </a:solidFill>
              </a:rPr>
              <a:t>MIC  345</a:t>
            </a:r>
            <a:endParaRPr lang="en-GB" sz="1800" u="sng" dirty="0">
              <a:solidFill>
                <a:schemeClr val="tx1"/>
              </a:solidFill>
            </a:endParaRPr>
          </a:p>
        </p:txBody>
      </p:sp>
    </p:spTree>
    <p:extLst>
      <p:ext uri="{BB962C8B-B14F-4D97-AF65-F5344CB8AC3E}">
        <p14:creationId xmlns:p14="http://schemas.microsoft.com/office/powerpoint/2010/main" val="17926900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smtClean="0"/>
              <a:t>أهم اللقاحات المتوفرة تجارياً</a:t>
            </a:r>
            <a:endParaRPr lang="en-GB" dirty="0"/>
          </a:p>
        </p:txBody>
      </p:sp>
      <p:sp>
        <p:nvSpPr>
          <p:cNvPr id="3" name="Content Placeholder 2"/>
          <p:cNvSpPr>
            <a:spLocks noGrp="1"/>
          </p:cNvSpPr>
          <p:nvPr>
            <p:ph idx="1"/>
          </p:nvPr>
        </p:nvSpPr>
        <p:spPr>
          <a:xfrm>
            <a:off x="838200" y="1690688"/>
            <a:ext cx="10515600" cy="4787385"/>
          </a:xfrm>
        </p:spPr>
        <p:txBody>
          <a:bodyPr>
            <a:normAutofit/>
          </a:bodyPr>
          <a:lstStyle/>
          <a:p>
            <a:pPr algn="r" rtl="1"/>
            <a:r>
              <a:rPr lang="ar-SA" sz="2400" dirty="0" smtClean="0"/>
              <a:t>المثبتة للنيتروجين هي الأكثر شيوعاً.</a:t>
            </a:r>
          </a:p>
          <a:p>
            <a:pPr algn="r" rtl="1"/>
            <a:r>
              <a:rPr lang="ar-SA" sz="2400" dirty="0" smtClean="0"/>
              <a:t>وينتج لقاح بكتيريا </a:t>
            </a:r>
            <a:r>
              <a:rPr lang="en-GB" sz="2400" b="1" i="1" dirty="0" smtClean="0">
                <a:solidFill>
                  <a:schemeClr val="accent6">
                    <a:lumMod val="75000"/>
                  </a:schemeClr>
                </a:solidFill>
                <a:effectLst>
                  <a:outerShdw blurRad="38100" dist="38100" dir="2700000" algn="tl">
                    <a:srgbClr val="000000">
                      <a:alpha val="43137"/>
                    </a:srgbClr>
                  </a:outerShdw>
                </a:effectLst>
              </a:rPr>
              <a:t>Rhizobium</a:t>
            </a:r>
            <a:r>
              <a:rPr lang="en-GB" sz="2400" dirty="0" smtClean="0">
                <a:effectLst>
                  <a:outerShdw blurRad="38100" dist="38100" dir="2700000" algn="tl">
                    <a:srgbClr val="000000">
                      <a:alpha val="43137"/>
                    </a:srgbClr>
                  </a:outerShdw>
                </a:effectLst>
              </a:rPr>
              <a:t> </a:t>
            </a:r>
            <a:r>
              <a:rPr lang="ar-SA" sz="2400" dirty="0" smtClean="0">
                <a:solidFill>
                  <a:schemeClr val="accent6">
                    <a:lumMod val="75000"/>
                  </a:schemeClr>
                </a:solidFill>
                <a:effectLst>
                  <a:outerShdw blurRad="38100" dist="38100" dir="2700000" algn="tl">
                    <a:srgbClr val="000000">
                      <a:alpha val="43137"/>
                    </a:srgbClr>
                  </a:outerShdw>
                </a:effectLst>
              </a:rPr>
              <a:t> </a:t>
            </a:r>
            <a:r>
              <a:rPr lang="ar-SA" sz="2400" dirty="0" smtClean="0"/>
              <a:t>على نطاق تجاري ويأخذ أسماء مختلفة مثل النيتراجين </a:t>
            </a:r>
            <a:r>
              <a:rPr lang="en-GB" sz="2400" dirty="0" err="1" smtClean="0"/>
              <a:t>Nitragin</a:t>
            </a:r>
            <a:r>
              <a:rPr lang="ar-SA" sz="2400" dirty="0" smtClean="0"/>
              <a:t> و البريلليون </a:t>
            </a:r>
            <a:r>
              <a:rPr lang="en-GB" sz="2400" dirty="0" err="1" smtClean="0"/>
              <a:t>Prillion</a:t>
            </a:r>
            <a:r>
              <a:rPr lang="ar-SA" sz="2400" dirty="0" smtClean="0"/>
              <a:t> والعقدين </a:t>
            </a:r>
            <a:r>
              <a:rPr lang="en-GB" sz="2400" dirty="0" err="1" smtClean="0"/>
              <a:t>Nodulin</a:t>
            </a:r>
            <a:r>
              <a:rPr lang="ar-SA" sz="2400" dirty="0" smtClean="0"/>
              <a:t> أو الريزوبكتيرين.</a:t>
            </a:r>
          </a:p>
          <a:p>
            <a:pPr algn="r" rtl="1"/>
            <a:r>
              <a:rPr lang="ar-SA" sz="2400" dirty="0" smtClean="0"/>
              <a:t>يلاحظ أن الكثير من الميكروبات المستخمة في لقاحات الأسمدة الحيوية تنتج منظات لنمو النبات (</a:t>
            </a:r>
            <a:r>
              <a:rPr lang="en-GB" sz="2400" dirty="0" smtClean="0"/>
              <a:t>Plant growth regulators</a:t>
            </a:r>
            <a:r>
              <a:rPr lang="ar-SA" sz="2400" dirty="0" smtClean="0"/>
              <a:t>) مثل الجبريلينات وما يشبهها وتفرزه بعض الكائنات الدقيقة في المنطقة حول الجذور مثل </a:t>
            </a:r>
            <a:r>
              <a:rPr lang="en-GB" sz="2400" b="1" i="1" dirty="0" err="1" smtClean="0">
                <a:solidFill>
                  <a:schemeClr val="accent6">
                    <a:lumMod val="75000"/>
                  </a:schemeClr>
                </a:solidFill>
                <a:effectLst>
                  <a:outerShdw blurRad="38100" dist="38100" dir="2700000" algn="tl">
                    <a:srgbClr val="000000">
                      <a:alpha val="43137"/>
                    </a:srgbClr>
                  </a:outerShdw>
                </a:effectLst>
              </a:rPr>
              <a:t>Azotobacter</a:t>
            </a:r>
            <a:r>
              <a:rPr lang="en-GB" sz="2400" b="1" i="1" dirty="0" smtClean="0">
                <a:solidFill>
                  <a:schemeClr val="accent6">
                    <a:lumMod val="75000"/>
                  </a:schemeClr>
                </a:solidFill>
                <a:effectLst>
                  <a:outerShdw blurRad="38100" dist="38100" dir="2700000" algn="tl">
                    <a:srgbClr val="000000">
                      <a:alpha val="43137"/>
                    </a:srgbClr>
                  </a:outerShdw>
                </a:effectLst>
              </a:rPr>
              <a:t>, </a:t>
            </a:r>
            <a:r>
              <a:rPr lang="en-GB" sz="2400" b="1" i="1" dirty="0" err="1" smtClean="0">
                <a:solidFill>
                  <a:schemeClr val="accent6">
                    <a:lumMod val="75000"/>
                  </a:schemeClr>
                </a:solidFill>
                <a:effectLst>
                  <a:outerShdw blurRad="38100" dist="38100" dir="2700000" algn="tl">
                    <a:srgbClr val="000000">
                      <a:alpha val="43137"/>
                    </a:srgbClr>
                  </a:outerShdw>
                </a:effectLst>
              </a:rPr>
              <a:t>Arthrobacter</a:t>
            </a:r>
            <a:r>
              <a:rPr lang="en-GB" sz="2400" b="1" i="1" dirty="0" smtClean="0">
                <a:solidFill>
                  <a:schemeClr val="accent6">
                    <a:lumMod val="75000"/>
                  </a:schemeClr>
                </a:solidFill>
                <a:effectLst>
                  <a:outerShdw blurRad="38100" dist="38100" dir="2700000" algn="tl">
                    <a:srgbClr val="000000">
                      <a:alpha val="43137"/>
                    </a:srgbClr>
                  </a:outerShdw>
                </a:effectLst>
              </a:rPr>
              <a:t>, </a:t>
            </a:r>
            <a:r>
              <a:rPr lang="en-GB" sz="2400" b="1" i="1" dirty="0" err="1" smtClean="0">
                <a:solidFill>
                  <a:schemeClr val="accent6">
                    <a:lumMod val="75000"/>
                  </a:schemeClr>
                </a:solidFill>
                <a:effectLst>
                  <a:outerShdw blurRad="38100" dist="38100" dir="2700000" algn="tl">
                    <a:srgbClr val="000000">
                      <a:alpha val="43137"/>
                    </a:srgbClr>
                  </a:outerShdw>
                </a:effectLst>
              </a:rPr>
              <a:t>Mucor</a:t>
            </a:r>
            <a:r>
              <a:rPr lang="ar-SA" sz="2400" i="1" dirty="0" smtClean="0"/>
              <a:t>.</a:t>
            </a:r>
          </a:p>
          <a:p>
            <a:pPr algn="r" rtl="1"/>
            <a:r>
              <a:rPr lang="ar-SA" sz="2400" dirty="0" smtClean="0"/>
              <a:t>وقد تفرز الأوكسينات </a:t>
            </a:r>
            <a:r>
              <a:rPr lang="en-GB" sz="2400" dirty="0" smtClean="0"/>
              <a:t>Auxins</a:t>
            </a:r>
            <a:r>
              <a:rPr lang="ar-SA" sz="2400" dirty="0" smtClean="0"/>
              <a:t> مثل اندول حمض الخليك </a:t>
            </a:r>
            <a:r>
              <a:rPr lang="en-GB" sz="2400" dirty="0" smtClean="0"/>
              <a:t>IAA</a:t>
            </a:r>
            <a:r>
              <a:rPr lang="ar-SA" sz="2400" dirty="0" smtClean="0"/>
              <a:t> (</a:t>
            </a:r>
            <a:r>
              <a:rPr lang="en-GB" sz="2400" dirty="0" smtClean="0"/>
              <a:t>Indole acetic acid</a:t>
            </a:r>
            <a:r>
              <a:rPr lang="ar-SA" sz="2400" dirty="0" smtClean="0"/>
              <a:t>) وينتج بواسطة الميكوريزا الخارجية وتشترك مع الريزوبيا في إنتاج السيتوكينين أي أن هذه الميكوربات تلعب دوراً هاماً عند إضافتها كأسمدة حيوية فتقوم بدورين مهمين أحدهما إمداد النبات بالعناصر الغذائية والآخر إفراز المواد المنظمة لنمو النبات.</a:t>
            </a:r>
          </a:p>
        </p:txBody>
      </p:sp>
      <p:sp>
        <p:nvSpPr>
          <p:cNvPr id="5" name="Footer Placeholder 3"/>
          <p:cNvSpPr txBox="1">
            <a:spLocks/>
          </p:cNvSpPr>
          <p:nvPr/>
        </p:nvSpPr>
        <p:spPr>
          <a:xfrm>
            <a:off x="213575" y="230188"/>
            <a:ext cx="229780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800" u="sng" dirty="0" smtClean="0">
                <a:solidFill>
                  <a:schemeClr val="tx1"/>
                </a:solidFill>
              </a:rPr>
              <a:t>MIC  345</a:t>
            </a:r>
            <a:endParaRPr lang="en-GB" sz="1800" u="sng" dirty="0">
              <a:solidFill>
                <a:schemeClr val="tx1"/>
              </a:solidFill>
            </a:endParaRPr>
          </a:p>
        </p:txBody>
      </p:sp>
    </p:spTree>
    <p:extLst>
      <p:ext uri="{BB962C8B-B14F-4D97-AF65-F5344CB8AC3E}">
        <p14:creationId xmlns:p14="http://schemas.microsoft.com/office/powerpoint/2010/main" val="1265354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smtClean="0">
                <a:effectLst>
                  <a:outerShdw blurRad="38100" dist="38100" dir="2700000" algn="tl">
                    <a:srgbClr val="000000">
                      <a:alpha val="43137"/>
                    </a:srgbClr>
                  </a:outerShdw>
                </a:effectLst>
              </a:rPr>
              <a:t>أهم اللقاحات المتوفرة تجارياً</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r" rtl="1"/>
            <a:r>
              <a:rPr lang="ar-SA" dirty="0" smtClean="0"/>
              <a:t>قد يتم إكثار بعض الميكروبات معملياً وتلقيح التربة بها لغرض القضاء على كائنات دقيقة أخرى غير مرغوب بها ويطلق عليها في هذه الحالة الميكروبات المستخدمة في المقاومة الحيوية </a:t>
            </a:r>
            <a:r>
              <a:rPr lang="en-GB" dirty="0" smtClean="0"/>
              <a:t>Biocontrol</a:t>
            </a:r>
            <a:r>
              <a:rPr lang="ar-SA" dirty="0" smtClean="0"/>
              <a:t>. </a:t>
            </a:r>
          </a:p>
          <a:p>
            <a:pPr algn="r" rtl="1"/>
            <a:r>
              <a:rPr lang="ar-SA" dirty="0" smtClean="0"/>
              <a:t>تتميز بقدرتها على إفراز مضادات حيوية أو مواد مثبطة لنمو الكائنات الحية الأخرى مثل الكائنات الدقيقة المخفضة لحموضة التربة وبالتالي عدم انتشار بعض أنواع البكتيريا المرضية. </a:t>
            </a:r>
          </a:p>
          <a:p>
            <a:pPr algn="r" rtl="1"/>
            <a:r>
              <a:rPr lang="ar-SA" dirty="0" smtClean="0"/>
              <a:t>كما قد تلقح التربة بفطر يطلق عليه صائد النيماتودا </a:t>
            </a:r>
            <a:r>
              <a:rPr lang="en-GB" dirty="0" err="1" smtClean="0"/>
              <a:t>Nematoda</a:t>
            </a:r>
            <a:r>
              <a:rPr lang="en-GB" dirty="0" smtClean="0"/>
              <a:t>-trapping Fungi</a:t>
            </a:r>
            <a:r>
              <a:rPr lang="ar-SA" dirty="0" smtClean="0"/>
              <a:t> مثل فطر </a:t>
            </a:r>
            <a:r>
              <a:rPr lang="en-GB" b="1" i="1" dirty="0" err="1" smtClean="0">
                <a:solidFill>
                  <a:schemeClr val="accent6">
                    <a:lumMod val="75000"/>
                  </a:schemeClr>
                </a:solidFill>
                <a:effectLst>
                  <a:outerShdw blurRad="38100" dist="38100" dir="2700000" algn="tl">
                    <a:srgbClr val="000000">
                      <a:alpha val="43137"/>
                    </a:srgbClr>
                  </a:outerShdw>
                </a:effectLst>
              </a:rPr>
              <a:t>Arthrobotrys</a:t>
            </a:r>
            <a:r>
              <a:rPr lang="en-GB" b="1" i="1" dirty="0" smtClean="0">
                <a:solidFill>
                  <a:schemeClr val="accent6">
                    <a:lumMod val="75000"/>
                  </a:schemeClr>
                </a:solidFill>
                <a:effectLst>
                  <a:outerShdw blurRad="38100" dist="38100" dir="2700000" algn="tl">
                    <a:srgbClr val="000000">
                      <a:alpha val="43137"/>
                    </a:srgbClr>
                  </a:outerShdw>
                </a:effectLst>
              </a:rPr>
              <a:t> </a:t>
            </a:r>
            <a:r>
              <a:rPr lang="en-GB" b="1" i="1" dirty="0" err="1" smtClean="0">
                <a:solidFill>
                  <a:schemeClr val="accent6">
                    <a:lumMod val="75000"/>
                  </a:schemeClr>
                </a:solidFill>
                <a:effectLst>
                  <a:outerShdw blurRad="38100" dist="38100" dir="2700000" algn="tl">
                    <a:srgbClr val="000000">
                      <a:alpha val="43137"/>
                    </a:srgbClr>
                  </a:outerShdw>
                </a:effectLst>
              </a:rPr>
              <a:t>conoides</a:t>
            </a:r>
            <a:r>
              <a:rPr lang="ar-SA" b="1" i="1" dirty="0" smtClean="0">
                <a:solidFill>
                  <a:schemeClr val="accent6">
                    <a:lumMod val="75000"/>
                  </a:schemeClr>
                </a:solidFill>
                <a:effectLst>
                  <a:outerShdw blurRad="38100" dist="38100" dir="2700000" algn="tl">
                    <a:srgbClr val="000000">
                      <a:alpha val="43137"/>
                    </a:srgbClr>
                  </a:outerShdw>
                </a:effectLst>
              </a:rPr>
              <a:t> </a:t>
            </a:r>
            <a:r>
              <a:rPr lang="ar-SA" dirty="0" smtClean="0"/>
              <a:t>فيهاجم النيماتودا ويحللها ويقلل من خطر وجودها في التربة على جذور بعض النباتات</a:t>
            </a:r>
            <a:r>
              <a:rPr lang="ar-SA" i="1" dirty="0"/>
              <a:t>.</a:t>
            </a:r>
            <a:endParaRPr lang="ar-SA" i="1" dirty="0" smtClean="0"/>
          </a:p>
        </p:txBody>
      </p:sp>
      <p:sp>
        <p:nvSpPr>
          <p:cNvPr id="4" name="Footer Placeholder 3"/>
          <p:cNvSpPr>
            <a:spLocks noGrp="1"/>
          </p:cNvSpPr>
          <p:nvPr>
            <p:ph type="ftr" sz="quarter" idx="11"/>
          </p:nvPr>
        </p:nvSpPr>
        <p:spPr/>
        <p:txBody>
          <a:bodyPr/>
          <a:lstStyle/>
          <a:p>
            <a:r>
              <a:rPr lang="en-GB" smtClean="0"/>
              <a:t>MIC  345</a:t>
            </a:r>
            <a:endParaRPr lang="en-GB"/>
          </a:p>
        </p:txBody>
      </p:sp>
      <p:sp>
        <p:nvSpPr>
          <p:cNvPr id="5" name="Footer Placeholder 3"/>
          <p:cNvSpPr txBox="1">
            <a:spLocks/>
          </p:cNvSpPr>
          <p:nvPr/>
        </p:nvSpPr>
        <p:spPr>
          <a:xfrm>
            <a:off x="213575" y="230188"/>
            <a:ext cx="229780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800" u="sng" dirty="0" smtClean="0">
                <a:solidFill>
                  <a:schemeClr val="tx1"/>
                </a:solidFill>
              </a:rPr>
              <a:t>MIC  345</a:t>
            </a:r>
            <a:endParaRPr lang="en-GB" sz="1800" u="sng" dirty="0">
              <a:solidFill>
                <a:schemeClr val="tx1"/>
              </a:solidFill>
            </a:endParaRPr>
          </a:p>
        </p:txBody>
      </p:sp>
    </p:spTree>
    <p:extLst>
      <p:ext uri="{BB962C8B-B14F-4D97-AF65-F5344CB8AC3E}">
        <p14:creationId xmlns:p14="http://schemas.microsoft.com/office/powerpoint/2010/main" val="5460405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775" y="128789"/>
            <a:ext cx="10515600" cy="789167"/>
          </a:xfrm>
        </p:spPr>
        <p:txBody>
          <a:bodyPr>
            <a:normAutofit/>
          </a:bodyPr>
          <a:lstStyle/>
          <a:p>
            <a:pPr algn="ctr"/>
            <a:r>
              <a:rPr lang="ar-SA" sz="4000" b="1" dirty="0" smtClean="0">
                <a:effectLst>
                  <a:outerShdw blurRad="38100" dist="38100" dir="2700000" algn="tl">
                    <a:srgbClr val="000000">
                      <a:alpha val="43137"/>
                    </a:srgbClr>
                  </a:outerShdw>
                </a:effectLst>
              </a:rPr>
              <a:t>أهمية الأسمدة الخلوية</a:t>
            </a:r>
            <a:endParaRPr lang="en-GB" sz="4000" b="1"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7525577"/>
              </p:ext>
            </p:extLst>
          </p:nvPr>
        </p:nvGraphicFramePr>
        <p:xfrm>
          <a:off x="670775" y="807484"/>
          <a:ext cx="10515600" cy="5989320"/>
        </p:xfrm>
        <a:graphic>
          <a:graphicData uri="http://schemas.openxmlformats.org/drawingml/2006/table">
            <a:tbl>
              <a:tblPr firstRow="1" bandRow="1">
                <a:tableStyleId>{5C22544A-7EE6-4342-B048-85BDC9FD1C3A}</a:tableStyleId>
              </a:tblPr>
              <a:tblGrid>
                <a:gridCol w="5257800"/>
                <a:gridCol w="5257800"/>
              </a:tblGrid>
              <a:tr h="370840">
                <a:tc>
                  <a:txBody>
                    <a:bodyPr/>
                    <a:lstStyle/>
                    <a:p>
                      <a:pPr algn="ctr" rtl="1"/>
                      <a:r>
                        <a:rPr lang="ar-SA" sz="2400" dirty="0" smtClean="0"/>
                        <a:t>آلية</a:t>
                      </a:r>
                      <a:r>
                        <a:rPr lang="ar-SA" sz="2400" baseline="0" dirty="0" smtClean="0"/>
                        <a:t> الـتـــــأثيـــــــــــــــــر</a:t>
                      </a:r>
                      <a:endParaRPr lang="en-GB" sz="2400" dirty="0"/>
                    </a:p>
                  </a:txBody>
                  <a:tcPr anchor="ctr"/>
                </a:tc>
                <a:tc>
                  <a:txBody>
                    <a:bodyPr/>
                    <a:lstStyle/>
                    <a:p>
                      <a:pPr algn="ctr" rtl="1"/>
                      <a:r>
                        <a:rPr lang="ar-SA" sz="2400" dirty="0" smtClean="0"/>
                        <a:t>الســــمــــــــــــــــــاد الحـيــــــــــــوي</a:t>
                      </a:r>
                      <a:endParaRPr lang="en-GB" sz="2400" dirty="0"/>
                    </a:p>
                  </a:txBody>
                  <a:tcPr anchor="ctr"/>
                </a:tc>
              </a:tr>
              <a:tr h="564116">
                <a:tc>
                  <a:txBody>
                    <a:bodyPr/>
                    <a:lstStyle/>
                    <a:p>
                      <a:pPr algn="ctr" rtl="1"/>
                      <a:r>
                        <a:rPr lang="ar-SA" dirty="0" smtClean="0"/>
                        <a:t>تثبيت الأزو</a:t>
                      </a:r>
                      <a:r>
                        <a:rPr lang="ar-SA" baseline="0" dirty="0" smtClean="0"/>
                        <a:t>ت الهواء الجوي</a:t>
                      </a:r>
                    </a:p>
                    <a:p>
                      <a:pPr algn="ctr" rtl="1"/>
                      <a:r>
                        <a:rPr lang="ar-SA" baseline="0" dirty="0" smtClean="0"/>
                        <a:t>إنتاج منشطات النمو</a:t>
                      </a:r>
                    </a:p>
                  </a:txBody>
                  <a:tcPr anchor="ctr"/>
                </a:tc>
                <a:tc>
                  <a:txBody>
                    <a:bodyPr/>
                    <a:lstStyle/>
                    <a:p>
                      <a:pPr algn="ctr" rtl="1"/>
                      <a:r>
                        <a:rPr lang="ar-SA" dirty="0" smtClean="0"/>
                        <a:t>بكتيريا العقد الجذرية (</a:t>
                      </a:r>
                      <a:r>
                        <a:rPr lang="en-GB" sz="2000" b="1" i="1" kern="1200" dirty="0" err="1" smtClean="0">
                          <a:solidFill>
                            <a:schemeClr val="accent6">
                              <a:lumMod val="75000"/>
                            </a:schemeClr>
                          </a:solidFill>
                          <a:effectLst>
                            <a:outerShdw blurRad="38100" dist="38100" dir="2700000" algn="tl">
                              <a:srgbClr val="000000">
                                <a:alpha val="43137"/>
                              </a:srgbClr>
                            </a:outerShdw>
                          </a:effectLst>
                          <a:latin typeface="+mn-lt"/>
                          <a:ea typeface="+mn-ea"/>
                          <a:cs typeface="+mn-cs"/>
                        </a:rPr>
                        <a:t>Frankia</a:t>
                      </a:r>
                      <a:r>
                        <a:rPr lang="en-GB" sz="2000" b="1" i="1" kern="1200" dirty="0" smtClean="0">
                          <a:solidFill>
                            <a:schemeClr val="accent6">
                              <a:lumMod val="75000"/>
                            </a:schemeClr>
                          </a:solidFill>
                          <a:effectLst>
                            <a:outerShdw blurRad="38100" dist="38100" dir="2700000" algn="tl">
                              <a:srgbClr val="000000">
                                <a:alpha val="43137"/>
                              </a:srgbClr>
                            </a:outerShdw>
                          </a:effectLst>
                          <a:latin typeface="+mn-lt"/>
                          <a:ea typeface="+mn-ea"/>
                          <a:cs typeface="+mn-cs"/>
                        </a:rPr>
                        <a:t>, Rhizobium</a:t>
                      </a:r>
                      <a:r>
                        <a:rPr lang="ar-SA" dirty="0" smtClean="0"/>
                        <a:t>)</a:t>
                      </a:r>
                      <a:endParaRPr lang="en-GB" dirty="0"/>
                    </a:p>
                  </a:txBody>
                  <a:tcPr anchor="ctr"/>
                </a:tc>
              </a:tr>
              <a:tr h="825557">
                <a:tc>
                  <a:txBody>
                    <a:bodyPr/>
                    <a:lstStyle/>
                    <a:p>
                      <a:pPr algn="ctr" rtl="1"/>
                      <a:r>
                        <a:rPr lang="ar-SA" dirty="0" smtClean="0"/>
                        <a:t>تثبيت أزوت الهواء الجوي</a:t>
                      </a:r>
                    </a:p>
                    <a:p>
                      <a:pPr algn="ctr" rtl="1"/>
                      <a:r>
                        <a:rPr lang="ar-SA" dirty="0" smtClean="0"/>
                        <a:t>إنتاج</a:t>
                      </a:r>
                      <a:r>
                        <a:rPr lang="ar-SA" baseline="0" dirty="0" smtClean="0"/>
                        <a:t> منشطات النمو</a:t>
                      </a:r>
                    </a:p>
                    <a:p>
                      <a:pPr algn="ctr" rtl="1"/>
                      <a:r>
                        <a:rPr lang="ar-SA" dirty="0" smtClean="0"/>
                        <a:t>الحماية من المسببات المرضية</a:t>
                      </a:r>
                      <a:endParaRPr lang="en-GB" dirty="0"/>
                    </a:p>
                  </a:txBody>
                  <a:tcPr anchor="ctr"/>
                </a:tc>
                <a:tc>
                  <a:txBody>
                    <a:bodyPr/>
                    <a:lstStyle/>
                    <a:p>
                      <a:pPr algn="ctr" rtl="1"/>
                      <a:r>
                        <a:rPr lang="ar-SA" dirty="0" smtClean="0"/>
                        <a:t>البكتيريا المثبتة للأزوت بصورة حرة</a:t>
                      </a:r>
                    </a:p>
                    <a:p>
                      <a:pPr algn="ctr" rtl="1"/>
                      <a:r>
                        <a:rPr lang="ar-SA" dirty="0" smtClean="0"/>
                        <a:t> (</a:t>
                      </a:r>
                      <a:r>
                        <a:rPr lang="en-GB" sz="2000" b="1" i="1" kern="1200" dirty="0" err="1" smtClean="0">
                          <a:solidFill>
                            <a:schemeClr val="accent6">
                              <a:lumMod val="75000"/>
                            </a:schemeClr>
                          </a:solidFill>
                          <a:effectLst>
                            <a:outerShdw blurRad="38100" dist="38100" dir="2700000" algn="tl">
                              <a:srgbClr val="000000">
                                <a:alpha val="43137"/>
                              </a:srgbClr>
                            </a:outerShdw>
                          </a:effectLst>
                          <a:latin typeface="+mn-lt"/>
                          <a:ea typeface="+mn-ea"/>
                          <a:cs typeface="+mn-cs"/>
                        </a:rPr>
                        <a:t>Azospirillium</a:t>
                      </a:r>
                      <a:r>
                        <a:rPr lang="en-GB" sz="2000" b="1" i="1" kern="1200" dirty="0" smtClean="0">
                          <a:solidFill>
                            <a:schemeClr val="accent6">
                              <a:lumMod val="75000"/>
                            </a:schemeClr>
                          </a:solidFill>
                          <a:effectLst>
                            <a:outerShdw blurRad="38100" dist="38100" dir="2700000" algn="tl">
                              <a:srgbClr val="000000">
                                <a:alpha val="43137"/>
                              </a:srgbClr>
                            </a:outerShdw>
                          </a:effectLst>
                          <a:latin typeface="+mn-lt"/>
                          <a:ea typeface="+mn-ea"/>
                          <a:cs typeface="+mn-cs"/>
                        </a:rPr>
                        <a:t>, </a:t>
                      </a:r>
                      <a:r>
                        <a:rPr lang="en-GB" sz="2000" b="1" i="1" kern="1200" dirty="0" err="1" smtClean="0">
                          <a:solidFill>
                            <a:schemeClr val="accent6">
                              <a:lumMod val="75000"/>
                            </a:schemeClr>
                          </a:solidFill>
                          <a:effectLst>
                            <a:outerShdw blurRad="38100" dist="38100" dir="2700000" algn="tl">
                              <a:srgbClr val="000000">
                                <a:alpha val="43137"/>
                              </a:srgbClr>
                            </a:outerShdw>
                          </a:effectLst>
                          <a:latin typeface="+mn-lt"/>
                          <a:ea typeface="+mn-ea"/>
                          <a:cs typeface="+mn-cs"/>
                        </a:rPr>
                        <a:t>Azotobacter</a:t>
                      </a:r>
                      <a:r>
                        <a:rPr lang="ar-SA" dirty="0" smtClean="0"/>
                        <a:t>)</a:t>
                      </a:r>
                      <a:endParaRPr lang="en-GB" dirty="0"/>
                    </a:p>
                  </a:txBody>
                  <a:tcPr anchor="ctr"/>
                </a:tc>
              </a:tr>
              <a:tr h="370840">
                <a:tc>
                  <a:txBody>
                    <a:bodyPr/>
                    <a:lstStyle/>
                    <a:p>
                      <a:pPr algn="ctr" rtl="1"/>
                      <a:r>
                        <a:rPr lang="ar-SA" dirty="0" smtClean="0"/>
                        <a:t>تثبيت الأزو</a:t>
                      </a:r>
                      <a:r>
                        <a:rPr lang="ar-SA" baseline="0" dirty="0" smtClean="0"/>
                        <a:t>ت الهواء الجوي</a:t>
                      </a:r>
                    </a:p>
                    <a:p>
                      <a:pPr algn="ctr" rtl="1"/>
                      <a:r>
                        <a:rPr lang="ar-SA" baseline="0" dirty="0" smtClean="0"/>
                        <a:t>إنتاج منشطات النمو</a:t>
                      </a:r>
                    </a:p>
                  </a:txBody>
                  <a:tcPr anchor="ctr"/>
                </a:tc>
                <a:tc>
                  <a:txBody>
                    <a:bodyPr/>
                    <a:lstStyle/>
                    <a:p>
                      <a:pPr algn="ctr" rtl="1"/>
                      <a:r>
                        <a:rPr lang="ar-SA" dirty="0" smtClean="0"/>
                        <a:t>الطحالب الخضراء المزرقة (</a:t>
                      </a:r>
                      <a:r>
                        <a:rPr lang="en-GB" dirty="0" smtClean="0"/>
                        <a:t>Cyanobacteria</a:t>
                      </a:r>
                      <a:r>
                        <a:rPr lang="ar-SA" dirty="0" smtClean="0"/>
                        <a:t>)</a:t>
                      </a:r>
                      <a:endParaRPr lang="en-GB" dirty="0"/>
                    </a:p>
                  </a:txBody>
                  <a:tcPr anchor="ct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dirty="0" smtClean="0"/>
                        <a:t>تثبيت الأزو</a:t>
                      </a:r>
                      <a:r>
                        <a:rPr lang="ar-SA" baseline="0" dirty="0" smtClean="0"/>
                        <a:t>ت الهواء الجوي</a:t>
                      </a:r>
                    </a:p>
                  </a:txBody>
                  <a:tcPr anchor="ctr"/>
                </a:tc>
                <a:tc>
                  <a:txBody>
                    <a:bodyPr/>
                    <a:lstStyle/>
                    <a:p>
                      <a:pPr algn="ctr" rtl="1"/>
                      <a:r>
                        <a:rPr lang="ar-SA" dirty="0" smtClean="0"/>
                        <a:t>نبات سرخسي بسيط الأزولا (</a:t>
                      </a:r>
                      <a:r>
                        <a:rPr lang="en-GB" sz="2000" b="1" i="1" kern="1200" dirty="0" err="1" smtClean="0">
                          <a:solidFill>
                            <a:schemeClr val="accent6">
                              <a:lumMod val="75000"/>
                            </a:schemeClr>
                          </a:solidFill>
                          <a:effectLst>
                            <a:outerShdw blurRad="38100" dist="38100" dir="2700000" algn="tl">
                              <a:srgbClr val="000000">
                                <a:alpha val="43137"/>
                              </a:srgbClr>
                            </a:outerShdw>
                          </a:effectLst>
                          <a:latin typeface="+mn-lt"/>
                          <a:ea typeface="+mn-ea"/>
                          <a:cs typeface="+mn-cs"/>
                        </a:rPr>
                        <a:t>Azolla</a:t>
                      </a:r>
                      <a:r>
                        <a:rPr lang="ar-SA" dirty="0" smtClean="0"/>
                        <a:t>)</a:t>
                      </a:r>
                      <a:endParaRPr lang="en-GB" dirty="0"/>
                    </a:p>
                  </a:txBody>
                  <a:tcPr anchor="ctr"/>
                </a:tc>
              </a:tr>
              <a:tr h="370840">
                <a:tc>
                  <a:txBody>
                    <a:bodyPr/>
                    <a:lstStyle/>
                    <a:p>
                      <a:pPr algn="ctr" rtl="1"/>
                      <a:r>
                        <a:rPr lang="ar-SA" dirty="0" smtClean="0"/>
                        <a:t>إنتاج</a:t>
                      </a:r>
                      <a:r>
                        <a:rPr lang="ar-SA" baseline="0" dirty="0" smtClean="0"/>
                        <a:t> أحماض عضوية</a:t>
                      </a:r>
                    </a:p>
                    <a:p>
                      <a:pPr algn="ctr" rtl="1"/>
                      <a:r>
                        <a:rPr lang="ar-SA" baseline="0" dirty="0" smtClean="0"/>
                        <a:t>إنتاج منشطات النمو</a:t>
                      </a:r>
                    </a:p>
                    <a:p>
                      <a:pPr algn="ctr" rtl="1"/>
                      <a:r>
                        <a:rPr lang="ar-SA" baseline="0" dirty="0" smtClean="0"/>
                        <a:t>الحماية من المسببات المرضية</a:t>
                      </a:r>
                      <a:endParaRPr lang="en-GB" dirty="0"/>
                    </a:p>
                  </a:txBody>
                  <a:tcPr anchor="ctr"/>
                </a:tc>
                <a:tc>
                  <a:txBody>
                    <a:bodyPr/>
                    <a:lstStyle/>
                    <a:p>
                      <a:pPr algn="ctr" rtl="1"/>
                      <a:r>
                        <a:rPr lang="ar-SA" dirty="0" smtClean="0"/>
                        <a:t>مذيبات الفوسفات البكتيرية</a:t>
                      </a:r>
                      <a:endParaRPr lang="en-GB" dirty="0"/>
                    </a:p>
                  </a:txBody>
                  <a:tcPr anchor="ctr"/>
                </a:tc>
              </a:tr>
              <a:tr h="370840">
                <a:tc>
                  <a:txBody>
                    <a:bodyPr/>
                    <a:lstStyle/>
                    <a:p>
                      <a:pPr algn="ctr" rtl="1"/>
                      <a:r>
                        <a:rPr lang="ar-SA" dirty="0" smtClean="0"/>
                        <a:t>زيادة امتصاص</a:t>
                      </a:r>
                      <a:r>
                        <a:rPr lang="ar-SA" baseline="0" dirty="0" smtClean="0"/>
                        <a:t> العناصر الغذائية</a:t>
                      </a:r>
                    </a:p>
                    <a:p>
                      <a:pPr algn="ctr" rtl="1"/>
                      <a:r>
                        <a:rPr lang="ar-SA" baseline="0" dirty="0" smtClean="0"/>
                        <a:t>زيادة المقاومة للجفاف</a:t>
                      </a:r>
                    </a:p>
                    <a:p>
                      <a:pPr algn="ctr" rtl="1"/>
                      <a:r>
                        <a:rPr lang="ar-SA" baseline="0" dirty="0" smtClean="0"/>
                        <a:t>الحماية من المسببات المرضية</a:t>
                      </a:r>
                      <a:endParaRPr lang="en-GB" dirty="0"/>
                    </a:p>
                  </a:txBody>
                  <a:tcPr anchor="ctr"/>
                </a:tc>
                <a:tc>
                  <a:txBody>
                    <a:bodyPr/>
                    <a:lstStyle/>
                    <a:p>
                      <a:pPr algn="ctr" rtl="1"/>
                      <a:r>
                        <a:rPr lang="ar-SA" dirty="0" smtClean="0"/>
                        <a:t>فطريات الميكوريزا</a:t>
                      </a:r>
                      <a:endParaRPr lang="en-GB" dirty="0"/>
                    </a:p>
                  </a:txBody>
                  <a:tcPr anchor="ctr"/>
                </a:tc>
              </a:tr>
              <a:tr h="370840">
                <a:tc>
                  <a:txBody>
                    <a:bodyPr/>
                    <a:lstStyle/>
                    <a:p>
                      <a:pPr algn="ctr" rtl="1"/>
                      <a:r>
                        <a:rPr lang="ar-SA" dirty="0" smtClean="0"/>
                        <a:t>إنتاج</a:t>
                      </a:r>
                      <a:r>
                        <a:rPr lang="ar-SA" baseline="0" dirty="0" smtClean="0"/>
                        <a:t> أحماض عضوية</a:t>
                      </a:r>
                      <a:endParaRPr lang="en-GB" dirty="0"/>
                    </a:p>
                  </a:txBody>
                  <a:tcPr anchor="ctr"/>
                </a:tc>
                <a:tc>
                  <a:txBody>
                    <a:bodyPr/>
                    <a:lstStyle/>
                    <a:p>
                      <a:pPr algn="ctr" rtl="1"/>
                      <a:r>
                        <a:rPr lang="ar-SA" dirty="0" smtClean="0"/>
                        <a:t>بكتيريا السليكات </a:t>
                      </a:r>
                      <a:endParaRPr lang="en-GB" dirty="0"/>
                    </a:p>
                  </a:txBody>
                  <a:tcPr anchor="ctr"/>
                </a:tc>
              </a:tr>
              <a:tr h="370840">
                <a:tc>
                  <a:txBody>
                    <a:bodyPr/>
                    <a:lstStyle/>
                    <a:p>
                      <a:pPr algn="ctr" rtl="1"/>
                      <a:r>
                        <a:rPr lang="ar-SA" dirty="0" smtClean="0"/>
                        <a:t>إنتاج مخلبيات الحديد</a:t>
                      </a:r>
                      <a:endParaRPr lang="en-GB" dirty="0"/>
                    </a:p>
                  </a:txBody>
                  <a:tcPr anchor="ctr"/>
                </a:tc>
                <a:tc>
                  <a:txBody>
                    <a:bodyPr/>
                    <a:lstStyle/>
                    <a:p>
                      <a:pPr algn="ctr" rtl="1"/>
                      <a:r>
                        <a:rPr lang="ar-SA" dirty="0" smtClean="0"/>
                        <a:t>بكتيريا السودوموناس</a:t>
                      </a:r>
                      <a:endParaRPr lang="en-GB" dirty="0"/>
                    </a:p>
                  </a:txBody>
                  <a:tcPr anchor="ctr"/>
                </a:tc>
              </a:tr>
              <a:tr h="370840">
                <a:tc>
                  <a:txBody>
                    <a:bodyPr/>
                    <a:lstStyle/>
                    <a:p>
                      <a:pPr algn="ctr" rtl="1"/>
                      <a:r>
                        <a:rPr lang="ar-SA" dirty="0" smtClean="0"/>
                        <a:t>إنتاج منشطات</a:t>
                      </a:r>
                      <a:r>
                        <a:rPr lang="ar-SA" baseline="0" dirty="0" smtClean="0"/>
                        <a:t> النمو</a:t>
                      </a:r>
                      <a:endParaRPr lang="en-GB" dirty="0"/>
                    </a:p>
                  </a:txBody>
                  <a:tcPr anchor="ctr"/>
                </a:tc>
                <a:tc>
                  <a:txBody>
                    <a:bodyPr/>
                    <a:lstStyle/>
                    <a:p>
                      <a:pPr algn="ctr" rtl="1"/>
                      <a:r>
                        <a:rPr lang="ar-SA" dirty="0" smtClean="0"/>
                        <a:t>الخميره </a:t>
                      </a:r>
                      <a:endParaRPr lang="en-GB" dirty="0"/>
                    </a:p>
                  </a:txBody>
                  <a:tcPr anchor="ctr"/>
                </a:tc>
              </a:tr>
            </a:tbl>
          </a:graphicData>
        </a:graphic>
      </p:graphicFrame>
      <p:sp>
        <p:nvSpPr>
          <p:cNvPr id="5" name="Footer Placeholder 4"/>
          <p:cNvSpPr>
            <a:spLocks noGrp="1"/>
          </p:cNvSpPr>
          <p:nvPr>
            <p:ph type="ftr" sz="quarter" idx="11"/>
          </p:nvPr>
        </p:nvSpPr>
        <p:spPr/>
        <p:txBody>
          <a:bodyPr/>
          <a:lstStyle/>
          <a:p>
            <a:r>
              <a:rPr lang="en-GB" smtClean="0"/>
              <a:t>MIC  345</a:t>
            </a:r>
            <a:endParaRPr lang="en-GB"/>
          </a:p>
        </p:txBody>
      </p:sp>
    </p:spTree>
    <p:extLst>
      <p:ext uri="{BB962C8B-B14F-4D97-AF65-F5344CB8AC3E}">
        <p14:creationId xmlns:p14="http://schemas.microsoft.com/office/powerpoint/2010/main" val="1506182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الأسمدة الحيوية </a:t>
            </a:r>
            <a:r>
              <a:rPr lang="en-GB" dirty="0" err="1" smtClean="0"/>
              <a:t>Biofertilizers</a:t>
            </a:r>
            <a:endParaRPr lang="en-GB" dirty="0"/>
          </a:p>
        </p:txBody>
      </p:sp>
      <p:sp>
        <p:nvSpPr>
          <p:cNvPr id="3" name="Content Placeholder 2"/>
          <p:cNvSpPr>
            <a:spLocks noGrp="1"/>
          </p:cNvSpPr>
          <p:nvPr>
            <p:ph idx="1"/>
          </p:nvPr>
        </p:nvSpPr>
        <p:spPr>
          <a:xfrm>
            <a:off x="838200" y="1632440"/>
            <a:ext cx="10515600" cy="4794116"/>
          </a:xfrm>
        </p:spPr>
        <p:txBody>
          <a:bodyPr>
            <a:normAutofit/>
          </a:bodyPr>
          <a:lstStyle/>
          <a:p>
            <a:pPr algn="r" rtl="1"/>
            <a:r>
              <a:rPr lang="ar-SA" sz="3600" b="1" dirty="0" smtClean="0">
                <a:solidFill>
                  <a:srgbClr val="FF0000"/>
                </a:solidFill>
                <a:effectLst>
                  <a:outerShdw blurRad="38100" dist="38100" dir="2700000" algn="tl">
                    <a:srgbClr val="000000">
                      <a:alpha val="43137"/>
                    </a:srgbClr>
                  </a:outerShdw>
                </a:effectLst>
              </a:rPr>
              <a:t>أنواع الأسمدة الحيوية تبعاً لخصائص الكائن المنتج: </a:t>
            </a:r>
          </a:p>
          <a:p>
            <a:pPr lvl="1" algn="r" rtl="1"/>
            <a:r>
              <a:rPr lang="ar-SA" sz="2800" b="1" dirty="0" smtClean="0">
                <a:solidFill>
                  <a:schemeClr val="accent1">
                    <a:lumMod val="50000"/>
                  </a:schemeClr>
                </a:solidFill>
                <a:effectLst>
                  <a:outerShdw blurRad="38100" dist="38100" dir="2700000" algn="tl">
                    <a:srgbClr val="000000">
                      <a:alpha val="43137"/>
                    </a:srgbClr>
                  </a:outerShdw>
                </a:effectLst>
              </a:rPr>
              <a:t>تكافلية </a:t>
            </a:r>
            <a:r>
              <a:rPr lang="en-GB" sz="2800" b="1" dirty="0" smtClean="0">
                <a:solidFill>
                  <a:schemeClr val="accent1">
                    <a:lumMod val="50000"/>
                  </a:schemeClr>
                </a:solidFill>
                <a:effectLst>
                  <a:outerShdw blurRad="38100" dist="38100" dir="2700000" algn="tl">
                    <a:srgbClr val="000000">
                      <a:alpha val="43137"/>
                    </a:srgbClr>
                  </a:outerShdw>
                </a:effectLst>
              </a:rPr>
              <a:t>Symbiotic</a:t>
            </a:r>
            <a:endParaRPr lang="ar-SA" sz="2800" b="1" dirty="0" smtClean="0">
              <a:solidFill>
                <a:schemeClr val="accent1">
                  <a:lumMod val="50000"/>
                </a:schemeClr>
              </a:solidFill>
              <a:effectLst>
                <a:outerShdw blurRad="38100" dist="38100" dir="2700000" algn="tl">
                  <a:srgbClr val="000000">
                    <a:alpha val="43137"/>
                  </a:srgbClr>
                </a:outerShdw>
              </a:effectLst>
            </a:endParaRPr>
          </a:p>
          <a:p>
            <a:pPr lvl="2" algn="r" rtl="1"/>
            <a:r>
              <a:rPr lang="ar-SA" sz="2400" dirty="0" smtClean="0"/>
              <a:t>تنتج من نشاط كائنات دقيقة تعيش تكافلياً مع جذور النباتات، حيث تمد النبات باحتياجاته الغذائية كما تحصل على مصدر الكربون خاصة من النبات (تبادل منفعة).</a:t>
            </a:r>
          </a:p>
          <a:p>
            <a:pPr lvl="2" algn="r" rtl="1"/>
            <a:r>
              <a:rPr lang="ar-SA" sz="2400" dirty="0" smtClean="0"/>
              <a:t>تكافل إجباري: التكافل الداخلي مثل الميكوريزا الحويصلية الشجرية </a:t>
            </a:r>
            <a:r>
              <a:rPr lang="en-GB" sz="2400" dirty="0" smtClean="0"/>
              <a:t>VAM</a:t>
            </a:r>
            <a:r>
              <a:rPr lang="ar-SA" sz="2400" dirty="0" smtClean="0"/>
              <a:t> (</a:t>
            </a:r>
            <a:r>
              <a:rPr lang="en-GB" sz="2400" dirty="0" err="1" smtClean="0"/>
              <a:t>Viscular-Arbuscular</a:t>
            </a:r>
            <a:r>
              <a:rPr lang="en-GB" sz="2400" dirty="0" smtClean="0"/>
              <a:t> Mycorrhizae</a:t>
            </a:r>
            <a:r>
              <a:rPr lang="ar-SA" sz="2400" dirty="0" smtClean="0"/>
              <a:t>).</a:t>
            </a:r>
          </a:p>
          <a:p>
            <a:pPr lvl="2" algn="r" rtl="1"/>
            <a:r>
              <a:rPr lang="ar-SA" sz="2400" dirty="0" smtClean="0"/>
              <a:t>تكافل اختياري:  غالباً المتكافل الخارجي يوجد حول الجذور مكونا طبقة أو غلاف ملتصق بالجذر مثل الميكوريزا الخارجية </a:t>
            </a:r>
            <a:r>
              <a:rPr lang="en-GB" sz="2400" dirty="0" err="1" smtClean="0"/>
              <a:t>Ectomychorriza</a:t>
            </a:r>
            <a:r>
              <a:rPr lang="ar-SA" sz="2400" dirty="0" smtClean="0"/>
              <a:t> و كذلك </a:t>
            </a:r>
            <a:r>
              <a:rPr lang="en-GB" sz="2400" b="1" i="1" dirty="0">
                <a:solidFill>
                  <a:schemeClr val="accent6">
                    <a:lumMod val="75000"/>
                  </a:schemeClr>
                </a:solidFill>
                <a:effectLst>
                  <a:outerShdw blurRad="38100" dist="38100" dir="2700000" algn="tl">
                    <a:srgbClr val="000000">
                      <a:alpha val="43137"/>
                    </a:srgbClr>
                  </a:outerShdw>
                </a:effectLst>
              </a:rPr>
              <a:t>Rhizobium</a:t>
            </a:r>
            <a:r>
              <a:rPr lang="ar-SA" sz="2400" dirty="0" smtClean="0"/>
              <a:t> و </a:t>
            </a:r>
            <a:r>
              <a:rPr lang="en-GB" sz="2400" b="1" i="1" dirty="0" err="1">
                <a:solidFill>
                  <a:schemeClr val="accent6">
                    <a:lumMod val="75000"/>
                  </a:schemeClr>
                </a:solidFill>
                <a:effectLst>
                  <a:outerShdw blurRad="38100" dist="38100" dir="2700000" algn="tl">
                    <a:srgbClr val="000000">
                      <a:alpha val="43137"/>
                    </a:srgbClr>
                  </a:outerShdw>
                </a:effectLst>
              </a:rPr>
              <a:t>Frankia</a:t>
            </a:r>
            <a:r>
              <a:rPr lang="ar-SA" sz="2400" dirty="0" smtClean="0"/>
              <a:t>.</a:t>
            </a:r>
          </a:p>
          <a:p>
            <a:pPr marL="914400" lvl="2" indent="0" algn="r" rtl="1">
              <a:buNone/>
            </a:pPr>
            <a:endParaRPr lang="ar-SA" dirty="0" smtClean="0"/>
          </a:p>
          <a:p>
            <a:pPr lvl="1" algn="r" rtl="1"/>
            <a:r>
              <a:rPr lang="ar-SA" sz="2800" b="1" dirty="0">
                <a:solidFill>
                  <a:schemeClr val="accent1">
                    <a:lumMod val="50000"/>
                  </a:schemeClr>
                </a:solidFill>
                <a:effectLst>
                  <a:outerShdw blurRad="38100" dist="38100" dir="2700000" algn="tl">
                    <a:srgbClr val="000000">
                      <a:alpha val="43137"/>
                    </a:srgbClr>
                  </a:outerShdw>
                </a:effectLst>
              </a:rPr>
              <a:t>لا تكافلية </a:t>
            </a:r>
            <a:r>
              <a:rPr lang="en-GB" sz="2800" b="1" dirty="0" err="1">
                <a:solidFill>
                  <a:schemeClr val="accent1">
                    <a:lumMod val="50000"/>
                  </a:schemeClr>
                </a:solidFill>
                <a:effectLst>
                  <a:outerShdw blurRad="38100" dist="38100" dir="2700000" algn="tl">
                    <a:srgbClr val="000000">
                      <a:alpha val="43137"/>
                    </a:srgbClr>
                  </a:outerShdw>
                </a:effectLst>
              </a:rPr>
              <a:t>Asymbiotic</a:t>
            </a:r>
            <a:endParaRPr lang="ar-SA" sz="2800" b="1" dirty="0">
              <a:solidFill>
                <a:schemeClr val="accent1">
                  <a:lumMod val="50000"/>
                </a:schemeClr>
              </a:solidFill>
              <a:effectLst>
                <a:outerShdw blurRad="38100" dist="38100" dir="2700000" algn="tl">
                  <a:srgbClr val="000000">
                    <a:alpha val="43137"/>
                  </a:srgbClr>
                </a:outerShdw>
              </a:effectLst>
            </a:endParaRPr>
          </a:p>
          <a:p>
            <a:pPr lvl="2" algn="r" rtl="1"/>
            <a:r>
              <a:rPr lang="ar-SA" sz="2400" dirty="0" smtClean="0"/>
              <a:t>تعيش الكائنات الدقيقة حرة مثل </a:t>
            </a:r>
            <a:r>
              <a:rPr lang="en-GB" sz="2400" b="1" i="1" dirty="0" err="1">
                <a:solidFill>
                  <a:schemeClr val="accent6">
                    <a:lumMod val="75000"/>
                  </a:schemeClr>
                </a:solidFill>
                <a:effectLst>
                  <a:outerShdw blurRad="38100" dist="38100" dir="2700000" algn="tl">
                    <a:srgbClr val="000000">
                      <a:alpha val="43137"/>
                    </a:srgbClr>
                  </a:outerShdw>
                </a:effectLst>
              </a:rPr>
              <a:t>Azotobacter</a:t>
            </a:r>
            <a:r>
              <a:rPr lang="ar-SA" sz="2400" dirty="0" smtClean="0"/>
              <a:t> و </a:t>
            </a:r>
            <a:r>
              <a:rPr lang="en-GB" sz="2400" b="1" i="1" dirty="0" err="1">
                <a:solidFill>
                  <a:schemeClr val="accent6">
                    <a:lumMod val="75000"/>
                  </a:schemeClr>
                </a:solidFill>
                <a:effectLst>
                  <a:outerShdw blurRad="38100" dist="38100" dir="2700000" algn="tl">
                    <a:srgbClr val="000000">
                      <a:alpha val="43137"/>
                    </a:srgbClr>
                  </a:outerShdw>
                </a:effectLst>
              </a:rPr>
              <a:t>Azospirillium</a:t>
            </a:r>
            <a:r>
              <a:rPr lang="ar-SA" sz="2400" dirty="0" smtClean="0"/>
              <a:t> و الطحالب الخضراء المزرقة والبكتيريا المذيبة للكبريت وبكتريا الكبريت المعدنية.</a:t>
            </a:r>
          </a:p>
          <a:p>
            <a:pPr lvl="1" algn="r" rtl="1"/>
            <a:endParaRPr lang="en-GB" dirty="0"/>
          </a:p>
        </p:txBody>
      </p:sp>
      <p:sp>
        <p:nvSpPr>
          <p:cNvPr id="4" name="Footer Placeholder 3"/>
          <p:cNvSpPr>
            <a:spLocks noGrp="1"/>
          </p:cNvSpPr>
          <p:nvPr>
            <p:ph type="ftr" sz="quarter" idx="11"/>
          </p:nvPr>
        </p:nvSpPr>
        <p:spPr>
          <a:xfrm>
            <a:off x="213575" y="230188"/>
            <a:ext cx="2297805" cy="365125"/>
          </a:xfrm>
        </p:spPr>
        <p:txBody>
          <a:bodyPr/>
          <a:lstStyle/>
          <a:p>
            <a:r>
              <a:rPr lang="en-GB" sz="1800" u="sng" dirty="0" smtClean="0">
                <a:solidFill>
                  <a:schemeClr val="tx1"/>
                </a:solidFill>
              </a:rPr>
              <a:t>MIC  345</a:t>
            </a:r>
            <a:endParaRPr lang="en-GB" sz="1800" u="sng" dirty="0">
              <a:solidFill>
                <a:schemeClr val="tx1"/>
              </a:solidFill>
            </a:endParaRPr>
          </a:p>
        </p:txBody>
      </p:sp>
    </p:spTree>
    <p:extLst>
      <p:ext uri="{BB962C8B-B14F-4D97-AF65-F5344CB8AC3E}">
        <p14:creationId xmlns:p14="http://schemas.microsoft.com/office/powerpoint/2010/main" val="2593898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أنواع الأسمدة الحيوية حسب نشاطها الحيوي: </a:t>
            </a:r>
            <a:endParaRPr lang="en-GB" dirty="0"/>
          </a:p>
        </p:txBody>
      </p:sp>
      <p:sp>
        <p:nvSpPr>
          <p:cNvPr id="3" name="Content Placeholder 2"/>
          <p:cNvSpPr>
            <a:spLocks noGrp="1"/>
          </p:cNvSpPr>
          <p:nvPr>
            <p:ph idx="1"/>
          </p:nvPr>
        </p:nvSpPr>
        <p:spPr>
          <a:xfrm>
            <a:off x="838200" y="1690688"/>
            <a:ext cx="10515600" cy="4486275"/>
          </a:xfrm>
        </p:spPr>
        <p:txBody>
          <a:bodyPr/>
          <a:lstStyle/>
          <a:p>
            <a:pPr marL="457200" lvl="1" indent="0" algn="r" rtl="1">
              <a:buNone/>
            </a:pPr>
            <a:r>
              <a:rPr lang="ar-SA" sz="3200" b="1" dirty="0" smtClean="0">
                <a:solidFill>
                  <a:srgbClr val="C00000"/>
                </a:solidFill>
                <a:effectLst>
                  <a:outerShdw blurRad="38100" dist="38100" dir="2700000" algn="tl">
                    <a:srgbClr val="000000">
                      <a:alpha val="43137"/>
                    </a:srgbClr>
                  </a:outerShdw>
                </a:effectLst>
              </a:rPr>
              <a:t>1- أسمدة حيوية لإمداد البنات باحتياجة من عنصر النيتروجين:</a:t>
            </a:r>
          </a:p>
          <a:p>
            <a:pPr marL="914400" lvl="1" indent="-457200" algn="r" rtl="1">
              <a:buFont typeface="+mj-lt"/>
              <a:buAutoNum type="alphaUcPeriod"/>
            </a:pPr>
            <a:r>
              <a:rPr lang="ar-SA" sz="2800" b="1" dirty="0" smtClean="0">
                <a:solidFill>
                  <a:schemeClr val="accent1">
                    <a:lumMod val="50000"/>
                  </a:schemeClr>
                </a:solidFill>
                <a:effectLst>
                  <a:outerShdw blurRad="38100" dist="38100" dir="2700000" algn="tl">
                    <a:srgbClr val="000000">
                      <a:alpha val="43137"/>
                    </a:srgbClr>
                  </a:outerShdw>
                </a:effectLst>
              </a:rPr>
              <a:t>الكائنات المثبتة للنيتروجين تكافلياً:</a:t>
            </a:r>
          </a:p>
          <a:p>
            <a:pPr marL="457200" lvl="1" indent="0" algn="r" rtl="1">
              <a:buNone/>
            </a:pPr>
            <a:r>
              <a:rPr lang="ar-SA" dirty="0" smtClean="0"/>
              <a:t>مثل </a:t>
            </a:r>
            <a:r>
              <a:rPr lang="en-GB" b="1" i="1" dirty="0" err="1">
                <a:solidFill>
                  <a:schemeClr val="accent6">
                    <a:lumMod val="75000"/>
                  </a:schemeClr>
                </a:solidFill>
                <a:effectLst>
                  <a:outerShdw blurRad="38100" dist="38100" dir="2700000" algn="tl">
                    <a:srgbClr val="000000">
                      <a:alpha val="43137"/>
                    </a:srgbClr>
                  </a:outerShdw>
                </a:effectLst>
              </a:rPr>
              <a:t>Rizobium</a:t>
            </a:r>
            <a:r>
              <a:rPr lang="en-GB" dirty="0" smtClean="0"/>
              <a:t> </a:t>
            </a:r>
            <a:r>
              <a:rPr lang="ar-SA" dirty="0" smtClean="0"/>
              <a:t> والبقوليات – </a:t>
            </a:r>
            <a:r>
              <a:rPr lang="en-GB" b="1" i="1" dirty="0" err="1">
                <a:solidFill>
                  <a:schemeClr val="accent6">
                    <a:lumMod val="75000"/>
                  </a:schemeClr>
                </a:solidFill>
                <a:effectLst>
                  <a:outerShdw blurRad="38100" dist="38100" dir="2700000" algn="tl">
                    <a:srgbClr val="000000">
                      <a:alpha val="43137"/>
                    </a:srgbClr>
                  </a:outerShdw>
                </a:effectLst>
              </a:rPr>
              <a:t>Frankia</a:t>
            </a:r>
            <a:r>
              <a:rPr lang="en-GB" dirty="0" smtClean="0"/>
              <a:t> </a:t>
            </a:r>
            <a:r>
              <a:rPr lang="ar-SA" dirty="0" smtClean="0"/>
              <a:t> وجذور الأشجار – الطحالب الخضراء المزرقة و نبات </a:t>
            </a:r>
            <a:r>
              <a:rPr lang="en-GB" i="1" dirty="0" err="1" smtClean="0"/>
              <a:t>Azolla</a:t>
            </a:r>
            <a:r>
              <a:rPr lang="ar-SA" dirty="0" smtClean="0"/>
              <a:t> (سرخس بسيط) – الطحالب الخضراء المزقة و الفطريات لتكون ما يسمى الأشن </a:t>
            </a:r>
            <a:r>
              <a:rPr lang="en-GB" dirty="0" smtClean="0"/>
              <a:t>Lichen</a:t>
            </a:r>
            <a:r>
              <a:rPr lang="ar-SA" dirty="0" smtClean="0"/>
              <a:t>.</a:t>
            </a:r>
          </a:p>
          <a:p>
            <a:pPr marL="457200" lvl="1" indent="0" algn="r" rtl="1">
              <a:buNone/>
            </a:pPr>
            <a:endParaRPr lang="ar-SA" dirty="0" smtClean="0"/>
          </a:p>
          <a:p>
            <a:pPr marL="457200" lvl="1" indent="0" algn="r" rtl="1">
              <a:buNone/>
            </a:pPr>
            <a:r>
              <a:rPr lang="en-GB" sz="2800" b="1" dirty="0" smtClean="0">
                <a:solidFill>
                  <a:schemeClr val="accent1">
                    <a:lumMod val="50000"/>
                  </a:schemeClr>
                </a:solidFill>
                <a:effectLst>
                  <a:outerShdw blurRad="38100" dist="38100" dir="2700000" algn="tl">
                    <a:srgbClr val="000000">
                      <a:alpha val="43137"/>
                    </a:srgbClr>
                  </a:outerShdw>
                </a:effectLst>
              </a:rPr>
              <a:t>B</a:t>
            </a:r>
            <a:r>
              <a:rPr lang="ar-SA" sz="2800" b="1" dirty="0" smtClean="0">
                <a:solidFill>
                  <a:schemeClr val="accent1">
                    <a:lumMod val="50000"/>
                  </a:schemeClr>
                </a:solidFill>
                <a:effectLst>
                  <a:outerShdw blurRad="38100" dist="38100" dir="2700000" algn="tl">
                    <a:srgbClr val="000000">
                      <a:alpha val="43137"/>
                    </a:srgbClr>
                  </a:outerShdw>
                </a:effectLst>
              </a:rPr>
              <a:t>. </a:t>
            </a:r>
            <a:r>
              <a:rPr lang="ar-SA" sz="2800" b="1" dirty="0">
                <a:solidFill>
                  <a:schemeClr val="accent1">
                    <a:lumMod val="50000"/>
                  </a:schemeClr>
                </a:solidFill>
                <a:effectLst>
                  <a:outerShdw blurRad="38100" dist="38100" dir="2700000" algn="tl">
                    <a:srgbClr val="000000">
                      <a:alpha val="43137"/>
                    </a:srgbClr>
                  </a:outerShdw>
                </a:effectLst>
              </a:rPr>
              <a:t>الكائنات المثبتة للنيتروجين لا تكافلياً (الحرة):</a:t>
            </a:r>
          </a:p>
          <a:p>
            <a:pPr marL="457200" lvl="1" indent="0" algn="r" rtl="1">
              <a:buNone/>
            </a:pPr>
            <a:r>
              <a:rPr lang="ar-SA" dirty="0" smtClean="0"/>
              <a:t>مثل البكتيريا التي تعيش في المنطقة حول النبات </a:t>
            </a:r>
            <a:r>
              <a:rPr lang="en-GB" dirty="0" err="1" smtClean="0"/>
              <a:t>Rhizosphrere</a:t>
            </a:r>
            <a:r>
              <a:rPr lang="ar-SA" dirty="0" smtClean="0"/>
              <a:t> وهي المنطقة المغلفة لجذور النبات وتتميز بثراء محتواها الغذائي والميكروبي وتساعد البكتيريا النباتات من خلال مدها بكثير من المركبات المهمة لتحسين نمو النبات بينما تحصل من النبات على العناصر الضرورية لنموها في التربة ومن أهمها : </a:t>
            </a:r>
            <a:r>
              <a:rPr lang="en-GB" b="1" i="1" dirty="0" err="1">
                <a:solidFill>
                  <a:schemeClr val="accent6">
                    <a:lumMod val="75000"/>
                  </a:schemeClr>
                </a:solidFill>
                <a:effectLst>
                  <a:outerShdw blurRad="38100" dist="38100" dir="2700000" algn="tl">
                    <a:srgbClr val="000000">
                      <a:alpha val="43137"/>
                    </a:srgbClr>
                  </a:outerShdw>
                </a:effectLst>
              </a:rPr>
              <a:t>Azotobacter</a:t>
            </a:r>
            <a:r>
              <a:rPr lang="ar-SA" dirty="0" smtClean="0"/>
              <a:t> و </a:t>
            </a:r>
            <a:r>
              <a:rPr lang="en-GB" b="1" i="1" dirty="0" err="1">
                <a:solidFill>
                  <a:schemeClr val="accent6">
                    <a:lumMod val="75000"/>
                  </a:schemeClr>
                </a:solidFill>
                <a:effectLst>
                  <a:outerShdw blurRad="38100" dist="38100" dir="2700000" algn="tl">
                    <a:srgbClr val="000000">
                      <a:alpha val="43137"/>
                    </a:srgbClr>
                  </a:outerShdw>
                </a:effectLst>
              </a:rPr>
              <a:t>Azospirillium</a:t>
            </a:r>
            <a:r>
              <a:rPr lang="ar-SA" dirty="0" smtClean="0"/>
              <a:t> . </a:t>
            </a:r>
          </a:p>
        </p:txBody>
      </p:sp>
      <p:sp>
        <p:nvSpPr>
          <p:cNvPr id="5" name="Footer Placeholder 3"/>
          <p:cNvSpPr txBox="1">
            <a:spLocks/>
          </p:cNvSpPr>
          <p:nvPr/>
        </p:nvSpPr>
        <p:spPr>
          <a:xfrm>
            <a:off x="213575" y="230188"/>
            <a:ext cx="229780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800" u="sng" dirty="0" smtClean="0">
                <a:solidFill>
                  <a:schemeClr val="tx1"/>
                </a:solidFill>
              </a:rPr>
              <a:t>MIC  345</a:t>
            </a:r>
            <a:endParaRPr lang="en-GB" sz="1800" u="sng" dirty="0">
              <a:solidFill>
                <a:schemeClr val="tx1"/>
              </a:solidFill>
            </a:endParaRPr>
          </a:p>
        </p:txBody>
      </p:sp>
    </p:spTree>
    <p:extLst>
      <p:ext uri="{BB962C8B-B14F-4D97-AF65-F5344CB8AC3E}">
        <p14:creationId xmlns:p14="http://schemas.microsoft.com/office/powerpoint/2010/main" val="2569504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أنواع الأسمدة الحيوية حسب نشاطها الحيوي: </a:t>
            </a:r>
            <a:endParaRPr lang="en-GB" dirty="0"/>
          </a:p>
        </p:txBody>
      </p:sp>
      <p:sp>
        <p:nvSpPr>
          <p:cNvPr id="3" name="Content Placeholder 2"/>
          <p:cNvSpPr>
            <a:spLocks noGrp="1"/>
          </p:cNvSpPr>
          <p:nvPr>
            <p:ph idx="1"/>
          </p:nvPr>
        </p:nvSpPr>
        <p:spPr>
          <a:xfrm>
            <a:off x="838200" y="1584101"/>
            <a:ext cx="10515600" cy="4592862"/>
          </a:xfrm>
        </p:spPr>
        <p:txBody>
          <a:bodyPr/>
          <a:lstStyle/>
          <a:p>
            <a:pPr marL="457200" lvl="1" indent="0" algn="r" rtl="1">
              <a:buNone/>
            </a:pPr>
            <a:r>
              <a:rPr lang="ar-SA" sz="3200" b="1" dirty="0" smtClean="0">
                <a:solidFill>
                  <a:srgbClr val="C00000"/>
                </a:solidFill>
                <a:effectLst>
                  <a:outerShdw blurRad="38100" dist="38100" dir="2700000" algn="tl">
                    <a:srgbClr val="000000">
                      <a:alpha val="43137"/>
                    </a:srgbClr>
                  </a:outerShdw>
                </a:effectLst>
              </a:rPr>
              <a:t>2- </a:t>
            </a:r>
            <a:r>
              <a:rPr lang="ar-SA" sz="3200" b="1" dirty="0">
                <a:solidFill>
                  <a:srgbClr val="C00000"/>
                </a:solidFill>
                <a:effectLst>
                  <a:outerShdw blurRad="38100" dist="38100" dir="2700000" algn="tl">
                    <a:srgbClr val="000000">
                      <a:alpha val="43137"/>
                    </a:srgbClr>
                  </a:outerShdw>
                </a:effectLst>
              </a:rPr>
              <a:t>أسمدة حيوية لمعدنة الفسفور العضوي</a:t>
            </a:r>
          </a:p>
          <a:p>
            <a:pPr marL="457200" lvl="1" indent="0" algn="r" rtl="1">
              <a:buNone/>
            </a:pPr>
            <a:r>
              <a:rPr lang="ar-SA" dirty="0" smtClean="0"/>
              <a:t>تقوم بعض الميكروبات بمعدنة الفسفور العضوي الموجود في بقايا النباتات والحيوانات الأخرى والتي تحتوي على الفسفور في كثير من مركباتها العضوية مثل الأحماض النووية </a:t>
            </a:r>
            <a:r>
              <a:rPr lang="en-GB" dirty="0" smtClean="0"/>
              <a:t>DNA</a:t>
            </a:r>
            <a:r>
              <a:rPr lang="ar-SA" dirty="0" smtClean="0"/>
              <a:t> و </a:t>
            </a:r>
            <a:r>
              <a:rPr lang="en-GB" dirty="0" smtClean="0"/>
              <a:t>RNA</a:t>
            </a:r>
            <a:r>
              <a:rPr lang="ar-SA" dirty="0" smtClean="0"/>
              <a:t> ولافسفوليبيدات (الليسيثين والسينالين) والفيتين والسكريات المفسفرة والمرافقات الإنزيمية و مركبات الطاقة </a:t>
            </a:r>
            <a:r>
              <a:rPr lang="en-GB" dirty="0" smtClean="0"/>
              <a:t>ATP </a:t>
            </a:r>
            <a:r>
              <a:rPr lang="ar-SA" dirty="0" smtClean="0"/>
              <a:t> و </a:t>
            </a:r>
            <a:r>
              <a:rPr lang="en-GB" dirty="0" smtClean="0"/>
              <a:t>ADP</a:t>
            </a:r>
            <a:r>
              <a:rPr lang="ar-SA" dirty="0" smtClean="0"/>
              <a:t>. عادة يتواجد في صورة </a:t>
            </a:r>
            <a:r>
              <a:rPr lang="en-GB" dirty="0" smtClean="0"/>
              <a:t>PO</a:t>
            </a:r>
            <a:r>
              <a:rPr lang="en-GB" baseline="-25000" dirty="0" smtClean="0"/>
              <a:t>4</a:t>
            </a:r>
            <a:r>
              <a:rPr lang="en-GB" baseline="30000" dirty="0" smtClean="0"/>
              <a:t>-3</a:t>
            </a:r>
            <a:r>
              <a:rPr lang="ar-SA" dirty="0" smtClean="0"/>
              <a:t>. </a:t>
            </a:r>
          </a:p>
          <a:p>
            <a:pPr marL="457200" lvl="1" indent="0" algn="r" rtl="1">
              <a:buNone/>
            </a:pPr>
            <a:r>
              <a:rPr lang="ar-SA" dirty="0" smtClean="0"/>
              <a:t>من أنشط الميكروبات في تحليل مركبات الفسفور العضوية: </a:t>
            </a:r>
          </a:p>
          <a:p>
            <a:pPr marL="457200" lvl="1" indent="0" algn="ctr" rtl="1">
              <a:buNone/>
            </a:pPr>
            <a:r>
              <a:rPr lang="en-GB" b="1" i="1" dirty="0" err="1">
                <a:solidFill>
                  <a:schemeClr val="accent6">
                    <a:lumMod val="75000"/>
                  </a:schemeClr>
                </a:solidFill>
                <a:effectLst>
                  <a:outerShdw blurRad="38100" dist="38100" dir="2700000" algn="tl">
                    <a:srgbClr val="000000">
                      <a:alpha val="43137"/>
                    </a:srgbClr>
                  </a:outerShdw>
                </a:effectLst>
              </a:rPr>
              <a:t>Flavobacterium</a:t>
            </a:r>
            <a:r>
              <a:rPr lang="en-GB" b="1" i="1" dirty="0">
                <a:solidFill>
                  <a:schemeClr val="accent6">
                    <a:lumMod val="75000"/>
                  </a:schemeClr>
                </a:solidFill>
                <a:effectLst>
                  <a:outerShdw blurRad="38100" dist="38100" dir="2700000" algn="tl">
                    <a:srgbClr val="000000">
                      <a:alpha val="43137"/>
                    </a:srgbClr>
                  </a:outerShdw>
                </a:effectLst>
              </a:rPr>
              <a:t>, </a:t>
            </a:r>
            <a:r>
              <a:rPr lang="en-GB" b="1" i="1" dirty="0" err="1">
                <a:solidFill>
                  <a:schemeClr val="accent6">
                    <a:lumMod val="75000"/>
                  </a:schemeClr>
                </a:solidFill>
                <a:effectLst>
                  <a:outerShdw blurRad="38100" dist="38100" dir="2700000" algn="tl">
                    <a:srgbClr val="000000">
                      <a:alpha val="43137"/>
                    </a:srgbClr>
                  </a:outerShdw>
                </a:effectLst>
              </a:rPr>
              <a:t>Enterobacter</a:t>
            </a:r>
            <a:r>
              <a:rPr lang="en-GB" b="1" i="1" dirty="0">
                <a:solidFill>
                  <a:schemeClr val="accent6">
                    <a:lumMod val="75000"/>
                  </a:schemeClr>
                </a:solidFill>
                <a:effectLst>
                  <a:outerShdw blurRad="38100" dist="38100" dir="2700000" algn="tl">
                    <a:srgbClr val="000000">
                      <a:alpha val="43137"/>
                    </a:srgbClr>
                  </a:outerShdw>
                </a:effectLst>
              </a:rPr>
              <a:t>, </a:t>
            </a:r>
            <a:r>
              <a:rPr lang="en-GB" b="1" i="1" dirty="0" err="1">
                <a:solidFill>
                  <a:schemeClr val="accent6">
                    <a:lumMod val="75000"/>
                  </a:schemeClr>
                </a:solidFill>
                <a:effectLst>
                  <a:outerShdw blurRad="38100" dist="38100" dir="2700000" algn="tl">
                    <a:srgbClr val="000000">
                      <a:alpha val="43137"/>
                    </a:srgbClr>
                  </a:outerShdw>
                </a:effectLst>
              </a:rPr>
              <a:t>Achroobacter</a:t>
            </a:r>
            <a:r>
              <a:rPr lang="en-GB" b="1" i="1" dirty="0">
                <a:solidFill>
                  <a:schemeClr val="accent6">
                    <a:lumMod val="75000"/>
                  </a:schemeClr>
                </a:solidFill>
                <a:effectLst>
                  <a:outerShdw blurRad="38100" dist="38100" dir="2700000" algn="tl">
                    <a:srgbClr val="000000">
                      <a:alpha val="43137"/>
                    </a:srgbClr>
                  </a:outerShdw>
                </a:effectLst>
              </a:rPr>
              <a:t>, Streptomyces, Candida, </a:t>
            </a:r>
            <a:r>
              <a:rPr lang="en-GB" b="1" i="1" dirty="0" err="1">
                <a:solidFill>
                  <a:schemeClr val="accent6">
                    <a:lumMod val="75000"/>
                  </a:schemeClr>
                </a:solidFill>
                <a:effectLst>
                  <a:outerShdw blurRad="38100" dist="38100" dir="2700000" algn="tl">
                    <a:srgbClr val="000000">
                      <a:alpha val="43137"/>
                    </a:srgbClr>
                  </a:outerShdw>
                </a:effectLst>
              </a:rPr>
              <a:t>Aspergillus</a:t>
            </a:r>
            <a:endParaRPr lang="ar-SA" b="1" i="1" dirty="0">
              <a:solidFill>
                <a:schemeClr val="accent6">
                  <a:lumMod val="75000"/>
                </a:schemeClr>
              </a:solidFill>
              <a:effectLst>
                <a:outerShdw blurRad="38100" dist="38100" dir="2700000" algn="tl">
                  <a:srgbClr val="000000">
                    <a:alpha val="43137"/>
                  </a:srgbClr>
                </a:outerShdw>
              </a:effectLst>
            </a:endParaRPr>
          </a:p>
          <a:p>
            <a:pPr marL="457200" lvl="1" indent="0" algn="r" rtl="1">
              <a:buNone/>
            </a:pPr>
            <a:endParaRPr lang="ar-SA" dirty="0" smtClean="0"/>
          </a:p>
          <a:p>
            <a:pPr marL="457200" lvl="1" indent="0" algn="r" rtl="1">
              <a:buNone/>
            </a:pPr>
            <a:r>
              <a:rPr lang="ar-SA" dirty="0" smtClean="0"/>
              <a:t>حيث يتم انتقاء أكفأ السلالات وتنشيطها معملياً ثم تلقح بها التربة أو البذور حيث تنشط في منطقة الريزوسفير وتحرر الفوسفات الذي يستفيد منه النبات مباشرة.</a:t>
            </a:r>
          </a:p>
          <a:p>
            <a:pPr marL="457200" lvl="1" indent="0" algn="r" rtl="1">
              <a:buNone/>
            </a:pPr>
            <a:endParaRPr lang="en-GB" baseline="30000" dirty="0"/>
          </a:p>
        </p:txBody>
      </p:sp>
      <p:sp>
        <p:nvSpPr>
          <p:cNvPr id="4" name="Footer Placeholder 3"/>
          <p:cNvSpPr>
            <a:spLocks noGrp="1"/>
          </p:cNvSpPr>
          <p:nvPr>
            <p:ph type="ftr" sz="quarter" idx="11"/>
          </p:nvPr>
        </p:nvSpPr>
        <p:spPr/>
        <p:txBody>
          <a:bodyPr/>
          <a:lstStyle/>
          <a:p>
            <a:r>
              <a:rPr lang="en-GB" smtClean="0"/>
              <a:t>MIC  345</a:t>
            </a:r>
            <a:endParaRPr lang="en-GB"/>
          </a:p>
        </p:txBody>
      </p:sp>
      <p:sp>
        <p:nvSpPr>
          <p:cNvPr id="5" name="Footer Placeholder 3"/>
          <p:cNvSpPr txBox="1">
            <a:spLocks/>
          </p:cNvSpPr>
          <p:nvPr/>
        </p:nvSpPr>
        <p:spPr>
          <a:xfrm>
            <a:off x="213575" y="230188"/>
            <a:ext cx="229780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800" u="sng" dirty="0" smtClean="0">
                <a:solidFill>
                  <a:schemeClr val="tx1"/>
                </a:solidFill>
              </a:rPr>
              <a:t>MIC  345</a:t>
            </a:r>
            <a:endParaRPr lang="en-GB" sz="1800" u="sng" dirty="0">
              <a:solidFill>
                <a:schemeClr val="tx1"/>
              </a:solidFill>
            </a:endParaRPr>
          </a:p>
        </p:txBody>
      </p:sp>
    </p:spTree>
    <p:extLst>
      <p:ext uri="{BB962C8B-B14F-4D97-AF65-F5344CB8AC3E}">
        <p14:creationId xmlns:p14="http://schemas.microsoft.com/office/powerpoint/2010/main" val="3095342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أنواع الأسمدة الحيوية حسب نشاطها الحيوي</a:t>
            </a:r>
            <a:r>
              <a:rPr lang="ar-SA" b="1" dirty="0" smtClean="0">
                <a:solidFill>
                  <a:srgbClr val="C00000"/>
                </a:solidFill>
                <a:effectLst>
                  <a:outerShdw blurRad="38100" dist="38100" dir="2700000" algn="tl">
                    <a:srgbClr val="000000">
                      <a:alpha val="43137"/>
                    </a:srgbClr>
                  </a:outerShdw>
                </a:effectLst>
              </a:rPr>
              <a:t>: </a:t>
            </a:r>
            <a:endParaRPr lang="en-GB" dirty="0"/>
          </a:p>
        </p:txBody>
      </p:sp>
      <p:sp>
        <p:nvSpPr>
          <p:cNvPr id="3" name="Content Placeholder 2"/>
          <p:cNvSpPr>
            <a:spLocks noGrp="1"/>
          </p:cNvSpPr>
          <p:nvPr>
            <p:ph idx="1"/>
          </p:nvPr>
        </p:nvSpPr>
        <p:spPr>
          <a:xfrm>
            <a:off x="838200" y="1532586"/>
            <a:ext cx="10515600" cy="4644377"/>
          </a:xfrm>
        </p:spPr>
        <p:txBody>
          <a:bodyPr/>
          <a:lstStyle/>
          <a:p>
            <a:pPr marL="457200" lvl="1" indent="0" algn="r" rtl="1">
              <a:buNone/>
            </a:pPr>
            <a:r>
              <a:rPr lang="ar-SA" sz="3200" b="1" dirty="0" smtClean="0">
                <a:solidFill>
                  <a:srgbClr val="C00000"/>
                </a:solidFill>
                <a:effectLst>
                  <a:outerShdw blurRad="38100" dist="38100" dir="2700000" algn="tl">
                    <a:srgbClr val="000000">
                      <a:alpha val="43137"/>
                    </a:srgbClr>
                  </a:outerShdw>
                </a:effectLst>
              </a:rPr>
              <a:t>3- أسمدة </a:t>
            </a:r>
            <a:r>
              <a:rPr lang="ar-SA" sz="3200" b="1" dirty="0">
                <a:solidFill>
                  <a:srgbClr val="C00000"/>
                </a:solidFill>
                <a:effectLst>
                  <a:outerShdw blurRad="38100" dist="38100" dir="2700000" algn="tl">
                    <a:srgbClr val="000000">
                      <a:alpha val="43137"/>
                    </a:srgbClr>
                  </a:outerShdw>
                </a:effectLst>
              </a:rPr>
              <a:t>حيوية لإذابة الفوسفات المعدني:</a:t>
            </a:r>
          </a:p>
          <a:p>
            <a:pPr marL="457200" lvl="1" indent="0" algn="r" rtl="1">
              <a:buNone/>
            </a:pPr>
            <a:endParaRPr lang="ar-SA" dirty="0" smtClean="0"/>
          </a:p>
          <a:p>
            <a:pPr marL="457200" lvl="1" indent="0" algn="r" rtl="1">
              <a:buNone/>
            </a:pPr>
            <a:r>
              <a:rPr lang="ar-SA" dirty="0" smtClean="0"/>
              <a:t>يوجد الفوسفات المعدني عادة في صورة فوسفات الكالسيوم الثلاثية </a:t>
            </a:r>
            <a:r>
              <a:rPr lang="en-GB" dirty="0" smtClean="0"/>
              <a:t>Ca</a:t>
            </a:r>
            <a:r>
              <a:rPr lang="en-GB" baseline="-25000" dirty="0" smtClean="0"/>
              <a:t>3</a:t>
            </a:r>
            <a:r>
              <a:rPr lang="en-GB" dirty="0" smtClean="0"/>
              <a:t>(PO</a:t>
            </a:r>
            <a:r>
              <a:rPr lang="en-GB" baseline="-25000" dirty="0" smtClean="0"/>
              <a:t>4</a:t>
            </a:r>
            <a:r>
              <a:rPr lang="en-GB" dirty="0" smtClean="0"/>
              <a:t>)</a:t>
            </a:r>
            <a:r>
              <a:rPr lang="en-GB" baseline="-25000" dirty="0" smtClean="0"/>
              <a:t>2</a:t>
            </a:r>
            <a:r>
              <a:rPr lang="ar-SA" baseline="-25000" dirty="0" smtClean="0"/>
              <a:t> </a:t>
            </a:r>
            <a:r>
              <a:rPr lang="ar-SA" dirty="0" smtClean="0"/>
              <a:t>وهي صورة غير ميسرة وغير قابلة للامتصاص بالنبات وذلك في التربة المتعادلة او المائلة قليلاً إلى القلوية وعند إضافة أسمدة الفوسفات المعدنية إلى هذا النوع من التربة الزراعية فإن جزء يسير فقط يستفيد منه النبات وسرعان ما يتحول الباقي إلى صورة غير ذائبة وغير ميسرة للنبات فتكون التربة غنية بالفسفور لكن لا يستطيع النبات الإستفادة منه.</a:t>
            </a:r>
          </a:p>
          <a:p>
            <a:pPr algn="r" rtl="1"/>
            <a:endParaRPr lang="en-GB" dirty="0"/>
          </a:p>
        </p:txBody>
      </p:sp>
      <p:sp>
        <p:nvSpPr>
          <p:cNvPr id="4" name="TextBox 3"/>
          <p:cNvSpPr txBox="1"/>
          <p:nvPr/>
        </p:nvSpPr>
        <p:spPr>
          <a:xfrm>
            <a:off x="1532587" y="4443213"/>
            <a:ext cx="1983346" cy="1384995"/>
          </a:xfrm>
          <a:prstGeom prst="rect">
            <a:avLst/>
          </a:prstGeom>
          <a:noFill/>
        </p:spPr>
        <p:txBody>
          <a:bodyPr wrap="square" rtlCol="0">
            <a:spAutoFit/>
          </a:bodyPr>
          <a:lstStyle/>
          <a:p>
            <a:pPr algn="ctr"/>
            <a:r>
              <a:rPr lang="en-GB" sz="2800" dirty="0" smtClean="0"/>
              <a:t>Ca</a:t>
            </a:r>
            <a:r>
              <a:rPr lang="en-GB" sz="2800" baseline="-25000" dirty="0" smtClean="0"/>
              <a:t> </a:t>
            </a:r>
            <a:r>
              <a:rPr lang="en-GB" sz="2800" dirty="0" smtClean="0"/>
              <a:t>(H</a:t>
            </a:r>
            <a:r>
              <a:rPr lang="en-GB" sz="2800" baseline="-25000" dirty="0" smtClean="0"/>
              <a:t>2</a:t>
            </a:r>
            <a:r>
              <a:rPr lang="en-GB" sz="2800" dirty="0" smtClean="0"/>
              <a:t>PO</a:t>
            </a:r>
            <a:r>
              <a:rPr lang="en-GB" sz="2800" baseline="-25000" dirty="0" smtClean="0"/>
              <a:t>4</a:t>
            </a:r>
            <a:r>
              <a:rPr lang="en-GB" sz="2800" dirty="0" smtClean="0"/>
              <a:t>)</a:t>
            </a:r>
            <a:r>
              <a:rPr lang="en-GB" sz="2800" baseline="-25000" dirty="0" smtClean="0"/>
              <a:t>2</a:t>
            </a:r>
          </a:p>
          <a:p>
            <a:pPr algn="ctr"/>
            <a:r>
              <a:rPr lang="ar-SA" sz="2800" dirty="0" smtClean="0"/>
              <a:t>صورة ذائبة </a:t>
            </a:r>
          </a:p>
          <a:p>
            <a:pPr algn="ctr"/>
            <a:r>
              <a:rPr lang="ar-SA" sz="2800" dirty="0" smtClean="0"/>
              <a:t>وميسرة للنبات</a:t>
            </a:r>
            <a:endParaRPr lang="en-GB" sz="2800" dirty="0"/>
          </a:p>
        </p:txBody>
      </p:sp>
      <p:sp>
        <p:nvSpPr>
          <p:cNvPr id="5" name="TextBox 4"/>
          <p:cNvSpPr txBox="1"/>
          <p:nvPr/>
        </p:nvSpPr>
        <p:spPr>
          <a:xfrm>
            <a:off x="7931240" y="4426854"/>
            <a:ext cx="2655194" cy="1384995"/>
          </a:xfrm>
          <a:prstGeom prst="rect">
            <a:avLst/>
          </a:prstGeom>
          <a:noFill/>
        </p:spPr>
        <p:txBody>
          <a:bodyPr wrap="square" rtlCol="0">
            <a:spAutoFit/>
          </a:bodyPr>
          <a:lstStyle/>
          <a:p>
            <a:pPr algn="ctr"/>
            <a:r>
              <a:rPr lang="en-GB" sz="2800" dirty="0" smtClean="0"/>
              <a:t>Ca</a:t>
            </a:r>
            <a:r>
              <a:rPr lang="en-GB" sz="2800" baseline="-25000" dirty="0" smtClean="0"/>
              <a:t>3</a:t>
            </a:r>
            <a:r>
              <a:rPr lang="en-GB" sz="2800" dirty="0" smtClean="0"/>
              <a:t>(PO</a:t>
            </a:r>
            <a:r>
              <a:rPr lang="en-GB" sz="2800" baseline="-25000" dirty="0" smtClean="0"/>
              <a:t>4</a:t>
            </a:r>
            <a:r>
              <a:rPr lang="en-GB" sz="2800" dirty="0" smtClean="0"/>
              <a:t>)</a:t>
            </a:r>
            <a:r>
              <a:rPr lang="en-GB" sz="2800" baseline="-25000" dirty="0" smtClean="0"/>
              <a:t>2</a:t>
            </a:r>
          </a:p>
          <a:p>
            <a:pPr algn="ctr"/>
            <a:r>
              <a:rPr lang="ar-SA" sz="2800" dirty="0" smtClean="0"/>
              <a:t>صورة غير ذائبة </a:t>
            </a:r>
          </a:p>
          <a:p>
            <a:pPr algn="ctr"/>
            <a:r>
              <a:rPr lang="ar-SA" sz="2800" dirty="0" smtClean="0"/>
              <a:t>وغيرميسرة للنبات</a:t>
            </a:r>
            <a:endParaRPr lang="en-GB" sz="2800" dirty="0"/>
          </a:p>
        </p:txBody>
      </p:sp>
      <p:sp>
        <p:nvSpPr>
          <p:cNvPr id="6" name="Right Arrow 5"/>
          <p:cNvSpPr/>
          <p:nvPr/>
        </p:nvSpPr>
        <p:spPr>
          <a:xfrm>
            <a:off x="4404575" y="4752305"/>
            <a:ext cx="3103808" cy="7340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t>تربـــــــــــــــة قلويــــــــة</a:t>
            </a:r>
            <a:endParaRPr lang="en-GB" sz="2400" b="1" dirty="0"/>
          </a:p>
        </p:txBody>
      </p:sp>
      <p:sp>
        <p:nvSpPr>
          <p:cNvPr id="7" name="Footer Placeholder 6"/>
          <p:cNvSpPr>
            <a:spLocks noGrp="1"/>
          </p:cNvSpPr>
          <p:nvPr>
            <p:ph type="ftr" sz="quarter" idx="11"/>
          </p:nvPr>
        </p:nvSpPr>
        <p:spPr/>
        <p:txBody>
          <a:bodyPr/>
          <a:lstStyle/>
          <a:p>
            <a:r>
              <a:rPr lang="en-GB" smtClean="0"/>
              <a:t>MIC  345</a:t>
            </a:r>
            <a:endParaRPr lang="en-GB"/>
          </a:p>
        </p:txBody>
      </p:sp>
      <p:sp>
        <p:nvSpPr>
          <p:cNvPr id="8" name="Footer Placeholder 3"/>
          <p:cNvSpPr txBox="1">
            <a:spLocks/>
          </p:cNvSpPr>
          <p:nvPr/>
        </p:nvSpPr>
        <p:spPr>
          <a:xfrm>
            <a:off x="213575" y="230188"/>
            <a:ext cx="229780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800" u="sng" dirty="0" smtClean="0">
                <a:solidFill>
                  <a:schemeClr val="tx1"/>
                </a:solidFill>
              </a:rPr>
              <a:t>MIC  345</a:t>
            </a:r>
            <a:endParaRPr lang="en-GB" sz="1800" u="sng" dirty="0">
              <a:solidFill>
                <a:schemeClr val="tx1"/>
              </a:solidFill>
            </a:endParaRPr>
          </a:p>
        </p:txBody>
      </p:sp>
    </p:spTree>
    <p:extLst>
      <p:ext uri="{BB962C8B-B14F-4D97-AF65-F5344CB8AC3E}">
        <p14:creationId xmlns:p14="http://schemas.microsoft.com/office/powerpoint/2010/main" val="63825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أنواع الأسمدة الحيوية حسب نشاطها الحيوي</a:t>
            </a:r>
            <a:r>
              <a:rPr lang="ar-SA" b="1" dirty="0" smtClean="0">
                <a:solidFill>
                  <a:srgbClr val="C00000"/>
                </a:solidFill>
                <a:effectLst>
                  <a:outerShdw blurRad="38100" dist="38100" dir="2700000" algn="tl">
                    <a:srgbClr val="000000">
                      <a:alpha val="43137"/>
                    </a:srgbClr>
                  </a:outerShdw>
                </a:effectLst>
              </a:rPr>
              <a:t>: </a:t>
            </a:r>
            <a:endParaRPr lang="en-GB" dirty="0"/>
          </a:p>
        </p:txBody>
      </p:sp>
      <p:sp>
        <p:nvSpPr>
          <p:cNvPr id="3" name="Content Placeholder 2"/>
          <p:cNvSpPr>
            <a:spLocks noGrp="1"/>
          </p:cNvSpPr>
          <p:nvPr>
            <p:ph idx="1"/>
          </p:nvPr>
        </p:nvSpPr>
        <p:spPr/>
        <p:txBody>
          <a:bodyPr/>
          <a:lstStyle/>
          <a:p>
            <a:pPr marL="228600" lvl="1" algn="r" rtl="1">
              <a:spcBef>
                <a:spcPts val="1000"/>
              </a:spcBef>
            </a:pPr>
            <a:r>
              <a:rPr lang="ar-SA" sz="2800" dirty="0" smtClean="0"/>
              <a:t>تابع </a:t>
            </a:r>
            <a:r>
              <a:rPr lang="ar-SA" sz="3200" b="1" dirty="0" smtClean="0">
                <a:solidFill>
                  <a:srgbClr val="C00000"/>
                </a:solidFill>
                <a:effectLst>
                  <a:outerShdw blurRad="38100" dist="38100" dir="2700000" algn="tl">
                    <a:srgbClr val="000000">
                      <a:alpha val="43137"/>
                    </a:srgbClr>
                  </a:outerShdw>
                </a:effectLst>
              </a:rPr>
              <a:t>3- أسمدة حيوية لإذابة الفوسفات المعدني:</a:t>
            </a:r>
          </a:p>
          <a:p>
            <a:pPr marL="0" lvl="1" indent="0" algn="r" rtl="1">
              <a:spcBef>
                <a:spcPts val="1000"/>
              </a:spcBef>
              <a:buNone/>
            </a:pPr>
            <a:r>
              <a:rPr lang="ar-SA" dirty="0" smtClean="0"/>
              <a:t>تقوم بعض الميكروبات بتحويل الصورة غير الذائبة (فوسفات كالسيوم ثلاثية) إلى صورة ذائبة (فوسفات كالسيوم أحادية) ودور هذه الميكروبات مهم جدا في التربة المتعادلة أو المائلة إلى القلوية. </a:t>
            </a:r>
          </a:p>
          <a:p>
            <a:pPr marL="0" lvl="1" indent="0" algn="r" rtl="1">
              <a:spcBef>
                <a:spcPts val="1000"/>
              </a:spcBef>
              <a:buNone/>
            </a:pPr>
            <a:r>
              <a:rPr lang="ar-SA" dirty="0" smtClean="0"/>
              <a:t>إذا وجدت في كثافة عالية في منطقة المحيطة بالجذور فإنها تنمو وتنشط نتيجة للإفرازات الجذرية وما بها من مواد عضوية وتخرج نواتج التحولات الغذائية خارج خلاياها وعادة تكون عبارة عن أحماض عضوية وثاني اكسيد الكربون مما يؤدي إلى تحويل الفوسفات إلى صورة ميسرة مره أخرى: </a:t>
            </a:r>
          </a:p>
          <a:p>
            <a:pPr marL="0" lvl="1" indent="0" algn="r" rtl="1">
              <a:spcBef>
                <a:spcPts val="1000"/>
              </a:spcBef>
              <a:buNone/>
            </a:pPr>
            <a:endParaRPr lang="ar-SA" dirty="0" smtClean="0"/>
          </a:p>
          <a:p>
            <a:pPr algn="r" rtl="1"/>
            <a:endParaRPr lang="en-GB" dirty="0"/>
          </a:p>
        </p:txBody>
      </p:sp>
      <p:sp>
        <p:nvSpPr>
          <p:cNvPr id="4" name="TextBox 3"/>
          <p:cNvSpPr txBox="1"/>
          <p:nvPr/>
        </p:nvSpPr>
        <p:spPr>
          <a:xfrm>
            <a:off x="8461420" y="4669104"/>
            <a:ext cx="1983346" cy="1384995"/>
          </a:xfrm>
          <a:prstGeom prst="rect">
            <a:avLst/>
          </a:prstGeom>
          <a:noFill/>
        </p:spPr>
        <p:txBody>
          <a:bodyPr wrap="square" rtlCol="0">
            <a:spAutoFit/>
          </a:bodyPr>
          <a:lstStyle/>
          <a:p>
            <a:pPr algn="ctr"/>
            <a:r>
              <a:rPr lang="en-GB" sz="2800" dirty="0" smtClean="0"/>
              <a:t>Ca</a:t>
            </a:r>
            <a:r>
              <a:rPr lang="en-GB" sz="2800" baseline="-25000" dirty="0" smtClean="0"/>
              <a:t> </a:t>
            </a:r>
            <a:r>
              <a:rPr lang="en-GB" sz="2800" dirty="0" smtClean="0"/>
              <a:t>(H</a:t>
            </a:r>
            <a:r>
              <a:rPr lang="en-GB" sz="2800" baseline="-25000" dirty="0" smtClean="0"/>
              <a:t>2</a:t>
            </a:r>
            <a:r>
              <a:rPr lang="en-GB" sz="2800" dirty="0" smtClean="0"/>
              <a:t>PO</a:t>
            </a:r>
            <a:r>
              <a:rPr lang="en-GB" sz="2800" baseline="-25000" dirty="0" smtClean="0"/>
              <a:t>4</a:t>
            </a:r>
            <a:r>
              <a:rPr lang="en-GB" sz="2800" dirty="0" smtClean="0"/>
              <a:t>)</a:t>
            </a:r>
            <a:r>
              <a:rPr lang="en-GB" sz="2800" baseline="-25000" dirty="0" smtClean="0"/>
              <a:t>2</a:t>
            </a:r>
          </a:p>
          <a:p>
            <a:pPr algn="ctr"/>
            <a:r>
              <a:rPr lang="ar-SA" sz="2800" dirty="0" smtClean="0"/>
              <a:t>صورة ذائبة </a:t>
            </a:r>
          </a:p>
          <a:p>
            <a:pPr algn="ctr"/>
            <a:r>
              <a:rPr lang="ar-SA" sz="2800" dirty="0" smtClean="0"/>
              <a:t>وميسرة للنبات</a:t>
            </a:r>
            <a:endParaRPr lang="en-GB" sz="2800" dirty="0"/>
          </a:p>
        </p:txBody>
      </p:sp>
      <p:sp>
        <p:nvSpPr>
          <p:cNvPr id="5" name="TextBox 4"/>
          <p:cNvSpPr txBox="1"/>
          <p:nvPr/>
        </p:nvSpPr>
        <p:spPr>
          <a:xfrm>
            <a:off x="838200" y="4669105"/>
            <a:ext cx="2655194" cy="1384995"/>
          </a:xfrm>
          <a:prstGeom prst="rect">
            <a:avLst/>
          </a:prstGeom>
          <a:noFill/>
        </p:spPr>
        <p:txBody>
          <a:bodyPr wrap="square" rtlCol="0">
            <a:spAutoFit/>
          </a:bodyPr>
          <a:lstStyle/>
          <a:p>
            <a:pPr algn="ctr"/>
            <a:r>
              <a:rPr lang="en-GB" sz="2800" dirty="0" smtClean="0"/>
              <a:t>Ca</a:t>
            </a:r>
            <a:r>
              <a:rPr lang="en-GB" sz="2800" baseline="-25000" dirty="0" smtClean="0"/>
              <a:t>3</a:t>
            </a:r>
            <a:r>
              <a:rPr lang="en-GB" sz="2800" dirty="0" smtClean="0"/>
              <a:t>(PO</a:t>
            </a:r>
            <a:r>
              <a:rPr lang="en-GB" sz="2800" baseline="-25000" dirty="0" smtClean="0"/>
              <a:t>4</a:t>
            </a:r>
            <a:r>
              <a:rPr lang="en-GB" sz="2800" dirty="0" smtClean="0"/>
              <a:t>)</a:t>
            </a:r>
            <a:r>
              <a:rPr lang="en-GB" sz="2800" baseline="-25000" dirty="0" smtClean="0"/>
              <a:t>2</a:t>
            </a:r>
          </a:p>
          <a:p>
            <a:pPr algn="ctr"/>
            <a:r>
              <a:rPr lang="ar-SA" sz="2800" dirty="0" smtClean="0"/>
              <a:t>صورة غير ذائبة </a:t>
            </a:r>
          </a:p>
          <a:p>
            <a:pPr algn="ctr"/>
            <a:r>
              <a:rPr lang="ar-SA" sz="2800" dirty="0" smtClean="0"/>
              <a:t>وغيرميسرة للنبات</a:t>
            </a:r>
            <a:endParaRPr lang="en-GB" sz="2800" dirty="0"/>
          </a:p>
        </p:txBody>
      </p:sp>
      <p:sp>
        <p:nvSpPr>
          <p:cNvPr id="6" name="Right Arrow 5"/>
          <p:cNvSpPr/>
          <p:nvPr/>
        </p:nvSpPr>
        <p:spPr>
          <a:xfrm>
            <a:off x="4038600" y="4546243"/>
            <a:ext cx="3405389" cy="940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t>البكتيريا المذيبة للفوسفات</a:t>
            </a:r>
            <a:endParaRPr lang="en-GB" sz="2400" b="1" dirty="0"/>
          </a:p>
        </p:txBody>
      </p:sp>
      <p:sp>
        <p:nvSpPr>
          <p:cNvPr id="7" name="Footer Placeholder 6"/>
          <p:cNvSpPr>
            <a:spLocks noGrp="1"/>
          </p:cNvSpPr>
          <p:nvPr>
            <p:ph type="ftr" sz="quarter" idx="11"/>
          </p:nvPr>
        </p:nvSpPr>
        <p:spPr/>
        <p:txBody>
          <a:bodyPr/>
          <a:lstStyle/>
          <a:p>
            <a:r>
              <a:rPr lang="en-GB" smtClean="0"/>
              <a:t>MIC  345</a:t>
            </a:r>
            <a:endParaRPr lang="en-GB"/>
          </a:p>
        </p:txBody>
      </p:sp>
      <p:sp>
        <p:nvSpPr>
          <p:cNvPr id="8" name="Footer Placeholder 3"/>
          <p:cNvSpPr txBox="1">
            <a:spLocks/>
          </p:cNvSpPr>
          <p:nvPr/>
        </p:nvSpPr>
        <p:spPr>
          <a:xfrm>
            <a:off x="213575" y="230188"/>
            <a:ext cx="229780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800" u="sng" dirty="0" smtClean="0">
                <a:solidFill>
                  <a:schemeClr val="tx1"/>
                </a:solidFill>
              </a:rPr>
              <a:t>MIC  345</a:t>
            </a:r>
            <a:endParaRPr lang="en-GB" sz="1800" u="sng" dirty="0">
              <a:solidFill>
                <a:schemeClr val="tx1"/>
              </a:solidFill>
            </a:endParaRPr>
          </a:p>
        </p:txBody>
      </p:sp>
    </p:spTree>
    <p:extLst>
      <p:ext uri="{BB962C8B-B14F-4D97-AF65-F5344CB8AC3E}">
        <p14:creationId xmlns:p14="http://schemas.microsoft.com/office/powerpoint/2010/main" val="3059010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SA" dirty="0" smtClean="0"/>
              <a:t>أنواع الأسمدة الحيوية حسب نشاطها الحيوي</a:t>
            </a:r>
            <a:r>
              <a:rPr lang="ar-SA" b="1" dirty="0" smtClean="0">
                <a:solidFill>
                  <a:srgbClr val="C00000"/>
                </a:solidFill>
                <a:effectLst>
                  <a:outerShdw blurRad="38100" dist="38100" dir="2700000" algn="tl">
                    <a:srgbClr val="000000">
                      <a:alpha val="43137"/>
                    </a:srgbClr>
                  </a:outerShdw>
                </a:effectLst>
              </a:rPr>
              <a:t>: </a:t>
            </a:r>
            <a:endParaRPr lang="en-GB" dirty="0"/>
          </a:p>
        </p:txBody>
      </p:sp>
      <p:sp>
        <p:nvSpPr>
          <p:cNvPr id="5" name="Content Placeholder 2"/>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lvl="1" algn="r" rtl="1">
              <a:spcBef>
                <a:spcPts val="1000"/>
              </a:spcBef>
            </a:pPr>
            <a:r>
              <a:rPr lang="ar-SA" dirty="0" smtClean="0"/>
              <a:t>تابع </a:t>
            </a:r>
            <a:r>
              <a:rPr lang="ar-SA" sz="2800" b="1" dirty="0" smtClean="0">
                <a:solidFill>
                  <a:srgbClr val="C00000"/>
                </a:solidFill>
                <a:effectLst>
                  <a:outerShdw blurRad="38100" dist="38100" dir="2700000" algn="tl">
                    <a:srgbClr val="000000">
                      <a:alpha val="43137"/>
                    </a:srgbClr>
                  </a:outerShdw>
                </a:effectLst>
              </a:rPr>
              <a:t>3- أسمدة حيوية لإذابة الفوسفات المعدني:</a:t>
            </a:r>
          </a:p>
          <a:p>
            <a:pPr marL="0" lvl="1" indent="0" algn="r" rtl="1">
              <a:spcBef>
                <a:spcPts val="1000"/>
              </a:spcBef>
              <a:buFont typeface="Arial" panose="020B0604020202020204" pitchFamily="34" charset="0"/>
              <a:buNone/>
            </a:pPr>
            <a:r>
              <a:rPr lang="ar-SA" dirty="0" smtClean="0"/>
              <a:t>تشمل كل من : </a:t>
            </a:r>
          </a:p>
          <a:p>
            <a:pPr marL="0" lvl="1" indent="0" algn="r" rtl="1">
              <a:spcBef>
                <a:spcPts val="1000"/>
              </a:spcBef>
              <a:buFont typeface="Arial" panose="020B0604020202020204" pitchFamily="34" charset="0"/>
              <a:buNone/>
            </a:pPr>
            <a:r>
              <a:rPr lang="ar-SA" sz="2800" b="1" dirty="0" smtClean="0">
                <a:solidFill>
                  <a:srgbClr val="002060"/>
                </a:solidFill>
                <a:effectLst>
                  <a:outerShdw blurRad="38100" dist="38100" dir="2700000" algn="tl">
                    <a:srgbClr val="000000">
                      <a:alpha val="43137"/>
                    </a:srgbClr>
                  </a:outerShdw>
                </a:effectLst>
              </a:rPr>
              <a:t>1- ميكروبات غير تكافلية: </a:t>
            </a:r>
          </a:p>
          <a:p>
            <a:pPr marL="0" lvl="1" indent="0" algn="r" rtl="1">
              <a:spcBef>
                <a:spcPts val="1000"/>
              </a:spcBef>
              <a:buFont typeface="Arial" panose="020B0604020202020204" pitchFamily="34" charset="0"/>
              <a:buNone/>
            </a:pPr>
            <a:r>
              <a:rPr lang="ar-SA" dirty="0" smtClean="0"/>
              <a:t>وهذه تعيش حرة في منطقة الريزوسفير وتسمى الميكروبات المذيبة للفوسفات وتضم عدد من البكتيريا والفطريات والأكتينوميسيتات التي تنتج الأحماض العضوية أثناء نموها مثل </a:t>
            </a:r>
            <a:r>
              <a:rPr lang="en-GB" b="1" i="1" dirty="0">
                <a:solidFill>
                  <a:schemeClr val="accent6">
                    <a:lumMod val="75000"/>
                  </a:schemeClr>
                </a:solidFill>
                <a:effectLst>
                  <a:outerShdw blurRad="38100" dist="38100" dir="2700000" algn="tl">
                    <a:srgbClr val="000000">
                      <a:alpha val="43137"/>
                    </a:srgbClr>
                  </a:outerShdw>
                </a:effectLst>
              </a:rPr>
              <a:t>Bacillus, </a:t>
            </a:r>
            <a:r>
              <a:rPr lang="en-GB" b="1" i="1" dirty="0" err="1">
                <a:solidFill>
                  <a:schemeClr val="accent6">
                    <a:lumMod val="75000"/>
                  </a:schemeClr>
                </a:solidFill>
                <a:effectLst>
                  <a:outerShdw blurRad="38100" dist="38100" dir="2700000" algn="tl">
                    <a:srgbClr val="000000">
                      <a:alpha val="43137"/>
                    </a:srgbClr>
                  </a:outerShdw>
                </a:effectLst>
              </a:rPr>
              <a:t>Aspergillus</a:t>
            </a:r>
            <a:r>
              <a:rPr lang="ar-SA" b="1" i="1" dirty="0">
                <a:solidFill>
                  <a:schemeClr val="accent6">
                    <a:lumMod val="75000"/>
                  </a:schemeClr>
                </a:solidFill>
                <a:effectLst>
                  <a:outerShdw blurRad="38100" dist="38100" dir="2700000" algn="tl">
                    <a:srgbClr val="000000">
                      <a:alpha val="43137"/>
                    </a:srgbClr>
                  </a:outerShdw>
                </a:effectLst>
              </a:rPr>
              <a:t> </a:t>
            </a:r>
            <a:r>
              <a:rPr lang="ar-SA" dirty="0" smtClean="0"/>
              <a:t>ومن أهم البكتيريا المستخجمة في التلقيح كسماد حيوي بكتيريا </a:t>
            </a:r>
            <a:r>
              <a:rPr lang="en-GB" b="1" i="1" dirty="0">
                <a:solidFill>
                  <a:schemeClr val="accent6">
                    <a:lumMod val="75000"/>
                  </a:schemeClr>
                </a:solidFill>
                <a:effectLst>
                  <a:outerShdw blurRad="38100" dist="38100" dir="2700000" algn="tl">
                    <a:srgbClr val="000000">
                      <a:alpha val="43137"/>
                    </a:srgbClr>
                  </a:outerShdw>
                </a:effectLst>
              </a:rPr>
              <a:t>Bacillus </a:t>
            </a:r>
            <a:r>
              <a:rPr lang="en-GB" b="1" i="1" dirty="0" err="1">
                <a:solidFill>
                  <a:schemeClr val="accent6">
                    <a:lumMod val="75000"/>
                  </a:schemeClr>
                </a:solidFill>
                <a:effectLst>
                  <a:outerShdw blurRad="38100" dist="38100" dir="2700000" algn="tl">
                    <a:srgbClr val="000000">
                      <a:alpha val="43137"/>
                    </a:srgbClr>
                  </a:outerShdw>
                </a:effectLst>
              </a:rPr>
              <a:t>megatherium</a:t>
            </a:r>
            <a:r>
              <a:rPr lang="en-GB" b="1" i="1" dirty="0">
                <a:solidFill>
                  <a:schemeClr val="accent6">
                    <a:lumMod val="75000"/>
                  </a:schemeClr>
                </a:solidFill>
                <a:effectLst>
                  <a:outerShdw blurRad="38100" dist="38100" dir="2700000" algn="tl">
                    <a:srgbClr val="000000">
                      <a:alpha val="43137"/>
                    </a:srgbClr>
                  </a:outerShdw>
                </a:effectLst>
              </a:rPr>
              <a:t> </a:t>
            </a:r>
            <a:r>
              <a:rPr lang="en-GB" dirty="0" smtClean="0"/>
              <a:t>var. </a:t>
            </a:r>
            <a:r>
              <a:rPr lang="en-GB" b="1" i="1" dirty="0" err="1">
                <a:solidFill>
                  <a:schemeClr val="accent6">
                    <a:lumMod val="75000"/>
                  </a:schemeClr>
                </a:solidFill>
                <a:effectLst>
                  <a:outerShdw blurRad="38100" dist="38100" dir="2700000" algn="tl">
                    <a:srgbClr val="000000">
                      <a:alpha val="43137"/>
                    </a:srgbClr>
                  </a:outerShdw>
                </a:effectLst>
              </a:rPr>
              <a:t>Phosphaticum</a:t>
            </a:r>
            <a:r>
              <a:rPr lang="ar-SA" dirty="0" smtClean="0"/>
              <a:t>. وتنتج عادة باسم فسفوبكتيرين او فسفورين. </a:t>
            </a:r>
          </a:p>
          <a:p>
            <a:pPr marL="0" lvl="1" indent="0" algn="r" rtl="1">
              <a:spcBef>
                <a:spcPts val="1000"/>
              </a:spcBef>
              <a:buFont typeface="Arial" panose="020B0604020202020204" pitchFamily="34" charset="0"/>
              <a:buNone/>
            </a:pPr>
            <a:endParaRPr lang="ar-SA" dirty="0" smtClean="0"/>
          </a:p>
          <a:p>
            <a:pPr marL="0" lvl="1" indent="0" algn="r" rtl="1">
              <a:spcBef>
                <a:spcPts val="1000"/>
              </a:spcBef>
              <a:buFont typeface="Arial" panose="020B0604020202020204" pitchFamily="34" charset="0"/>
              <a:buNone/>
            </a:pPr>
            <a:endParaRPr lang="ar-SA" dirty="0" smtClean="0"/>
          </a:p>
          <a:p>
            <a:pPr algn="r" rtl="1"/>
            <a:endParaRPr lang="en-GB" dirty="0"/>
          </a:p>
        </p:txBody>
      </p:sp>
      <p:sp>
        <p:nvSpPr>
          <p:cNvPr id="6" name="Footer Placeholder 5"/>
          <p:cNvSpPr>
            <a:spLocks noGrp="1"/>
          </p:cNvSpPr>
          <p:nvPr>
            <p:ph type="ftr" sz="quarter" idx="11"/>
          </p:nvPr>
        </p:nvSpPr>
        <p:spPr/>
        <p:txBody>
          <a:bodyPr/>
          <a:lstStyle/>
          <a:p>
            <a:r>
              <a:rPr lang="en-GB" smtClean="0"/>
              <a:t>MIC  345</a:t>
            </a:r>
            <a:endParaRPr lang="en-GB"/>
          </a:p>
        </p:txBody>
      </p:sp>
      <p:sp>
        <p:nvSpPr>
          <p:cNvPr id="7" name="Footer Placeholder 3"/>
          <p:cNvSpPr txBox="1">
            <a:spLocks/>
          </p:cNvSpPr>
          <p:nvPr/>
        </p:nvSpPr>
        <p:spPr>
          <a:xfrm>
            <a:off x="213575" y="230188"/>
            <a:ext cx="229780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800" u="sng" dirty="0" smtClean="0">
                <a:solidFill>
                  <a:schemeClr val="tx1"/>
                </a:solidFill>
              </a:rPr>
              <a:t>MIC  345</a:t>
            </a:r>
            <a:endParaRPr lang="en-GB" sz="1800" u="sng" dirty="0">
              <a:solidFill>
                <a:schemeClr val="tx1"/>
              </a:solidFill>
            </a:endParaRPr>
          </a:p>
        </p:txBody>
      </p:sp>
    </p:spTree>
    <p:extLst>
      <p:ext uri="{BB962C8B-B14F-4D97-AF65-F5344CB8AC3E}">
        <p14:creationId xmlns:p14="http://schemas.microsoft.com/office/powerpoint/2010/main" val="1705059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أنواع الأسمدة الحيوية حسب نشاطها الحيوي</a:t>
            </a:r>
            <a:r>
              <a:rPr lang="ar-SA" b="1" dirty="0" smtClean="0">
                <a:solidFill>
                  <a:srgbClr val="C00000"/>
                </a:solidFill>
                <a:effectLst>
                  <a:outerShdw blurRad="38100" dist="38100" dir="2700000" algn="tl">
                    <a:srgbClr val="000000">
                      <a:alpha val="43137"/>
                    </a:srgbClr>
                  </a:outerShdw>
                </a:effectLst>
              </a:rPr>
              <a:t>: </a:t>
            </a:r>
            <a:endParaRPr lang="en-GB" dirty="0"/>
          </a:p>
        </p:txBody>
      </p:sp>
      <p:sp>
        <p:nvSpPr>
          <p:cNvPr id="3" name="Content Placeholder 2"/>
          <p:cNvSpPr>
            <a:spLocks noGrp="1"/>
          </p:cNvSpPr>
          <p:nvPr>
            <p:ph idx="1"/>
          </p:nvPr>
        </p:nvSpPr>
        <p:spPr>
          <a:xfrm>
            <a:off x="838200" y="1825625"/>
            <a:ext cx="10515600" cy="4910026"/>
          </a:xfrm>
        </p:spPr>
        <p:txBody>
          <a:bodyPr>
            <a:normAutofit/>
          </a:bodyPr>
          <a:lstStyle/>
          <a:p>
            <a:pPr marL="0" lvl="1" indent="0" algn="r" rtl="1">
              <a:lnSpc>
                <a:spcPct val="100000"/>
              </a:lnSpc>
              <a:spcBef>
                <a:spcPts val="1000"/>
              </a:spcBef>
              <a:buNone/>
            </a:pPr>
            <a:r>
              <a:rPr lang="ar-SA" sz="2800" b="1" dirty="0">
                <a:solidFill>
                  <a:srgbClr val="002060"/>
                </a:solidFill>
                <a:effectLst>
                  <a:outerShdw blurRad="38100" dist="38100" dir="2700000" algn="tl">
                    <a:srgbClr val="000000">
                      <a:alpha val="43137"/>
                    </a:srgbClr>
                  </a:outerShdw>
                </a:effectLst>
              </a:rPr>
              <a:t>2- ميكروبات تكافيلة:</a:t>
            </a:r>
          </a:p>
          <a:p>
            <a:pPr marL="0" lvl="1" indent="0" algn="r" rtl="1">
              <a:spcBef>
                <a:spcPts val="1000"/>
              </a:spcBef>
              <a:buNone/>
            </a:pPr>
            <a:r>
              <a:rPr lang="ar-SA" dirty="0" smtClean="0"/>
              <a:t>وهي الميكوريزا </a:t>
            </a:r>
            <a:r>
              <a:rPr lang="en-GB" b="1" i="1" dirty="0">
                <a:solidFill>
                  <a:schemeClr val="accent6">
                    <a:lumMod val="75000"/>
                  </a:schemeClr>
                </a:solidFill>
                <a:effectLst>
                  <a:outerShdw blurRad="38100" dist="38100" dir="2700000" algn="tl">
                    <a:srgbClr val="000000">
                      <a:alpha val="43137"/>
                    </a:srgbClr>
                  </a:outerShdw>
                </a:effectLst>
              </a:rPr>
              <a:t>Mycorrhizae</a:t>
            </a:r>
            <a:r>
              <a:rPr lang="ar-SA" dirty="0" smtClean="0"/>
              <a:t> وهي كلمة يونانية تعني الجذور الفطرية </a:t>
            </a:r>
            <a:r>
              <a:rPr lang="en-GB" dirty="0" smtClean="0"/>
              <a:t>Fungus roots</a:t>
            </a:r>
            <a:r>
              <a:rPr lang="ar-SA" dirty="0" smtClean="0"/>
              <a:t> تقوم بانشاء علاقة تكافلية مع النباتات.</a:t>
            </a:r>
          </a:p>
          <a:p>
            <a:pPr marL="0" lvl="1" indent="0" algn="r" rtl="1">
              <a:spcBef>
                <a:spcPts val="1000"/>
              </a:spcBef>
              <a:buNone/>
            </a:pPr>
            <a:r>
              <a:rPr lang="ar-SA" dirty="0" smtClean="0"/>
              <a:t>تكون العلاقة على مستوى الجذور حيث تغزو الهيفات الفطرية جذور النبات العائل سواء خارج الخلايا أو يخترق خلايا الجذر داخل النسيج النباتي. </a:t>
            </a:r>
          </a:p>
          <a:p>
            <a:pPr marL="0" lvl="1" indent="0" algn="r" rtl="1">
              <a:spcBef>
                <a:spcPts val="1000"/>
              </a:spcBef>
              <a:buNone/>
            </a:pPr>
            <a:r>
              <a:rPr lang="ar-SA" dirty="0" smtClean="0"/>
              <a:t>من خلال </a:t>
            </a:r>
            <a:r>
              <a:rPr lang="ar-SA" b="1" u="sng" dirty="0" smtClean="0">
                <a:solidFill>
                  <a:srgbClr val="FF0066"/>
                </a:solidFill>
                <a:effectLst>
                  <a:outerShdw blurRad="38100" dist="38100" dir="2700000" algn="tl">
                    <a:srgbClr val="000000">
                      <a:alpha val="43137"/>
                    </a:srgbClr>
                  </a:outerShdw>
                </a:effectLst>
              </a:rPr>
              <a:t>العلاقة التكافلية </a:t>
            </a:r>
            <a:r>
              <a:rPr lang="ar-SA" dirty="0" smtClean="0"/>
              <a:t>يحصل الفطر على احتياجه من مصادر السكريات الناتجة من عملية التمثيل الضوئي في النبات، وفي المقابل يحصل النبات على منفعة كبيرة كيث تقوم شبكة الخيوط الفطرية المنبسطة في مساعات شاسعة حول جذور النبات بامتصاص كميات كبيرة من العناصرالغذائية اللازمة للنبات من التربة حيث تكون أماكن بعيدة ويصعب على النبات الوصول اليها منفرداً، مثل حالات حصول النبات على الفسفور المرتبط بقوة بأكاسيد الحديد مما يجعله غير متاحاً للنبات برغم تواجده في التربة فتقوم الفطريات بدور رئيسي في تحريره ونقله الى النبات بصورة ميسرة. قد يعزى ذلك إلى مساحة السطح المعرض من خيوط الفطريات للتربة وكذلك دقة خيوط الفطريات بالمقارنة مع الشعيرات الجذرية كما أن الإختلافات في تركيب الكيميائي لأغشية الجذور وهيفات الفطر تساعد الأخيره على امتصاص العناصر.</a:t>
            </a:r>
          </a:p>
          <a:p>
            <a:pPr algn="r" rtl="1"/>
            <a:endParaRPr lang="en-GB" dirty="0"/>
          </a:p>
        </p:txBody>
      </p:sp>
      <p:sp>
        <p:nvSpPr>
          <p:cNvPr id="4" name="Rectangle 3"/>
          <p:cNvSpPr/>
          <p:nvPr/>
        </p:nvSpPr>
        <p:spPr>
          <a:xfrm>
            <a:off x="4954291" y="1302405"/>
            <a:ext cx="6399509" cy="584775"/>
          </a:xfrm>
          <a:prstGeom prst="rect">
            <a:avLst/>
          </a:prstGeom>
        </p:spPr>
        <p:txBody>
          <a:bodyPr wrap="none">
            <a:spAutoFit/>
          </a:bodyPr>
          <a:lstStyle/>
          <a:p>
            <a:pPr marL="228600" lvl="1" algn="r" rtl="1">
              <a:spcBef>
                <a:spcPts val="1000"/>
              </a:spcBef>
            </a:pPr>
            <a:r>
              <a:rPr lang="ar-SA" sz="2000" dirty="0" smtClean="0"/>
              <a:t>تابع </a:t>
            </a:r>
            <a:r>
              <a:rPr lang="ar-SA" sz="3200" b="1" dirty="0" smtClean="0">
                <a:solidFill>
                  <a:srgbClr val="C00000"/>
                </a:solidFill>
                <a:effectLst>
                  <a:outerShdw blurRad="38100" dist="38100" dir="2700000" algn="tl">
                    <a:srgbClr val="000000">
                      <a:alpha val="43137"/>
                    </a:srgbClr>
                  </a:outerShdw>
                </a:effectLst>
              </a:rPr>
              <a:t>3- أسمدة حيوية لإذابة الفوسفات المعدني:</a:t>
            </a:r>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Footer Placeholder 3"/>
          <p:cNvSpPr txBox="1">
            <a:spLocks/>
          </p:cNvSpPr>
          <p:nvPr/>
        </p:nvSpPr>
        <p:spPr>
          <a:xfrm>
            <a:off x="213575" y="230188"/>
            <a:ext cx="229780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800" u="sng" dirty="0" smtClean="0">
                <a:solidFill>
                  <a:schemeClr val="tx1"/>
                </a:solidFill>
              </a:rPr>
              <a:t>MIC  345</a:t>
            </a:r>
            <a:endParaRPr lang="en-GB" sz="1800" u="sng" dirty="0">
              <a:solidFill>
                <a:schemeClr val="tx1"/>
              </a:solidFill>
            </a:endParaRPr>
          </a:p>
        </p:txBody>
      </p:sp>
    </p:spTree>
    <p:extLst>
      <p:ext uri="{BB962C8B-B14F-4D97-AF65-F5344CB8AC3E}">
        <p14:creationId xmlns:p14="http://schemas.microsoft.com/office/powerpoint/2010/main" val="4161799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أنواع الأسمدة الحيوية حسب نشاطها الحيوي</a:t>
            </a:r>
            <a:r>
              <a:rPr lang="ar-SA" b="1" dirty="0" smtClean="0">
                <a:solidFill>
                  <a:srgbClr val="C00000"/>
                </a:solidFill>
                <a:effectLst>
                  <a:outerShdw blurRad="38100" dist="38100" dir="2700000" algn="tl">
                    <a:srgbClr val="000000">
                      <a:alpha val="43137"/>
                    </a:srgbClr>
                  </a:outerShdw>
                </a:effectLst>
              </a:rPr>
              <a:t>: </a:t>
            </a:r>
            <a:endParaRPr lang="en-GB" dirty="0"/>
          </a:p>
        </p:txBody>
      </p:sp>
      <p:sp>
        <p:nvSpPr>
          <p:cNvPr id="3" name="Content Placeholder 2"/>
          <p:cNvSpPr>
            <a:spLocks noGrp="1"/>
          </p:cNvSpPr>
          <p:nvPr>
            <p:ph idx="1"/>
          </p:nvPr>
        </p:nvSpPr>
        <p:spPr>
          <a:xfrm>
            <a:off x="838200" y="1825624"/>
            <a:ext cx="10515600" cy="4530725"/>
          </a:xfrm>
        </p:spPr>
        <p:txBody>
          <a:bodyPr>
            <a:normAutofit lnSpcReduction="10000"/>
          </a:bodyPr>
          <a:lstStyle/>
          <a:p>
            <a:pPr marL="0" lvl="1" indent="0" algn="r" rtl="1">
              <a:spcBef>
                <a:spcPts val="1000"/>
              </a:spcBef>
              <a:buNone/>
            </a:pPr>
            <a:r>
              <a:rPr lang="ar-SA" sz="2800" b="1" dirty="0" smtClean="0">
                <a:solidFill>
                  <a:srgbClr val="C00000"/>
                </a:solidFill>
                <a:effectLst>
                  <a:outerShdw blurRad="38100" dist="38100" dir="2700000" algn="tl">
                    <a:srgbClr val="000000">
                      <a:alpha val="43137"/>
                    </a:srgbClr>
                  </a:outerShdw>
                </a:effectLst>
              </a:rPr>
              <a:t>4- أسمدة حيوية لأكسدة الكبريت:</a:t>
            </a:r>
          </a:p>
          <a:p>
            <a:pPr marL="0" lvl="1" indent="0" algn="r" rtl="1">
              <a:spcBef>
                <a:spcPts val="1000"/>
              </a:spcBef>
              <a:buNone/>
            </a:pPr>
            <a:r>
              <a:rPr lang="ar-SA" sz="2600" dirty="0" smtClean="0"/>
              <a:t>يضاف الكبريت المعدني كمخصب للتربة القلوية للحد من قلويتها، وزيادة محتواها من الكبريتات اللازمة لتغذية النبات. ويعتبر الكبريت المعدني مسحوق غير ذائب في الماء وتقوم بكتيريا الكبريت بالتعذية الكيمومعدنية </a:t>
            </a:r>
            <a:r>
              <a:rPr lang="en-GB" sz="2600" dirty="0" err="1" smtClean="0"/>
              <a:t>Chemolithotrphes</a:t>
            </a:r>
            <a:r>
              <a:rPr lang="ar-SA" sz="2600" dirty="0" smtClean="0"/>
              <a:t> بأكسدة الكبريت المعدني في التربة جيدة التهوية وفي وجود حمض الكبريتيك ومن أهم هذه الميكروبات: </a:t>
            </a:r>
          </a:p>
          <a:p>
            <a:pPr marL="0" lvl="1" indent="0" algn="ctr" rtl="1">
              <a:spcBef>
                <a:spcPts val="1000"/>
              </a:spcBef>
              <a:buNone/>
            </a:pPr>
            <a:r>
              <a:rPr lang="en-GB" b="1" i="1" dirty="0" err="1">
                <a:solidFill>
                  <a:schemeClr val="accent6">
                    <a:lumMod val="75000"/>
                  </a:schemeClr>
                </a:solidFill>
                <a:effectLst>
                  <a:outerShdw blurRad="38100" dist="38100" dir="2700000" algn="tl">
                    <a:srgbClr val="000000">
                      <a:alpha val="43137"/>
                    </a:srgbClr>
                  </a:outerShdw>
                </a:effectLst>
              </a:rPr>
              <a:t>Thiobacillus</a:t>
            </a:r>
            <a:r>
              <a:rPr lang="en-GB" b="1" i="1" dirty="0">
                <a:solidFill>
                  <a:schemeClr val="accent6">
                    <a:lumMod val="75000"/>
                  </a:schemeClr>
                </a:solidFill>
                <a:effectLst>
                  <a:outerShdw blurRad="38100" dist="38100" dir="2700000" algn="tl">
                    <a:srgbClr val="000000">
                      <a:alpha val="43137"/>
                    </a:srgbClr>
                  </a:outerShdw>
                </a:effectLst>
              </a:rPr>
              <a:t>, </a:t>
            </a:r>
            <a:r>
              <a:rPr lang="en-GB" b="1" i="1" dirty="0" err="1">
                <a:solidFill>
                  <a:schemeClr val="accent6">
                    <a:lumMod val="75000"/>
                  </a:schemeClr>
                </a:solidFill>
                <a:effectLst>
                  <a:outerShdw blurRad="38100" dist="38100" dir="2700000" algn="tl">
                    <a:srgbClr val="000000">
                      <a:alpha val="43137"/>
                    </a:srgbClr>
                  </a:outerShdw>
                </a:effectLst>
              </a:rPr>
              <a:t>Leptospirillium</a:t>
            </a:r>
            <a:r>
              <a:rPr lang="en-GB" b="1" i="1" dirty="0">
                <a:solidFill>
                  <a:schemeClr val="accent6">
                    <a:lumMod val="75000"/>
                  </a:schemeClr>
                </a:solidFill>
                <a:effectLst>
                  <a:outerShdw blurRad="38100" dist="38100" dir="2700000" algn="tl">
                    <a:srgbClr val="000000">
                      <a:alpha val="43137"/>
                    </a:srgbClr>
                  </a:outerShdw>
                </a:effectLst>
              </a:rPr>
              <a:t>, </a:t>
            </a:r>
            <a:r>
              <a:rPr lang="en-GB" b="1" i="1" dirty="0" err="1">
                <a:solidFill>
                  <a:schemeClr val="accent6">
                    <a:lumMod val="75000"/>
                  </a:schemeClr>
                </a:solidFill>
                <a:effectLst>
                  <a:outerShdw blurRad="38100" dist="38100" dir="2700000" algn="tl">
                    <a:srgbClr val="000000">
                      <a:alpha val="43137"/>
                    </a:srgbClr>
                  </a:outerShdw>
                </a:effectLst>
              </a:rPr>
              <a:t>Sulfolobus</a:t>
            </a:r>
            <a:r>
              <a:rPr lang="en-GB" b="1" i="1" dirty="0">
                <a:solidFill>
                  <a:schemeClr val="accent6">
                    <a:lumMod val="75000"/>
                  </a:schemeClr>
                </a:solidFill>
                <a:effectLst>
                  <a:outerShdw blurRad="38100" dist="38100" dir="2700000" algn="tl">
                    <a:srgbClr val="000000">
                      <a:alpha val="43137"/>
                    </a:srgbClr>
                  </a:outerShdw>
                </a:effectLst>
              </a:rPr>
              <a:t>, </a:t>
            </a:r>
            <a:r>
              <a:rPr lang="en-GB" b="1" i="1" dirty="0" err="1">
                <a:solidFill>
                  <a:schemeClr val="accent6">
                    <a:lumMod val="75000"/>
                  </a:schemeClr>
                </a:solidFill>
                <a:effectLst>
                  <a:outerShdw blurRad="38100" dist="38100" dir="2700000" algn="tl">
                    <a:srgbClr val="000000">
                      <a:alpha val="43137"/>
                    </a:srgbClr>
                  </a:outerShdw>
                </a:effectLst>
              </a:rPr>
              <a:t>Sulfobacillus</a:t>
            </a:r>
            <a:r>
              <a:rPr lang="en-GB" b="1" i="1" dirty="0">
                <a:solidFill>
                  <a:schemeClr val="accent6">
                    <a:lumMod val="75000"/>
                  </a:schemeClr>
                </a:solidFill>
                <a:effectLst>
                  <a:outerShdw blurRad="38100" dist="38100" dir="2700000" algn="tl">
                    <a:srgbClr val="000000">
                      <a:alpha val="43137"/>
                    </a:srgbClr>
                  </a:outerShdw>
                </a:effectLst>
              </a:rPr>
              <a:t>, </a:t>
            </a:r>
            <a:r>
              <a:rPr lang="en-GB" b="1" i="1" dirty="0" err="1">
                <a:solidFill>
                  <a:schemeClr val="accent6">
                    <a:lumMod val="75000"/>
                  </a:schemeClr>
                </a:solidFill>
                <a:effectLst>
                  <a:outerShdw blurRad="38100" dist="38100" dir="2700000" algn="tl">
                    <a:srgbClr val="000000">
                      <a:alpha val="43137"/>
                    </a:srgbClr>
                  </a:outerShdw>
                </a:effectLst>
              </a:rPr>
              <a:t>Acidianus</a:t>
            </a:r>
            <a:r>
              <a:rPr lang="en-GB" b="1" i="1" dirty="0">
                <a:solidFill>
                  <a:schemeClr val="accent6">
                    <a:lumMod val="75000"/>
                  </a:schemeClr>
                </a:solidFill>
                <a:effectLst>
                  <a:outerShdw blurRad="38100" dist="38100" dir="2700000" algn="tl">
                    <a:srgbClr val="000000">
                      <a:alpha val="43137"/>
                    </a:srgbClr>
                  </a:outerShdw>
                </a:effectLst>
              </a:rPr>
              <a:t>  </a:t>
            </a:r>
            <a:endParaRPr lang="ar-SA" b="1" i="1" dirty="0">
              <a:solidFill>
                <a:schemeClr val="accent6">
                  <a:lumMod val="75000"/>
                </a:schemeClr>
              </a:solidFill>
              <a:effectLst>
                <a:outerShdw blurRad="38100" dist="38100" dir="2700000" algn="tl">
                  <a:srgbClr val="000000">
                    <a:alpha val="43137"/>
                  </a:srgbClr>
                </a:outerShdw>
              </a:effectLst>
            </a:endParaRPr>
          </a:p>
          <a:p>
            <a:pPr marL="0" lvl="1" indent="0" algn="r" rtl="1">
              <a:spcBef>
                <a:spcPts val="1000"/>
              </a:spcBef>
              <a:buNone/>
            </a:pPr>
            <a:endParaRPr lang="ar-SA" dirty="0" smtClean="0"/>
          </a:p>
          <a:p>
            <a:pPr marL="0" lvl="1" indent="0" algn="r" rtl="1">
              <a:spcBef>
                <a:spcPts val="1000"/>
              </a:spcBef>
              <a:buNone/>
            </a:pPr>
            <a:endParaRPr lang="ar-SA" dirty="0"/>
          </a:p>
          <a:p>
            <a:pPr marL="0" lvl="1" indent="0" algn="r" rtl="1">
              <a:spcBef>
                <a:spcPts val="1000"/>
              </a:spcBef>
              <a:buNone/>
            </a:pPr>
            <a:endParaRPr lang="ar-SA" dirty="0" smtClean="0"/>
          </a:p>
          <a:p>
            <a:pPr marL="0" lvl="1" indent="0" algn="r" rtl="1">
              <a:spcBef>
                <a:spcPts val="1000"/>
              </a:spcBef>
              <a:buNone/>
            </a:pPr>
            <a:r>
              <a:rPr lang="ar-SA" sz="2600" dirty="0" smtClean="0"/>
              <a:t>كما يمكنها أكسدة أملاح الكبريتيد والثيوسلفات والتتراثيونات في الظروف الهوائية ويمكن لبعضها أكسدة الكبريت لا هوائياَ مثل </a:t>
            </a:r>
            <a:r>
              <a:rPr lang="en-GB" b="1" i="1" dirty="0" err="1">
                <a:solidFill>
                  <a:schemeClr val="accent6">
                    <a:lumMod val="75000"/>
                  </a:schemeClr>
                </a:solidFill>
                <a:effectLst>
                  <a:outerShdw blurRad="38100" dist="38100" dir="2700000" algn="tl">
                    <a:srgbClr val="000000">
                      <a:alpha val="43137"/>
                    </a:srgbClr>
                  </a:outerShdw>
                </a:effectLst>
              </a:rPr>
              <a:t>Thiobacillus</a:t>
            </a:r>
            <a:r>
              <a:rPr lang="en-GB" b="1" i="1" dirty="0">
                <a:solidFill>
                  <a:schemeClr val="accent6">
                    <a:lumMod val="75000"/>
                  </a:schemeClr>
                </a:solidFill>
                <a:effectLst>
                  <a:outerShdw blurRad="38100" dist="38100" dir="2700000" algn="tl">
                    <a:srgbClr val="000000">
                      <a:alpha val="43137"/>
                    </a:srgbClr>
                  </a:outerShdw>
                </a:effectLst>
              </a:rPr>
              <a:t> </a:t>
            </a:r>
            <a:r>
              <a:rPr lang="en-GB" b="1" i="1" dirty="0" err="1">
                <a:solidFill>
                  <a:schemeClr val="accent6">
                    <a:lumMod val="75000"/>
                  </a:schemeClr>
                </a:solidFill>
                <a:effectLst>
                  <a:outerShdw blurRad="38100" dist="38100" dir="2700000" algn="tl">
                    <a:srgbClr val="000000">
                      <a:alpha val="43137"/>
                    </a:srgbClr>
                  </a:outerShdw>
                </a:effectLst>
              </a:rPr>
              <a:t>denitrificans</a:t>
            </a:r>
            <a:r>
              <a:rPr lang="ar-SA" sz="2600" dirty="0" smtClean="0"/>
              <a:t>.</a:t>
            </a:r>
          </a:p>
        </p:txBody>
      </p:sp>
      <p:sp>
        <p:nvSpPr>
          <p:cNvPr id="4" name="TextBox 3"/>
          <p:cNvSpPr txBox="1"/>
          <p:nvPr/>
        </p:nvSpPr>
        <p:spPr>
          <a:xfrm>
            <a:off x="1468191" y="4254845"/>
            <a:ext cx="2936384" cy="523220"/>
          </a:xfrm>
          <a:prstGeom prst="rect">
            <a:avLst/>
          </a:prstGeom>
          <a:noFill/>
        </p:spPr>
        <p:txBody>
          <a:bodyPr wrap="square" rtlCol="0">
            <a:spAutoFit/>
          </a:bodyPr>
          <a:lstStyle/>
          <a:p>
            <a:r>
              <a:rPr lang="en-GB" sz="2800" b="1" dirty="0" smtClean="0">
                <a:solidFill>
                  <a:srgbClr val="C00000"/>
                </a:solidFill>
                <a:effectLst>
                  <a:outerShdw blurRad="38100" dist="38100" dir="2700000" algn="tl">
                    <a:srgbClr val="000000">
                      <a:alpha val="43137"/>
                    </a:srgbClr>
                  </a:outerShdw>
                </a:effectLst>
              </a:rPr>
              <a:t>S + H</a:t>
            </a:r>
            <a:r>
              <a:rPr lang="en-GB" sz="2800" b="1" baseline="-25000" dirty="0" smtClean="0">
                <a:solidFill>
                  <a:srgbClr val="C00000"/>
                </a:solidFill>
                <a:effectLst>
                  <a:outerShdw blurRad="38100" dist="38100" dir="2700000" algn="tl">
                    <a:srgbClr val="000000">
                      <a:alpha val="43137"/>
                    </a:srgbClr>
                  </a:outerShdw>
                </a:effectLst>
              </a:rPr>
              <a:t>2</a:t>
            </a:r>
            <a:r>
              <a:rPr lang="en-GB" sz="2800" b="1" dirty="0" smtClean="0">
                <a:solidFill>
                  <a:srgbClr val="C00000"/>
                </a:solidFill>
                <a:effectLst>
                  <a:outerShdw blurRad="38100" dist="38100" dir="2700000" algn="tl">
                    <a:srgbClr val="000000">
                      <a:alpha val="43137"/>
                    </a:srgbClr>
                  </a:outerShdw>
                </a:effectLst>
              </a:rPr>
              <a:t>O + 3/2 O</a:t>
            </a:r>
            <a:r>
              <a:rPr lang="en-GB" sz="2800" b="1" baseline="-25000" dirty="0" smtClean="0">
                <a:solidFill>
                  <a:srgbClr val="C00000"/>
                </a:solidFill>
                <a:effectLst>
                  <a:outerShdw blurRad="38100" dist="38100" dir="2700000" algn="tl">
                    <a:srgbClr val="000000">
                      <a:alpha val="43137"/>
                    </a:srgbClr>
                  </a:outerShdw>
                </a:effectLst>
              </a:rPr>
              <a:t>2</a:t>
            </a:r>
            <a:endParaRPr lang="en-GB" sz="2800" b="1" baseline="-25000" dirty="0">
              <a:solidFill>
                <a:srgbClr val="C00000"/>
              </a:solidFill>
              <a:effectLst>
                <a:outerShdw blurRad="38100" dist="38100" dir="2700000" algn="tl">
                  <a:srgbClr val="000000">
                    <a:alpha val="43137"/>
                  </a:srgbClr>
                </a:outerShdw>
              </a:effectLst>
            </a:endParaRPr>
          </a:p>
        </p:txBody>
      </p:sp>
      <p:sp>
        <p:nvSpPr>
          <p:cNvPr id="5" name="TextBox 4"/>
          <p:cNvSpPr txBox="1"/>
          <p:nvPr/>
        </p:nvSpPr>
        <p:spPr>
          <a:xfrm>
            <a:off x="9569003" y="4254845"/>
            <a:ext cx="1133341" cy="523220"/>
          </a:xfrm>
          <a:prstGeom prst="rect">
            <a:avLst/>
          </a:prstGeom>
          <a:noFill/>
        </p:spPr>
        <p:txBody>
          <a:bodyPr wrap="square" rtlCol="0">
            <a:spAutoFit/>
          </a:bodyPr>
          <a:lstStyle/>
          <a:p>
            <a:r>
              <a:rPr lang="en-GB" sz="2800" b="1" dirty="0" smtClean="0">
                <a:solidFill>
                  <a:srgbClr val="C00000"/>
                </a:solidFill>
                <a:effectLst>
                  <a:outerShdw blurRad="38100" dist="38100" dir="2700000" algn="tl">
                    <a:srgbClr val="000000">
                      <a:alpha val="43137"/>
                    </a:srgbClr>
                  </a:outerShdw>
                </a:effectLst>
              </a:rPr>
              <a:t>H</a:t>
            </a:r>
            <a:r>
              <a:rPr lang="en-GB" sz="2800" b="1" baseline="-25000" dirty="0" smtClean="0">
                <a:solidFill>
                  <a:srgbClr val="C00000"/>
                </a:solidFill>
                <a:effectLst>
                  <a:outerShdw blurRad="38100" dist="38100" dir="2700000" algn="tl">
                    <a:srgbClr val="000000">
                      <a:alpha val="43137"/>
                    </a:srgbClr>
                  </a:outerShdw>
                </a:effectLst>
              </a:rPr>
              <a:t>2</a:t>
            </a:r>
            <a:r>
              <a:rPr lang="en-GB" sz="2800" b="1" dirty="0" smtClean="0">
                <a:solidFill>
                  <a:srgbClr val="C00000"/>
                </a:solidFill>
                <a:effectLst>
                  <a:outerShdw blurRad="38100" dist="38100" dir="2700000" algn="tl">
                    <a:srgbClr val="000000">
                      <a:alpha val="43137"/>
                    </a:srgbClr>
                  </a:outerShdw>
                </a:effectLst>
              </a:rPr>
              <a:t>SO</a:t>
            </a:r>
            <a:r>
              <a:rPr lang="en-GB" sz="2800" b="1" baseline="-25000" dirty="0" smtClean="0">
                <a:solidFill>
                  <a:srgbClr val="C00000"/>
                </a:solidFill>
                <a:effectLst>
                  <a:outerShdw blurRad="38100" dist="38100" dir="2700000" algn="tl">
                    <a:srgbClr val="000000">
                      <a:alpha val="43137"/>
                    </a:srgbClr>
                  </a:outerShdw>
                </a:effectLst>
              </a:rPr>
              <a:t>4</a:t>
            </a:r>
            <a:endParaRPr lang="en-GB" dirty="0"/>
          </a:p>
        </p:txBody>
      </p:sp>
      <p:sp>
        <p:nvSpPr>
          <p:cNvPr id="6" name="Right Arrow 5"/>
          <p:cNvSpPr/>
          <p:nvPr/>
        </p:nvSpPr>
        <p:spPr>
          <a:xfrm>
            <a:off x="4597758" y="4116747"/>
            <a:ext cx="3773510" cy="8113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ar-SA" sz="2400" b="1" dirty="0" smtClean="0">
                <a:effectLst>
                  <a:outerShdw blurRad="38100" dist="38100" dir="2700000" algn="tl">
                    <a:srgbClr val="000000">
                      <a:alpha val="43137"/>
                    </a:srgbClr>
                  </a:outerShdw>
                </a:effectLst>
              </a:rPr>
              <a:t>بكتيريا أكسدة الكبريت</a:t>
            </a:r>
          </a:p>
        </p:txBody>
      </p:sp>
      <p:sp>
        <p:nvSpPr>
          <p:cNvPr id="7" name="Footer Placeholder 6"/>
          <p:cNvSpPr>
            <a:spLocks noGrp="1"/>
          </p:cNvSpPr>
          <p:nvPr>
            <p:ph type="ftr" sz="quarter" idx="11"/>
          </p:nvPr>
        </p:nvSpPr>
        <p:spPr/>
        <p:txBody>
          <a:bodyPr/>
          <a:lstStyle/>
          <a:p>
            <a:r>
              <a:rPr lang="en-GB" smtClean="0"/>
              <a:t>MIC  345</a:t>
            </a:r>
            <a:endParaRPr lang="en-GB"/>
          </a:p>
        </p:txBody>
      </p:sp>
      <p:sp>
        <p:nvSpPr>
          <p:cNvPr id="8" name="Footer Placeholder 3"/>
          <p:cNvSpPr txBox="1">
            <a:spLocks/>
          </p:cNvSpPr>
          <p:nvPr/>
        </p:nvSpPr>
        <p:spPr>
          <a:xfrm>
            <a:off x="213575" y="230188"/>
            <a:ext cx="229780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800" u="sng" dirty="0" smtClean="0">
                <a:solidFill>
                  <a:schemeClr val="tx1"/>
                </a:solidFill>
              </a:rPr>
              <a:t>MIC  345</a:t>
            </a:r>
            <a:endParaRPr lang="en-GB" sz="1800" u="sng" dirty="0">
              <a:solidFill>
                <a:schemeClr val="tx1"/>
              </a:solidFill>
            </a:endParaRPr>
          </a:p>
        </p:txBody>
      </p:sp>
    </p:spTree>
    <p:extLst>
      <p:ext uri="{BB962C8B-B14F-4D97-AF65-F5344CB8AC3E}">
        <p14:creationId xmlns:p14="http://schemas.microsoft.com/office/powerpoint/2010/main" val="2845301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1965</Words>
  <Application>Microsoft Office PowerPoint</Application>
  <PresentationFormat>Custom</PresentationFormat>
  <Paragraphs>183</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345 MIC </vt:lpstr>
      <vt:lpstr>الأسمدة الحيوية Biofertilizers</vt:lpstr>
      <vt:lpstr>أنواع الأسمدة الحيوية حسب نشاطها الحيوي: </vt:lpstr>
      <vt:lpstr>أنواع الأسمدة الحيوية حسب نشاطها الحيوي: </vt:lpstr>
      <vt:lpstr>أنواع الأسمدة الحيوية حسب نشاطها الحيوي: </vt:lpstr>
      <vt:lpstr>أنواع الأسمدة الحيوية حسب نشاطها الحيوي: </vt:lpstr>
      <vt:lpstr>PowerPoint Presentation</vt:lpstr>
      <vt:lpstr>أنواع الأسمدة الحيوية حسب نشاطها الحيوي: </vt:lpstr>
      <vt:lpstr>أنواع الأسمدة الحيوية حسب نشاطها الحيوي: </vt:lpstr>
      <vt:lpstr>أنواع الأسمدة الحيوية حسب نشاطها الحيوي: </vt:lpstr>
      <vt:lpstr>أنواع الأسمدة الحيوية حسب نشاطها الحيوي: </vt:lpstr>
      <vt:lpstr>أنواع الأسمدة الحيوية حسب نشاطها الحيوي: </vt:lpstr>
      <vt:lpstr>أنواع الأسمدة الحيوية حسب نشاطها الحيوي: </vt:lpstr>
      <vt:lpstr>أنواع الأسمدة الحيوية حسب نشاطها الحيوي: </vt:lpstr>
      <vt:lpstr>أنواع الأسمدة الحيوية حسب نشاطها الحيوي: </vt:lpstr>
      <vt:lpstr>أهم اللقاحات المتوفرة تجارياً</vt:lpstr>
      <vt:lpstr>أهم اللقاحات المتوفرة تجارياً</vt:lpstr>
      <vt:lpstr>أهمية الأسمدة الخلوية</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e l o</dc:creator>
  <cp:lastModifiedBy>Amal Khalaf Hamdan</cp:lastModifiedBy>
  <cp:revision>52</cp:revision>
  <dcterms:created xsi:type="dcterms:W3CDTF">2015-04-07T17:31:45Z</dcterms:created>
  <dcterms:modified xsi:type="dcterms:W3CDTF">2015-04-08T06:02:33Z</dcterms:modified>
</cp:coreProperties>
</file>