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257" r:id="rId3"/>
  </p:sldMasterIdLst>
  <p:notesMasterIdLst>
    <p:notesMasterId r:id="rId24"/>
  </p:notesMasterIdLst>
  <p:handoutMasterIdLst>
    <p:handoutMasterId r:id="rId25"/>
  </p:handoutMasterIdLst>
  <p:sldIdLst>
    <p:sldId id="328" r:id="rId4"/>
    <p:sldId id="330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5" r:id="rId18"/>
    <p:sldId id="342" r:id="rId19"/>
    <p:sldId id="343" r:id="rId20"/>
    <p:sldId id="346" r:id="rId21"/>
    <p:sldId id="344" r:id="rId22"/>
    <p:sldId id="347" r:id="rId23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DC84E47-9675-4ACD-970B-1385F5B065B1}" type="datetimeFigureOut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C5701D7-98E6-4AEA-BA50-852CA0EF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3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D9A345-B1EB-43BF-9FA2-A8FF4E6ACA0C}" type="datetimeFigureOut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19CEDD-5C35-4B50-9041-BD573B1D1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7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YpDwhpILkQ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Also watch “Vocal Cords in Action”: </a:t>
            </a:r>
            <a:r>
              <a:rPr lang="en-US" altLang="en-US" b="1" u="sng" dirty="0" smtClean="0">
                <a:solidFill>
                  <a:srgbClr val="3333CC"/>
                </a:solidFill>
                <a:hlinkClick r:id="rId3"/>
              </a:rPr>
              <a:t>https://youtu.be/iYpDwhpILkQ</a:t>
            </a:r>
            <a:r>
              <a:rPr lang="en-US" altLang="en-US" b="1" u="sng" dirty="0" smtClean="0">
                <a:solidFill>
                  <a:srgbClr val="3333CC"/>
                </a:solidFill>
              </a:rPr>
              <a:t>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0B89F-EAEA-429F-A8D6-9699137AD9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3F20E-0F62-45C9-8DC6-416CE8A8BD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 thus, in the presence of noise</a:t>
            </a:r>
            <a:r>
              <a:rPr lang="en-US" altLang="en-US" baseline="0" dirty="0" smtClean="0"/>
              <a:t> it’s best to use 1-2 meaningful words (e.g. help me; calling someone by their First and Last Names)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56DB3D-3DD4-489C-B9C5-BADB6B257B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Filtering</a:t>
            </a:r>
            <a:r>
              <a:rPr lang="en-US" altLang="en-US" baseline="0" dirty="0" smtClean="0"/>
              <a:t> freq. &gt; 4000 Hz </a:t>
            </a:r>
            <a:r>
              <a:rPr lang="en-US" altLang="en-US" baseline="0" dirty="0" smtClean="0">
                <a:sym typeface="Symbol"/>
              </a:rPr>
              <a:t> low pass filter  (from figure above) intelligibility &gt; 90%; </a:t>
            </a:r>
            <a:r>
              <a:rPr lang="en-US" altLang="en-US" dirty="0" smtClean="0"/>
              <a:t>Filtering</a:t>
            </a:r>
            <a:r>
              <a:rPr lang="en-US" altLang="en-US" baseline="0" dirty="0" smtClean="0"/>
              <a:t> freq. &lt; 600 Hz </a:t>
            </a:r>
            <a:r>
              <a:rPr lang="en-US" altLang="en-US" baseline="0" dirty="0" smtClean="0">
                <a:sym typeface="Symbol"/>
              </a:rPr>
              <a:t> high pass filter  (from figure above): intelligibility &gt; 90%</a:t>
            </a:r>
          </a:p>
          <a:p>
            <a:r>
              <a:rPr lang="en-US" altLang="en-US" baseline="0" dirty="0" smtClean="0">
                <a:sym typeface="Symbol"/>
              </a:rPr>
              <a:t>why? A: remember –simply– we hear high-sensitivity sounds between 1-3 kHz (use this to answer the second question shown above)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2346C-7FAC-458C-98E5-A736824937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A: Shouting </a:t>
            </a:r>
            <a:r>
              <a:rPr lang="en-US" altLang="en-US" dirty="0" smtClean="0"/>
              <a:t>is required for loud noise since SNR = 12 dB @ noise = 100 dB </a:t>
            </a:r>
            <a:r>
              <a:rPr lang="en-US" altLang="en-US" dirty="0" smtClean="0">
                <a:latin typeface="Lucida Sans Unicode" pitchFamily="34" charset="0"/>
              </a:rPr>
              <a:t>⇒ signal = 112 dB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27BCF1-7B56-4C2E-B7E9-9DC738C79F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F969C-748F-48B9-A697-EEC7803FAC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Note the large SI drop at the 60 year </a:t>
            </a:r>
            <a:r>
              <a:rPr lang="en-US" altLang="en-US" dirty="0" smtClean="0"/>
              <a:t>mark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B8AA4C-E075-4AAC-AE06-DE0480BC77F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31D1C-13F1-4DB3-98AD-DB754EA1153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 Can you find the number of diphthongs in the English / Arabic languages?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C6BB7D-32A0-4C11-B7ED-05DD963AE9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*The clip shown was created using program “</a:t>
            </a:r>
            <a:r>
              <a:rPr lang="en-US" altLang="en-US" dirty="0" err="1" smtClean="0"/>
              <a:t>Wavepad</a:t>
            </a:r>
            <a:r>
              <a:rPr lang="en-US" altLang="en-US" dirty="0" smtClean="0"/>
              <a:t> Sound Editor”; clip is by Sh. Abdul-</a:t>
            </a:r>
            <a:r>
              <a:rPr lang="en-US" altLang="en-US" dirty="0" err="1" smtClean="0"/>
              <a:t>Bassitt</a:t>
            </a:r>
            <a:r>
              <a:rPr lang="en-US" altLang="en-US" dirty="0" smtClean="0"/>
              <a:t> Abdul-</a:t>
            </a:r>
            <a:r>
              <a:rPr lang="en-US" altLang="en-US" dirty="0" err="1" smtClean="0"/>
              <a:t>Samad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00FD60-B55B-43C3-A096-0205E982AD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 note, the figure</a:t>
            </a:r>
            <a:r>
              <a:rPr lang="en-US" altLang="en-US" baseline="0" dirty="0" smtClean="0"/>
              <a:t> states c. Sound Spectogram; the correct spelling is Spect</a:t>
            </a:r>
            <a:r>
              <a:rPr lang="en-US" altLang="en-US" b="1" baseline="0" dirty="0" smtClean="0"/>
              <a:t>r</a:t>
            </a:r>
            <a:r>
              <a:rPr lang="en-US" altLang="en-US" baseline="0" dirty="0" smtClean="0"/>
              <a:t>ogram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BD239D-5E99-4EB9-BA14-DAEA40FB6B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*note: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in </a:t>
            </a:r>
            <a:r>
              <a:rPr lang="en-US" altLang="en-US" dirty="0" err="1" smtClean="0"/>
              <a:t>dB</a:t>
            </a:r>
            <a:r>
              <a:rPr lang="en-US" altLang="en-US" i="1" dirty="0" err="1" smtClean="0"/>
              <a:t>A</a:t>
            </a:r>
            <a:r>
              <a:rPr lang="en-US" altLang="en-US" dirty="0" smtClean="0"/>
              <a:t>: most widely used sound filter (i.e. used to control noise in sound); sound level meter is thus less sensitive to very high and very low frequencies;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 filter is used for v. high sounds (</a:t>
            </a:r>
            <a:r>
              <a:rPr lang="en-US" altLang="en-US" dirty="0" err="1" smtClean="0"/>
              <a:t>dB</a:t>
            </a:r>
            <a:r>
              <a:rPr lang="en-US" altLang="en-US" i="1" dirty="0" err="1" smtClean="0"/>
              <a:t>C</a:t>
            </a:r>
            <a:r>
              <a:rPr lang="en-US" altLang="en-US" dirty="0" smtClean="0"/>
              <a:t>)</a:t>
            </a:r>
            <a:endParaRPr lang="en-US" alt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DDF89-B632-45C5-81C0-50D4168612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 What level of</a:t>
            </a:r>
            <a:r>
              <a:rPr lang="en-US" altLang="en-US" baseline="0" dirty="0" smtClean="0"/>
              <a:t> hearing is speech intelligibility: detectability, </a:t>
            </a:r>
            <a:r>
              <a:rPr lang="en-US" altLang="en-US" b="1" baseline="0" dirty="0" smtClean="0"/>
              <a:t>discriminability</a:t>
            </a:r>
            <a:r>
              <a:rPr lang="en-US" altLang="en-US" baseline="0" dirty="0" smtClean="0"/>
              <a:t>, identification?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8B4930-C6E1-42D4-9282-3C272D5B15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7811B-5120-4EE6-9148-68D824B082B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EB51E-A67D-4215-8AA0-7ABF7F79EF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18704-08EC-455A-91AD-E4B211D7F5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CF75-3E12-4936-A734-69F7BCDB644C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77DF-28D8-445D-B636-9E8076B2E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2AF2-79A9-4E1D-8725-B7A195751F5D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29F8-7E8E-46FA-9987-95595B27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9FBB-12F8-4539-9116-E4235993B5B9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F0F2-1472-43A0-9B66-D6A0A54AF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170F9C78-4D17-4A32-B5AF-46074F90CA9C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1536F4A-99C2-4820-90D1-85D88D88B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D3CAE-0C2C-4374-8146-7A4BF0A7013A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E33A07-1DAF-48CE-9399-7BCA0DB23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88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CBE4D2-D827-45FE-AAD4-3AF0E6A28E13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6C407-2C4E-4960-BDAF-BCDE5265C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907738-A337-4B7A-A14F-4986E9C180CB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235C1F-6526-4A3C-ADC9-CB73E59C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51640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AB0190-AE70-4EFF-A442-E372E6038F7D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C59E8-C7AA-4C9D-903A-4A5AD789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2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0F725E-8E16-4C3E-A250-74F283249D3B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6CF8AB-E471-4AB8-9445-24057648A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58694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011844-5069-4B2D-ADB0-57915E848EEE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9161173-7114-4F73-9678-504B75731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4CF75-3E12-4936-A734-69F7BCDB644C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377DF-28D8-445D-B636-9E8076B2E8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C40E-4CBA-4A70-8FD5-645F92EB71ED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93E1-46F6-4578-BA9C-3E3FC6102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8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8C40E-4CBA-4A70-8FD5-645F92EB71ED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393E1-46F6-4578-BA9C-3E3FC6102E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21634-B777-43DE-801D-4F8D4C61C140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2A048-A159-4E55-9BB0-AE1DCB7262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7B296-6C29-4010-9E2C-CA2E2768FDF3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C69AE-B368-421F-900D-F63244FF3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93DCA-A0BB-484F-B8DC-150916876248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0F46E-28F8-49B7-9F66-C8AA97F5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34D3F-D2BD-4057-BFB9-061DD527B72B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95ADF-145B-4E8E-B573-EEF0E7F285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11EA7-122A-4B1E-923F-27C185A8D032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826B1-E99F-4CF7-B4CE-176E38C49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1AF22-3906-40F7-9198-A014AF790538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56EB1-A66D-4F70-8CF8-6FD3A0953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ED27E-C407-40E9-9C93-0EF48583CB3F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0E2D-1B1A-46F0-83EA-9585DE5E7F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72AF2-79A9-4E1D-8725-B7A195751F5D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529F8-7E8E-46FA-9987-95595B27F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E9FBB-12F8-4539-9116-E4235993B5B9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3F0F2-1472-43A0-9B66-D6A0A54AF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1634-B777-43DE-801D-4F8D4C61C140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A048-A159-4E55-9BB0-AE1DCB726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B296-6C29-4010-9E2C-CA2E2768FDF3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69AE-B368-421F-900D-F63244FF3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6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3DCA-A0BB-484F-B8DC-150916876248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0F46E-28F8-49B7-9F66-C8AA97F57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4D3F-D2BD-4057-BFB9-061DD527B72B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5ADF-145B-4E8E-B573-EEF0E7F2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1EA7-122A-4B1E-923F-27C185A8D032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26B1-E99F-4CF7-B4CE-176E38C49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AF22-3906-40F7-9198-A014AF790538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6EB1-A66D-4F70-8CF8-6FD3A0953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7E-C407-40E9-9C93-0EF48583CB3F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0E2D-1B1A-46F0-83EA-9585DE5E7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4B6E41A-F42E-4AE9-BCF2-E38B0A21D508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AEBA1507-02D2-4F17-A2B8-02D012F16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KSU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007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1CA1877-849A-439E-9C26-5567417F0DB6}" type="datetime1">
              <a:rPr lang="en-US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B2657E6-F5C3-4638-988F-84203599C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50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4B6E41A-F42E-4AE9-BCF2-E38B0A21D508}" type="datetime1">
              <a:rPr lang="en-US" smtClean="0"/>
              <a:pPr>
                <a:defRPr/>
              </a:pPr>
              <a:t>24/12/2016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EBA1507-02D2-4F17-A2B8-02D012F16C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PS3Z11Wf7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youtu.be/hR7PeFEhnG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BDS6Li2WQ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C2lRhe_Fc04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2pLJfWUjc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</a:t>
            </a:r>
            <a:r>
              <a:rPr lang="en-US" sz="3700" dirty="0">
                <a:solidFill>
                  <a:schemeClr val="tx1"/>
                </a:solidFill>
              </a:rPr>
              <a:t>Human Factors Engineering</a:t>
            </a:r>
            <a:r>
              <a:rPr lang="en-US" sz="3700" b="0" dirty="0" smtClean="0">
                <a:solidFill>
                  <a:schemeClr val="tx1"/>
                </a:solidFill>
              </a:rPr>
              <a:t>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2016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1437-8H)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2057400"/>
          </a:xfrm>
        </p:spPr>
        <p:txBody>
          <a:bodyPr/>
          <a:lstStyle/>
          <a:p>
            <a:pPr marL="109538"/>
            <a:r>
              <a:rPr lang="en-US" altLang="en-US" b="1" i="1" dirty="0">
                <a:solidFill>
                  <a:schemeClr val="tx1"/>
                </a:solidFill>
              </a:rPr>
              <a:t>Human </a:t>
            </a:r>
            <a:r>
              <a:rPr lang="en-US" altLang="en-US" b="1" i="1" dirty="0" smtClean="0">
                <a:solidFill>
                  <a:schemeClr val="tx1"/>
                </a:solidFill>
              </a:rPr>
              <a:t>Capabilities</a:t>
            </a:r>
            <a:endParaRPr lang="en-US" altLang="en-US" b="1" i="1" dirty="0">
              <a:solidFill>
                <a:schemeClr val="tx1"/>
              </a:solidFill>
            </a:endParaRPr>
          </a:p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Part – C. Speech Communications (Chapter 7)</a:t>
            </a:r>
          </a:p>
          <a:p>
            <a:pPr marL="109538"/>
            <a:r>
              <a:rPr lang="en-US" altLang="en-US" sz="1900" b="1" dirty="0" smtClean="0">
                <a:solidFill>
                  <a:schemeClr val="tx1"/>
                </a:solidFill>
              </a:rPr>
              <a:t>Prepared by: Ahmed M. El-Sherbeeny,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6E9056-6256-40FC-8D82-4185B3B58A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Criteria for Evaluating Speech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Speech Intelligibility</a:t>
            </a:r>
          </a:p>
          <a:p>
            <a:pPr lvl="1"/>
            <a:r>
              <a:rPr lang="en-US" altLang="en-US" dirty="0" err="1" smtClean="0">
                <a:solidFill>
                  <a:schemeClr val="tx1"/>
                </a:solidFill>
              </a:rPr>
              <a:t>Def</a:t>
            </a:r>
            <a:r>
              <a:rPr lang="en-US" altLang="en-US" baseline="30000" dirty="0" err="1" smtClean="0">
                <a:solidFill>
                  <a:schemeClr val="tx1"/>
                </a:solidFill>
              </a:rPr>
              <a:t>n</a:t>
            </a:r>
            <a:r>
              <a:rPr lang="en-US" altLang="en-US" dirty="0" smtClean="0">
                <a:solidFill>
                  <a:schemeClr val="tx1"/>
                </a:solidFill>
              </a:rPr>
              <a:t>: “degree/percentage to which a speech message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group of words) is </a:t>
            </a:r>
            <a:r>
              <a:rPr lang="en-US" altLang="en-US" i="1" dirty="0" smtClean="0">
                <a:solidFill>
                  <a:schemeClr val="tx1"/>
                </a:solidFill>
              </a:rPr>
              <a:t>correctly</a:t>
            </a:r>
            <a:r>
              <a:rPr lang="en-US" altLang="en-US" dirty="0" smtClean="0">
                <a:solidFill>
                  <a:schemeClr val="tx1"/>
                </a:solidFill>
              </a:rPr>
              <a:t> recognized”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This’s </a:t>
            </a:r>
            <a:r>
              <a:rPr lang="en-US" altLang="en-US" i="1" dirty="0" smtClean="0">
                <a:solidFill>
                  <a:schemeClr val="tx1"/>
                </a:solidFill>
              </a:rPr>
              <a:t>major</a:t>
            </a:r>
            <a:r>
              <a:rPr lang="en-US" altLang="en-US" dirty="0" smtClean="0">
                <a:solidFill>
                  <a:schemeClr val="tx1"/>
                </a:solidFill>
              </a:rPr>
              <a:t> criterion for evaluating speech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Assessment of speech intelligibility: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Either repeating back read material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Or answering questions regarding material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Speech Intelligibility tests: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Nonsense syllables (e.g. un, us, </a:t>
            </a:r>
            <a:r>
              <a:rPr lang="en-US" altLang="en-US" dirty="0" err="1" smtClean="0">
                <a:solidFill>
                  <a:schemeClr val="tx1"/>
                </a:solidFill>
              </a:rPr>
              <a:t>mus</a:t>
            </a:r>
            <a:r>
              <a:rPr lang="en-US" altLang="en-US" dirty="0" smtClean="0">
                <a:solidFill>
                  <a:schemeClr val="tx1"/>
                </a:solidFill>
              </a:rPr>
              <a:t>, sub, </a:t>
            </a:r>
            <a:r>
              <a:rPr lang="en-US" altLang="en-US" dirty="0" err="1" smtClean="0">
                <a:solidFill>
                  <a:schemeClr val="tx1"/>
                </a:solidFill>
              </a:rPr>
              <a:t>sud</a:t>
            </a:r>
            <a:r>
              <a:rPr lang="en-US" altLang="en-US" dirty="0" smtClean="0">
                <a:solidFill>
                  <a:schemeClr val="tx1"/>
                </a:solidFill>
              </a:rPr>
              <a:t>, …)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these have least intelligibility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Phonetically balanced (PB) word lists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Nonsense syllables &lt; words Intelligibility &lt; sentences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Complete sentences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These have highest intelligibility, even when some words are not recognized (i.e. depends on context)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e.g. “Did you go to the store” may sound as “</a:t>
            </a:r>
            <a:r>
              <a:rPr lang="en-US" altLang="en-US" dirty="0" err="1" smtClean="0">
                <a:solidFill>
                  <a:schemeClr val="tx1"/>
                </a:solidFill>
              </a:rPr>
              <a:t>Dijoo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…”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Watch the following videos </a:t>
            </a:r>
            <a:r>
              <a:rPr lang="en-US" altLang="en-US" dirty="0">
                <a:solidFill>
                  <a:schemeClr val="tx1"/>
                </a:solidFill>
              </a:rPr>
              <a:t>regarding speech </a:t>
            </a:r>
            <a:r>
              <a:rPr lang="en-US" altLang="en-US" dirty="0" smtClean="0">
                <a:solidFill>
                  <a:schemeClr val="tx1"/>
                </a:solidFill>
              </a:rPr>
              <a:t>intelligibility: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Measuring </a:t>
            </a:r>
            <a:r>
              <a:rPr lang="en-US" altLang="en-US" dirty="0">
                <a:solidFill>
                  <a:schemeClr val="tx1"/>
                </a:solidFill>
              </a:rPr>
              <a:t>speech intelligibility </a:t>
            </a:r>
            <a:r>
              <a:rPr lang="en-US" altLang="en-US" dirty="0" smtClean="0">
                <a:solidFill>
                  <a:schemeClr val="tx1"/>
                </a:solidFill>
              </a:rPr>
              <a:t>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youtu.be/pPS3Z11Wf7Q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Research study on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speech </a:t>
            </a:r>
            <a:r>
              <a:rPr lang="en-US" altLang="en-US" dirty="0" smtClean="0">
                <a:solidFill>
                  <a:schemeClr val="tx1"/>
                </a:solidFill>
              </a:rPr>
              <a:t>intelligibility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  <a:r>
              <a:rPr lang="en-US" altLang="en-US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hlinkClick r:id="rId4"/>
              </a:rPr>
              <a:t>youtu.be/hR7PeFEhnG0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69210-1BFB-4038-86B3-568AFCCADD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Criteria for Evaluating Speech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Speech Quality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Another criterion for evaluating speech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May be important in identifying a specific speaker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e.g. on phone (i.e. absolute identification)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Also important to choose bet. different products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e.g. speaker phone on home phones, mobile phones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Assessment of speech quality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Usually done using rating system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people listen to speech and asked to rate quality: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excellent, fair, poor, unacceptable, etc.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May also be done by comparing to some standard speech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01462-4144-410D-87DA-5F72194F98A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0" y="304800"/>
            <a:ext cx="9144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Components of Speech Communication Systems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Components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Speaker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Message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Transmission System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Noise Environment</a:t>
            </a:r>
          </a:p>
          <a:p>
            <a:pPr marL="849313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Hearer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Discussed here in terms of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Effects on intelligibility of speech communications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Methods to improve intelligibility of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90B4F-6D77-4269-A439-89435B7D93F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100000"/>
              <a:buFont typeface="Lucida Sans Unicode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Speaker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Intelligibility of speaker usu. called “</a:t>
            </a:r>
            <a:r>
              <a:rPr lang="en-US" altLang="en-US" b="1" dirty="0" smtClean="0">
                <a:solidFill>
                  <a:schemeClr val="tx1"/>
                </a:solidFill>
              </a:rPr>
              <a:t>enunciation</a:t>
            </a:r>
            <a:r>
              <a:rPr lang="en-US" altLang="en-US" dirty="0" smtClean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Research found higher intelligibility is caused by: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Longer syllable</a:t>
            </a:r>
            <a:r>
              <a:rPr lang="en-US" altLang="en-US" dirty="0" smtClean="0">
                <a:solidFill>
                  <a:schemeClr val="tx1"/>
                </a:solidFill>
              </a:rPr>
              <a:t> duration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Speaking with </a:t>
            </a:r>
            <a:r>
              <a:rPr lang="en-US" altLang="en-US" b="1" dirty="0" smtClean="0">
                <a:solidFill>
                  <a:schemeClr val="tx1"/>
                </a:solidFill>
              </a:rPr>
              <a:t>high intensity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Making </a:t>
            </a:r>
            <a:r>
              <a:rPr lang="en-US" altLang="en-US" b="1" dirty="0" smtClean="0">
                <a:solidFill>
                  <a:schemeClr val="tx1"/>
                </a:solidFill>
              </a:rPr>
              <a:t>use of speech time </a:t>
            </a:r>
            <a:r>
              <a:rPr lang="en-US" altLang="en-US" dirty="0" smtClean="0">
                <a:solidFill>
                  <a:schemeClr val="tx1"/>
                </a:solidFill>
              </a:rPr>
              <a:t>with spoken words and little pauses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Variation of </a:t>
            </a:r>
            <a:r>
              <a:rPr lang="en-US" altLang="en-US" b="1" dirty="0" smtClean="0">
                <a:solidFill>
                  <a:schemeClr val="tx1"/>
                </a:solidFill>
              </a:rPr>
              <a:t>speech frequencies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Differences bet. Intelligibilities generate from: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Structure of articulators (sound-producing organs)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Speech habits that people acquire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Speech training may improve speech intelligibility (but not very much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2"/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Watch the following video on </a:t>
            </a:r>
            <a:r>
              <a:rPr lang="en-US" altLang="en-US" dirty="0">
                <a:solidFill>
                  <a:schemeClr val="tx1"/>
                </a:solidFill>
              </a:rPr>
              <a:t>improving enunciation: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youtu.be/pBDS6Li2WQM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A39D4-FB32-4EEB-B589-E1965BEE9E6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100000"/>
              <a:buFont typeface="Lucida Sans Unicode" pitchFamily="34" charset="0"/>
              <a:buAutoNum type="arabi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Message</a:t>
            </a:r>
          </a:p>
          <a:p>
            <a:pPr marL="622300" indent="-514350">
              <a:buSzPct val="100000"/>
              <a:buFont typeface="Wingdings 3" pitchFamily="18" charset="2"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Affected by: phonemes used, words, context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Phoneme Confusions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Some speech sounds more easily confused than others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letters in each group (consonants) can be confused with each other: </a:t>
            </a:r>
            <a:r>
              <a:rPr lang="en-US" altLang="en-US" b="1" dirty="0" smtClean="0">
                <a:solidFill>
                  <a:schemeClr val="tx1"/>
                </a:solidFill>
              </a:rPr>
              <a:t>DVPBGCET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b="1" dirty="0" smtClean="0">
                <a:solidFill>
                  <a:schemeClr val="tx1"/>
                </a:solidFill>
              </a:rPr>
              <a:t>FXSH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b="1" dirty="0" smtClean="0">
                <a:solidFill>
                  <a:schemeClr val="tx1"/>
                </a:solidFill>
              </a:rPr>
              <a:t>KJA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b="1" dirty="0" smtClean="0">
                <a:solidFill>
                  <a:schemeClr val="tx1"/>
                </a:solidFill>
              </a:rPr>
              <a:t>MN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Avoid using single letters in presence of noise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Word Characteristics: for higher intelligibility use: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More </a:t>
            </a:r>
            <a:r>
              <a:rPr lang="en-US" altLang="en-US" b="1" dirty="0" smtClean="0">
                <a:solidFill>
                  <a:schemeClr val="tx1"/>
                </a:solidFill>
              </a:rPr>
              <a:t>familiar words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Longer words</a:t>
            </a:r>
            <a:r>
              <a:rPr lang="en-US" altLang="en-US" dirty="0" smtClean="0">
                <a:solidFill>
                  <a:schemeClr val="tx1"/>
                </a:solidFill>
              </a:rPr>
              <a:t>: for longer words even if part of word is dropped, rest can still be figured out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“word-spelling” alphabet: alpha, bravo, </a:t>
            </a:r>
            <a:r>
              <a:rPr lang="en-US" altLang="en-US" dirty="0" smtClean="0">
                <a:solidFill>
                  <a:schemeClr val="tx1"/>
                </a:solidFill>
              </a:rPr>
              <a:t>Charlie, </a:t>
            </a:r>
            <a:r>
              <a:rPr lang="en-US" altLang="en-US" dirty="0" smtClean="0">
                <a:solidFill>
                  <a:schemeClr val="tx1"/>
                </a:solidFill>
              </a:rPr>
              <a:t>delta, … instead of A, B, C, 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3140-8BF6-48C1-8B29-00D7B253D62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458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100000"/>
              <a:buFont typeface="Lucida Sans Unicode" pitchFamily="34" charset="0"/>
              <a:buAutoNum type="arabi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Cont. Message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Context features: for higher intelligibility use: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Sentences</a:t>
            </a:r>
            <a:r>
              <a:rPr lang="en-US" altLang="en-US" dirty="0" smtClean="0">
                <a:solidFill>
                  <a:schemeClr val="tx1"/>
                </a:solidFill>
              </a:rPr>
              <a:t> (rather than words)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Meaningful sentences</a:t>
            </a:r>
            <a:r>
              <a:rPr lang="en-US" altLang="en-US" dirty="0" smtClean="0">
                <a:solidFill>
                  <a:schemeClr val="tx1"/>
                </a:solidFill>
              </a:rPr>
              <a:t> (rather than non-sense phrases)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e.g. “This book is great” rather than “is great book this”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Less vocabulary</a:t>
            </a:r>
            <a:r>
              <a:rPr lang="en-US" altLang="en-US" dirty="0" smtClean="0">
                <a:solidFill>
                  <a:schemeClr val="tx1"/>
                </a:solidFill>
              </a:rPr>
              <a:t> (words) in the presence of noise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More words with noise ⇒ less intelligibility (see below)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Note, -</a:t>
            </a:r>
            <a:r>
              <a:rPr lang="en-US" altLang="en-US" dirty="0" err="1" smtClean="0">
                <a:solidFill>
                  <a:schemeClr val="tx1"/>
                </a:solidFill>
              </a:rPr>
              <a:t>ve</a:t>
            </a:r>
            <a:r>
              <a:rPr lang="en-US" altLang="en-US" dirty="0" smtClean="0">
                <a:solidFill>
                  <a:schemeClr val="tx1"/>
                </a:solidFill>
              </a:rPr>
              <a:t> SNR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means noise is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more  intense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than signal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Also note,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monosyllable: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words with only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one syllable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hit, ant,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cube, fish)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2247-285E-4D05-80EB-6E52A28589E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5257800" cy="322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100000"/>
              <a:buFont typeface="+mj-lt"/>
              <a:buAutoNum type="arabicPeriod" startAt="3"/>
              <a:defRPr/>
            </a:pPr>
            <a:r>
              <a:rPr lang="en-US" dirty="0" smtClean="0">
                <a:solidFill>
                  <a:schemeClr val="tx1"/>
                </a:solidFill>
              </a:rPr>
              <a:t>Transmission System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Transmission Systems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Natural: air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Artificial: telephone, radio, etc.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Artificial systems cause distortions, e.g.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Amplitude distortion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Frequency </a:t>
            </a:r>
            <a:r>
              <a:rPr lang="en-US" dirty="0" smtClean="0">
                <a:solidFill>
                  <a:schemeClr val="tx1"/>
                </a:solidFill>
              </a:rPr>
              <a:t>distortion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Filtering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Low-pass filter: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eliminates freq.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above some level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High-pass filter: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eliminates freq.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Below level</a:t>
            </a:r>
          </a:p>
          <a:p>
            <a:pPr lvl="2">
              <a:defRPr/>
            </a:pPr>
            <a:r>
              <a:rPr lang="en-US" dirty="0" smtClean="0">
                <a:solidFill>
                  <a:schemeClr val="tx1"/>
                </a:solidFill>
              </a:rPr>
              <a:t>Filtering: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freq. &gt; 4000 Hz, &lt; 600 Hz: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little effect on intelligibility;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but how about &gt; 1000 Hz, &lt; 3000 Hz?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9B41F-9BBB-45E8-B73B-F567A8482B6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63140"/>
            <a:ext cx="4648200" cy="29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662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pPr marL="622300" indent="-514350">
              <a:buSzPct val="100000"/>
              <a:buFont typeface="Lucida Sans Unicode" pitchFamily="34" charset="0"/>
              <a:buAutoNum type="arabicPeriod" startAt="4"/>
            </a:pPr>
            <a:r>
              <a:rPr lang="en-US" altLang="en-US" dirty="0" smtClean="0">
                <a:solidFill>
                  <a:schemeClr val="tx1"/>
                </a:solidFill>
              </a:rPr>
              <a:t>Noise Environment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causes biggest harm to speech intelligibility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SNR</a:t>
            </a:r>
            <a:r>
              <a:rPr lang="en-US" altLang="en-US" dirty="0" smtClean="0">
                <a:solidFill>
                  <a:schemeClr val="tx1"/>
                </a:solidFill>
              </a:rPr>
              <a:t> (signal to noise ratio):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Simplest way to evaluate impact of noise on intelligibility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Study: for noise level of 35-100 dB 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dirty="0" smtClean="0">
                <a:solidFill>
                  <a:schemeClr val="tx1"/>
                </a:solidFill>
              </a:rPr>
              <a:t>SNR = 12 dB for threshold of intelligibility (what to do for loud noise?)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However, SNR does not take frequency into consideration (only intensity)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Other measures (taking freq. into consideration):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Articulation index</a:t>
            </a:r>
            <a:r>
              <a:rPr lang="en-US" altLang="en-US" dirty="0" smtClean="0">
                <a:solidFill>
                  <a:schemeClr val="tx1"/>
                </a:solidFill>
              </a:rPr>
              <a:t> (AI): a measure (0-1) of speech intelligibility while knowing the noise environment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Preferred-octave speech interference level</a:t>
            </a:r>
            <a:r>
              <a:rPr lang="en-US" altLang="en-US" dirty="0" smtClean="0">
                <a:solidFill>
                  <a:schemeClr val="tx1"/>
                </a:solidFill>
              </a:rPr>
              <a:t> (PSIL): rough measure of effect of noise on speech reception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Preferred noise criteria</a:t>
            </a:r>
            <a:r>
              <a:rPr lang="en-US" altLang="en-US" dirty="0" smtClean="0">
                <a:solidFill>
                  <a:schemeClr val="tx1"/>
                </a:solidFill>
              </a:rPr>
              <a:t> (PNC) curves: suggest acceptable noise level for different work environments (e.g. offices)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A514-C8BD-41B0-BE5B-C72E2FB5E58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765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pPr marL="622300" indent="-514350">
              <a:buSzPct val="100000"/>
              <a:buFont typeface="Lucida Sans Unicode" pitchFamily="34" charset="0"/>
              <a:buAutoNum type="arabicPeriod" startAt="4"/>
            </a:pPr>
            <a:r>
              <a:rPr lang="en-US" altLang="en-US" dirty="0" smtClean="0">
                <a:solidFill>
                  <a:schemeClr val="tx1"/>
                </a:solidFill>
              </a:rPr>
              <a:t>Cont. Noise Environment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Reverberation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Bouncing effect of noise from walls, floor, ceiling in a closed room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Greatly decreases speech intelligibility (e.g. classrooms)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In general, the longer the reverberation time, the more the speech intelligibility decreases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Examine the linear relation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(right) for </a:t>
            </a:r>
            <a:r>
              <a:rPr lang="en-US" altLang="en-US" dirty="0" smtClean="0">
                <a:solidFill>
                  <a:schemeClr val="tx1"/>
                </a:solidFill>
              </a:rPr>
              <a:t>a decaying 60 </a:t>
            </a:r>
            <a:r>
              <a:rPr lang="en-US" altLang="en-US" dirty="0" smtClean="0">
                <a:solidFill>
                  <a:schemeClr val="tx1"/>
                </a:solidFill>
              </a:rPr>
              <a:t>dB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AED5B-10DD-48DD-9ED9-0D750D20DBC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9624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763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Cont. Speech Communication Systems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622300" indent="-514350">
              <a:buSzPct val="100000"/>
              <a:buFont typeface="+mj-lt"/>
              <a:buAutoNum type="arabicPeriod" startAt="5"/>
              <a:defRPr/>
            </a:pPr>
            <a:r>
              <a:rPr lang="en-US" dirty="0" smtClean="0">
                <a:solidFill>
                  <a:schemeClr val="tx1"/>
                </a:solidFill>
              </a:rPr>
              <a:t>Hearer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To receive speech under noise: hearer should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Have normal hearing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Be trained to receive messages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Be able to withstand stress of situation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Age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Also affects speech reception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(i.e. intelligibility); see right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20-29 age group: base level 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Note, unaltered speech: 120 wpm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vs. speeded speech: 300 wpm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Hearing protection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Prevents hearing loss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May improve SI for noise &gt;80 </a:t>
            </a:r>
            <a:r>
              <a:rPr lang="en-US" dirty="0" err="1" smtClean="0">
                <a:solidFill>
                  <a:schemeClr val="tx1"/>
                </a:solidFill>
              </a:rPr>
              <a:t>dB</a:t>
            </a:r>
            <a:r>
              <a:rPr lang="en-US" i="1" dirty="0" err="1" smtClean="0">
                <a:solidFill>
                  <a:schemeClr val="tx1"/>
                </a:solidFill>
              </a:rPr>
              <a:t>A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Decreases SI for noise &lt;80 </a:t>
            </a:r>
            <a:r>
              <a:rPr lang="en-US" dirty="0" err="1" smtClean="0">
                <a:solidFill>
                  <a:schemeClr val="tx1"/>
                </a:solidFill>
              </a:rPr>
              <a:t>dB</a:t>
            </a:r>
            <a:r>
              <a:rPr lang="en-US" i="1" dirty="0" err="1" smtClean="0">
                <a:solidFill>
                  <a:schemeClr val="tx1"/>
                </a:solidFill>
              </a:rPr>
              <a:t>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0F941-5A14-4DCC-9C67-7C55472FD36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11475"/>
            <a:ext cx="3048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The Nature of Speech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Criteria for Evaluating Speech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Components of Speech Communication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3452-1F4E-40CD-83FE-1F9831E901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2970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0767F-1CE7-44D9-8BC8-9FDA89776A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Speech is form of “display”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i.e. form of auditory information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Source of speech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Mostly human (focus of this lesson)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Could also be </a:t>
            </a:r>
            <a:r>
              <a:rPr lang="en-US" altLang="en-US" i="1" dirty="0" smtClean="0">
                <a:solidFill>
                  <a:schemeClr val="tx1"/>
                </a:solidFill>
              </a:rPr>
              <a:t>synthesized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i.e. machine; e.g. voice mail, access confirmation)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Receiver of speech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Mostly human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Could also be machine: “voice recognition”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not advanced as synthesized sound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90E04-DF99-42DB-B191-F301F90725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The Nature of Speech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Speech: closely associated with breathing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Organs associated with speech: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Lungs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Larynx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contains vocal cords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Pharynx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channel bet. larynx &amp; mouth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Mouth (AKA: oral cavity): 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tongue, lips, teeth, velum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Nasal </a:t>
            </a:r>
            <a:r>
              <a:rPr lang="en-US" altLang="en-US" dirty="0" smtClean="0">
                <a:solidFill>
                  <a:schemeClr val="tx1"/>
                </a:solidFill>
              </a:rPr>
              <a:t>cavity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Watch the </a:t>
            </a:r>
            <a:r>
              <a:rPr lang="en-US" altLang="en-US" dirty="0">
                <a:solidFill>
                  <a:schemeClr val="tx1"/>
                </a:solidFill>
              </a:rPr>
              <a:t>following video: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“</a:t>
            </a:r>
            <a:r>
              <a:rPr lang="en-US" altLang="en-US" b="1" dirty="0">
                <a:solidFill>
                  <a:schemeClr val="tx1"/>
                </a:solidFill>
                <a:hlinkClick r:id="rId2"/>
              </a:rPr>
              <a:t>how </a:t>
            </a:r>
            <a:r>
              <a:rPr lang="en-US" altLang="en-US" b="1" dirty="0">
                <a:solidFill>
                  <a:schemeClr val="tx1"/>
                </a:solidFill>
                <a:hlinkClick r:id="rId2"/>
              </a:rPr>
              <a:t>speech works</a:t>
            </a:r>
            <a:r>
              <a:rPr lang="en-US" altLang="en-US" b="1" dirty="0">
                <a:solidFill>
                  <a:schemeClr val="tx1"/>
                </a:solidFill>
              </a:rPr>
              <a:t>”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altLang="en-US" b="1" dirty="0" smtClean="0">
                <a:solidFill>
                  <a:schemeClr val="tx1"/>
                </a:solidFill>
                <a:hlinkClick r:id="rId2"/>
              </a:rPr>
              <a:t>youtu.be/C2lRhe_Fc04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129B0-E2DB-4255-A7C9-D60912D258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3318" name="Picture 5" descr="speech org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828800"/>
            <a:ext cx="39100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48600" y="2786063"/>
            <a:ext cx="914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</a:rPr>
              <a:t>Velum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429500" y="3086100"/>
            <a:ext cx="609600" cy="5334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The Nature of Speech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Vocal cords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Contains vibrating folds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Opening between folds: glottis / epiglottis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Vibrates 80-400 times/sec.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Rate of vibration of vocal cords: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controls freq. of resulting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speech sounds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Watch the following video </a:t>
            </a:r>
            <a:r>
              <a:rPr lang="en-US" altLang="en-US" dirty="0">
                <a:solidFill>
                  <a:schemeClr val="tx1"/>
                </a:solidFill>
              </a:rPr>
              <a:t>on vocal cords: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en-US" b="1" dirty="0" smtClean="0">
                <a:solidFill>
                  <a:schemeClr val="tx1"/>
                </a:solidFill>
                <a:hlinkClick r:id="rId3"/>
              </a:rPr>
              <a:t>youtu.be/P2pLJfWUjc8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endParaRPr lang="en-US" altLang="en-US" b="1" dirty="0">
              <a:solidFill>
                <a:schemeClr val="tx1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Speech/sound </a:t>
            </a:r>
            <a:r>
              <a:rPr lang="en-US" altLang="en-US" dirty="0" smtClean="0">
                <a:solidFill>
                  <a:srgbClr val="000000"/>
                </a:solidFill>
              </a:rPr>
              <a:t>waves:</a:t>
            </a:r>
          </a:p>
          <a:p>
            <a:pPr lvl="2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Produced by: vocal cords</a:t>
            </a:r>
          </a:p>
          <a:p>
            <a:pPr lvl="2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Further modified by “resonators”: </a:t>
            </a:r>
          </a:p>
          <a:p>
            <a:pPr lvl="3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pharynx, oral cavity, nasal cavity</a:t>
            </a:r>
          </a:p>
          <a:p>
            <a:pPr lvl="2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Further articulated by “manipulators”:</a:t>
            </a:r>
          </a:p>
          <a:p>
            <a:pPr lvl="3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Mouth: tongue, lips, velum</a:t>
            </a:r>
          </a:p>
          <a:p>
            <a:pPr lvl="3"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Nasal cavity: velum, pharynx muscles</a:t>
            </a: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01109-F791-4297-A6ED-1151FF32FC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4342" name="Picture 6" descr="vocal_cor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22488"/>
            <a:ext cx="34290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The Nature of Speech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Types of Speech sounds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Phonemes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Basic unit of speech</a:t>
            </a:r>
          </a:p>
          <a:p>
            <a:pPr lvl="2"/>
            <a:r>
              <a:rPr lang="en-US" altLang="en-US" dirty="0" err="1" smtClean="0">
                <a:solidFill>
                  <a:schemeClr val="tx1"/>
                </a:solidFill>
              </a:rPr>
              <a:t>Def</a:t>
            </a:r>
            <a:r>
              <a:rPr lang="en-US" altLang="en-US" baseline="30000" dirty="0" err="1" smtClean="0">
                <a:solidFill>
                  <a:schemeClr val="tx1"/>
                </a:solidFill>
              </a:rPr>
              <a:t>n</a:t>
            </a:r>
            <a:r>
              <a:rPr lang="en-US" altLang="en-US" dirty="0" smtClean="0">
                <a:solidFill>
                  <a:schemeClr val="tx1"/>
                </a:solidFill>
              </a:rPr>
              <a:t>: “shortest segment of speech which, if changed, would change the meaning of a word”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Phonemes in English language: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Vowel sounds: 13 (e.g. </a:t>
            </a:r>
            <a:r>
              <a:rPr lang="en-US" altLang="en-US" b="1" i="1" dirty="0" smtClean="0">
                <a:solidFill>
                  <a:schemeClr val="tx1"/>
                </a:solidFill>
              </a:rPr>
              <a:t>u</a:t>
            </a:r>
            <a:r>
              <a:rPr lang="en-US" altLang="en-US" dirty="0" smtClean="0">
                <a:solidFill>
                  <a:schemeClr val="tx1"/>
                </a:solidFill>
              </a:rPr>
              <a:t> sound in </a:t>
            </a:r>
            <a:r>
              <a:rPr lang="en-US" altLang="en-US" i="1" dirty="0" smtClean="0">
                <a:solidFill>
                  <a:schemeClr val="tx1"/>
                </a:solidFill>
              </a:rPr>
              <a:t>put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b="1" i="1" dirty="0" smtClean="0">
                <a:solidFill>
                  <a:schemeClr val="tx1"/>
                </a:solidFill>
              </a:rPr>
              <a:t>u</a:t>
            </a:r>
            <a:r>
              <a:rPr lang="en-US" altLang="en-US" dirty="0" smtClean="0">
                <a:solidFill>
                  <a:schemeClr val="tx1"/>
                </a:solidFill>
              </a:rPr>
              <a:t> sound in </a:t>
            </a:r>
            <a:r>
              <a:rPr lang="en-US" altLang="en-US" i="1" dirty="0" smtClean="0">
                <a:solidFill>
                  <a:schemeClr val="tx1"/>
                </a:solidFill>
              </a:rPr>
              <a:t>but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Consonant sounds: 25 (e.g. </a:t>
            </a:r>
            <a:r>
              <a:rPr lang="en-US" altLang="en-US" b="1" i="1" dirty="0" smtClean="0">
                <a:solidFill>
                  <a:schemeClr val="tx1"/>
                </a:solidFill>
              </a:rPr>
              <a:t>g</a:t>
            </a:r>
            <a:r>
              <a:rPr lang="en-US" altLang="en-US" dirty="0" smtClean="0">
                <a:solidFill>
                  <a:schemeClr val="tx1"/>
                </a:solidFill>
              </a:rPr>
              <a:t> sound in </a:t>
            </a:r>
            <a:r>
              <a:rPr lang="en-US" altLang="en-US" i="1" dirty="0" smtClean="0">
                <a:solidFill>
                  <a:schemeClr val="tx1"/>
                </a:solidFill>
              </a:rPr>
              <a:t>gyp</a:t>
            </a:r>
            <a:r>
              <a:rPr lang="en-US" altLang="en-US" dirty="0" smtClean="0">
                <a:solidFill>
                  <a:schemeClr val="tx1"/>
                </a:solidFill>
              </a:rPr>
              <a:t>, </a:t>
            </a:r>
            <a:r>
              <a:rPr lang="en-US" altLang="en-US" b="1" i="1" dirty="0" smtClean="0">
                <a:solidFill>
                  <a:schemeClr val="tx1"/>
                </a:solidFill>
              </a:rPr>
              <a:t>g</a:t>
            </a:r>
            <a:r>
              <a:rPr lang="en-US" altLang="en-US" dirty="0" smtClean="0">
                <a:solidFill>
                  <a:schemeClr val="tx1"/>
                </a:solidFill>
              </a:rPr>
              <a:t> in </a:t>
            </a:r>
            <a:r>
              <a:rPr lang="en-US" altLang="en-US" i="1" dirty="0" smtClean="0">
                <a:solidFill>
                  <a:schemeClr val="tx1"/>
                </a:solidFill>
              </a:rPr>
              <a:t>gale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Diphthongs (i.e. sound combinations):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e.g. </a:t>
            </a:r>
            <a:r>
              <a:rPr lang="en-US" altLang="en-US" b="1" i="1" dirty="0" smtClean="0">
                <a:solidFill>
                  <a:schemeClr val="tx1"/>
                </a:solidFill>
              </a:rPr>
              <a:t>oy</a:t>
            </a:r>
            <a:r>
              <a:rPr lang="en-US" altLang="en-US" dirty="0" smtClean="0">
                <a:solidFill>
                  <a:schemeClr val="tx1"/>
                </a:solidFill>
              </a:rPr>
              <a:t> sound in </a:t>
            </a:r>
            <a:r>
              <a:rPr lang="en-US" altLang="en-US" i="1" dirty="0" smtClean="0">
                <a:solidFill>
                  <a:schemeClr val="tx1"/>
                </a:solidFill>
              </a:rPr>
              <a:t>boy</a:t>
            </a:r>
            <a:r>
              <a:rPr lang="en-US" altLang="en-US" dirty="0" smtClean="0">
                <a:solidFill>
                  <a:schemeClr val="tx1"/>
                </a:solidFill>
              </a:rPr>
              <a:t>; 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ou</a:t>
            </a:r>
            <a:r>
              <a:rPr lang="en-US" altLang="en-US" dirty="0" smtClean="0">
                <a:solidFill>
                  <a:schemeClr val="tx1"/>
                </a:solidFill>
              </a:rPr>
              <a:t> sound in </a:t>
            </a:r>
            <a:r>
              <a:rPr lang="en-US" altLang="en-US" i="1" dirty="0" smtClean="0">
                <a:solidFill>
                  <a:schemeClr val="tx1"/>
                </a:solidFill>
              </a:rPr>
              <a:t>about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Can you compare these to Arabic phonemes?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Combining phonemes: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Phonemes form syllables ⇒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syllables form words (e.g. </a:t>
            </a:r>
            <a:r>
              <a:rPr lang="en-US" altLang="en-US" b="1" dirty="0" err="1" smtClean="0">
                <a:solidFill>
                  <a:schemeClr val="tx1"/>
                </a:solidFill>
              </a:rPr>
              <a:t>ac·a·dem·ic</a:t>
            </a:r>
            <a:r>
              <a:rPr lang="en-US" altLang="en-US" dirty="0" smtClean="0">
                <a:solidFill>
                  <a:schemeClr val="tx1"/>
                </a:solidFill>
              </a:rPr>
              <a:t>) ⇒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words form sentences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Note Phonemes &gt; letters (why?): since phonemes change when combined together (e.g. </a:t>
            </a:r>
            <a:r>
              <a:rPr lang="en-US" altLang="en-US" b="1" i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 in </a:t>
            </a:r>
            <a:r>
              <a:rPr lang="en-US" altLang="en-US" i="1" dirty="0" smtClean="0">
                <a:solidFill>
                  <a:schemeClr val="tx1"/>
                </a:solidFill>
              </a:rPr>
              <a:t>di</a:t>
            </a:r>
            <a:r>
              <a:rPr lang="en-US" altLang="en-US" dirty="0" smtClean="0">
                <a:solidFill>
                  <a:schemeClr val="tx1"/>
                </a:solidFill>
              </a:rPr>
              <a:t> different than </a:t>
            </a:r>
            <a:r>
              <a:rPr lang="en-US" altLang="en-US" i="1" dirty="0" smtClean="0">
                <a:solidFill>
                  <a:schemeClr val="tx1"/>
                </a:solidFill>
              </a:rPr>
              <a:t>du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3B3F-A41D-476C-9CC4-EC947AA04C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The Nature of Speech</a:t>
            </a: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Depicting Speech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Sound is generated by variations in air pressure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is represented in several graphical ways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Method 1: </a:t>
            </a:r>
            <a:r>
              <a:rPr lang="en-US" altLang="en-US" b="1" dirty="0" smtClean="0">
                <a:solidFill>
                  <a:schemeClr val="tx1"/>
                </a:solidFill>
              </a:rPr>
              <a:t>waveform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Shows intensity variation over time (relative scale)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Listen to file below for verse “</a:t>
            </a:r>
            <a:r>
              <a:rPr lang="ar-SA" altLang="en-US" dirty="0" smtClean="0">
                <a:solidFill>
                  <a:schemeClr val="tx1"/>
                </a:solidFill>
              </a:rPr>
              <a:t>بسم الله الرحمن الرحيم</a:t>
            </a:r>
            <a:r>
              <a:rPr lang="en-US" altLang="en-US" dirty="0" smtClean="0">
                <a:solidFill>
                  <a:schemeClr val="tx1"/>
                </a:solidFill>
              </a:rPr>
              <a:t>”*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0F49D-569A-4420-AF9C-481A0B9ACB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157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sm7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The Nature of Speech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Cont. Depicting Speech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Method 2: </a:t>
            </a:r>
            <a:r>
              <a:rPr lang="en-US" altLang="en-US" b="1" dirty="0" smtClean="0">
                <a:solidFill>
                  <a:schemeClr val="tx1"/>
                </a:solidFill>
              </a:rPr>
              <a:t>spectrum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Shows for given phoneme / word: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intensity of various frequencies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in that sound sample (see right)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Which freq. has highest intensity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in shown figure?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Method 3: sound </a:t>
            </a:r>
            <a:r>
              <a:rPr lang="en-US" altLang="en-US" b="1" dirty="0" smtClean="0">
                <a:solidFill>
                  <a:schemeClr val="tx1"/>
                </a:solidFill>
              </a:rPr>
              <a:t>spectrogram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Frequency: vertical scale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Time: horizontal scale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Intensity: degree of darkness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on plot (see right)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0F83D-8128-4CE8-883B-DEDCD3A256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762000"/>
            <a:ext cx="31448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343400"/>
            <a:ext cx="38338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The Nature of Speech</a:t>
            </a: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Intensity of Speech (AKA “Speech Power”)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Variation among phonemes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Vowels speech power </a:t>
            </a:r>
            <a:r>
              <a:rPr lang="en-US" altLang="en-US" b="1" dirty="0" smtClean="0">
                <a:solidFill>
                  <a:schemeClr val="tx1"/>
                </a:solidFill>
              </a:rPr>
              <a:t>»</a:t>
            </a:r>
            <a:r>
              <a:rPr lang="en-US" altLang="en-US" dirty="0" smtClean="0">
                <a:solidFill>
                  <a:schemeClr val="tx1"/>
                </a:solidFill>
              </a:rPr>
              <a:t> consonants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</a:t>
            </a:r>
            <a:r>
              <a:rPr lang="en-US" altLang="en-US" b="1" i="1" dirty="0" smtClean="0">
                <a:solidFill>
                  <a:schemeClr val="tx1"/>
                </a:solidFill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  in “</a:t>
            </a:r>
            <a:r>
              <a:rPr lang="en-US" altLang="en-US" i="1" dirty="0" smtClean="0">
                <a:solidFill>
                  <a:schemeClr val="tx1"/>
                </a:solidFill>
              </a:rPr>
              <a:t>talk”  </a:t>
            </a:r>
            <a:r>
              <a:rPr lang="en-US" altLang="en-US" dirty="0" smtClean="0">
                <a:solidFill>
                  <a:schemeClr val="tx1"/>
                </a:solidFill>
              </a:rPr>
              <a:t>has speech power: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680 times &gt; </a:t>
            </a:r>
            <a:r>
              <a:rPr lang="en-US" altLang="en-US" b="1" i="1" dirty="0" err="1" smtClean="0">
                <a:solidFill>
                  <a:schemeClr val="tx1"/>
                </a:solidFill>
              </a:rPr>
              <a:t>th</a:t>
            </a:r>
            <a:r>
              <a:rPr lang="en-US" altLang="en-US" dirty="0" smtClean="0">
                <a:solidFill>
                  <a:schemeClr val="tx1"/>
                </a:solidFill>
              </a:rPr>
              <a:t> in </a:t>
            </a:r>
            <a:r>
              <a:rPr lang="en-US" altLang="en-US" i="1" dirty="0" smtClean="0">
                <a:solidFill>
                  <a:schemeClr val="tx1"/>
                </a:solidFill>
              </a:rPr>
              <a:t>then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dirty="0" err="1" smtClean="0">
                <a:solidFill>
                  <a:schemeClr val="tx1"/>
                </a:solidFill>
              </a:rPr>
              <a:t>i.e</a:t>
            </a:r>
            <a:r>
              <a:rPr lang="en-US" altLang="en-US" dirty="0" smtClean="0">
                <a:solidFill>
                  <a:schemeClr val="tx1"/>
                </a:solidFill>
              </a:rPr>
              <a:t> 28 dB difference)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Variation among speech types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conversational speech: 45-55 </a:t>
            </a:r>
            <a:r>
              <a:rPr lang="en-US" altLang="en-US" dirty="0" err="1" smtClean="0">
                <a:solidFill>
                  <a:schemeClr val="tx1"/>
                </a:solidFill>
              </a:rPr>
              <a:t>dB</a:t>
            </a:r>
            <a:r>
              <a:rPr lang="en-US" altLang="en-US" i="1" dirty="0" err="1" smtClean="0">
                <a:solidFill>
                  <a:schemeClr val="tx1"/>
                </a:solidFill>
              </a:rPr>
              <a:t>A</a:t>
            </a:r>
            <a:r>
              <a:rPr lang="en-US" altLang="en-US" i="1" dirty="0" smtClean="0">
                <a:solidFill>
                  <a:schemeClr val="tx1"/>
                </a:solidFill>
              </a:rPr>
              <a:t>*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Telephone/lecture speech: 65 </a:t>
            </a:r>
            <a:r>
              <a:rPr lang="en-US" altLang="en-US" dirty="0" err="1" smtClean="0">
                <a:solidFill>
                  <a:schemeClr val="tx1"/>
                </a:solidFill>
              </a:rPr>
              <a:t>dB</a:t>
            </a:r>
            <a:r>
              <a:rPr lang="en-US" altLang="en-US" i="1" dirty="0" err="1" smtClean="0">
                <a:solidFill>
                  <a:schemeClr val="tx1"/>
                </a:solidFill>
              </a:rPr>
              <a:t>A</a:t>
            </a:r>
            <a:endParaRPr lang="en-US" altLang="en-US" i="1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Loud speech: 75 </a:t>
            </a:r>
            <a:r>
              <a:rPr lang="en-US" altLang="en-US" dirty="0" err="1" smtClean="0">
                <a:solidFill>
                  <a:schemeClr val="tx1"/>
                </a:solidFill>
              </a:rPr>
              <a:t>dB</a:t>
            </a:r>
            <a:r>
              <a:rPr lang="en-US" altLang="en-US" i="1" dirty="0" err="1" smtClean="0">
                <a:solidFill>
                  <a:schemeClr val="tx1"/>
                </a:solidFill>
              </a:rPr>
              <a:t>A</a:t>
            </a:r>
            <a:endParaRPr lang="en-US" altLang="en-US" i="1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Shouting: 85 </a:t>
            </a:r>
            <a:r>
              <a:rPr lang="en-US" altLang="en-US" dirty="0" err="1" smtClean="0">
                <a:solidFill>
                  <a:schemeClr val="tx1"/>
                </a:solidFill>
              </a:rPr>
              <a:t>dB</a:t>
            </a:r>
            <a:r>
              <a:rPr lang="en-US" altLang="en-US" i="1" dirty="0" err="1" smtClean="0">
                <a:solidFill>
                  <a:schemeClr val="tx1"/>
                </a:solidFill>
              </a:rPr>
              <a:t>A</a:t>
            </a:r>
            <a:endParaRPr lang="en-US" alt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Variation: Male &amp; Female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Male &gt; female by 3-5 dB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(in general)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Men in lower freq. has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higher intensity than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women (see right)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FC3EA-9881-42FF-B710-F518647CE9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13" y="3733800"/>
            <a:ext cx="4653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9482</TotalTime>
  <Words>1274</Words>
  <Application>Microsoft Office PowerPoint</Application>
  <PresentationFormat>On-screen Show (4:3)</PresentationFormat>
  <Paragraphs>261</Paragraphs>
  <Slides>20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2_Concourse</vt:lpstr>
      <vt:lpstr>9_Concourse</vt:lpstr>
      <vt:lpstr>Executive</vt:lpstr>
      <vt:lpstr>King Saud University   College of Engineering  IE – 341: “Human Factors Engineering”  Fall – 2016 (1st Sem. 1437-8H)</vt:lpstr>
      <vt:lpstr>Lesson Overview</vt:lpstr>
      <vt:lpstr>Introduction</vt:lpstr>
      <vt:lpstr>The Nature of Speech</vt:lpstr>
      <vt:lpstr>Cont. The Nature of Speech</vt:lpstr>
      <vt:lpstr>Cont. The Nature of Speech</vt:lpstr>
      <vt:lpstr>Cont. The Nature of Speech</vt:lpstr>
      <vt:lpstr>Cont. The Nature of Speech</vt:lpstr>
      <vt:lpstr>Cont. The Nature of Speech</vt:lpstr>
      <vt:lpstr>Criteria for Evaluating Speech</vt:lpstr>
      <vt:lpstr>Cont. Criteria for Evaluating Speech</vt:lpstr>
      <vt:lpstr>Components of Speech Communication Systems</vt:lpstr>
      <vt:lpstr>Cont. Speech Communication Systems</vt:lpstr>
      <vt:lpstr>Cont. Speech Communication Systems</vt:lpstr>
      <vt:lpstr>Cont. Speech Communication Systems</vt:lpstr>
      <vt:lpstr>Cont. Speech Communication Systems</vt:lpstr>
      <vt:lpstr>Cont. Speech Communication Systems</vt:lpstr>
      <vt:lpstr>Cont. Speech Communication Systems</vt:lpstr>
      <vt:lpstr>Cont. Speech Communication Systems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996</cp:revision>
  <dcterms:created xsi:type="dcterms:W3CDTF">2008-11-10T19:40:45Z</dcterms:created>
  <dcterms:modified xsi:type="dcterms:W3CDTF">2016-12-24T15:33:04Z</dcterms:modified>
</cp:coreProperties>
</file>