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321" r:id="rId3"/>
    <p:sldId id="405" r:id="rId4"/>
    <p:sldId id="406" r:id="rId5"/>
    <p:sldId id="407" r:id="rId6"/>
    <p:sldId id="408" r:id="rId7"/>
    <p:sldId id="424" r:id="rId8"/>
    <p:sldId id="409" r:id="rId9"/>
    <p:sldId id="425"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6" r:id="rId25"/>
    <p:sldId id="427" r:id="rId26"/>
    <p:sldId id="42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86477" autoAdjust="0"/>
  </p:normalViewPr>
  <p:slideViewPr>
    <p:cSldViewPr snapToGrid="0">
      <p:cViewPr varScale="1">
        <p:scale>
          <a:sx n="89" d="100"/>
          <a:sy n="89" d="100"/>
        </p:scale>
        <p:origin x="235" y="-5"/>
      </p:cViewPr>
      <p:guideLst>
        <p:guide orient="horz" pos="2160"/>
        <p:guide pos="3840"/>
      </p:guideLst>
    </p:cSldViewPr>
  </p:slideViewPr>
  <p:outlineViewPr>
    <p:cViewPr>
      <p:scale>
        <a:sx n="33" d="100"/>
        <a:sy n="33" d="100"/>
      </p:scale>
      <p:origin x="0" y="8790"/>
    </p:cViewPr>
  </p:outlineViewPr>
  <p:notesTextViewPr>
    <p:cViewPr>
      <p:scale>
        <a:sx n="1" d="1"/>
        <a:sy n="1" d="1"/>
      </p:scale>
      <p:origin x="0" y="0"/>
    </p:cViewPr>
  </p:notesTextViewPr>
  <p:sorterViewPr>
    <p:cViewPr>
      <p:scale>
        <a:sx n="100" d="100"/>
        <a:sy n="100" d="100"/>
      </p:scale>
      <p:origin x="0" y="-58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07F38074-2A0A-4E02-AE8D-F378FCD731D2}" type="datetimeFigureOut">
              <a:rPr lang="en-US" smtClean="0"/>
              <a:t>5/2/2016</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941A5E27-B155-45EF-8FA5-79BEB777047D}"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8074-2A0A-4E02-AE8D-F378FCD731D2}"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8074-2A0A-4E02-AE8D-F378FCD731D2}"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F38074-2A0A-4E02-AE8D-F378FCD731D2}"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38074-2A0A-4E02-AE8D-F378FCD731D2}"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7F38074-2A0A-4E02-AE8D-F378FCD731D2}"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F38074-2A0A-4E02-AE8D-F378FCD731D2}" type="datetimeFigureOut">
              <a:rPr lang="en-US" smtClean="0"/>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38074-2A0A-4E02-AE8D-F378FCD731D2}" type="datetimeFigureOut">
              <a:rPr lang="en-US" smtClean="0"/>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A5E27-B155-45EF-8FA5-79BEB777047D}" type="slidenum">
              <a:rPr lang="en-US" smtClean="0"/>
              <a:t>‹#›</a:t>
            </a:fld>
            <a:endParaRPr lang="en-US"/>
          </a:p>
        </p:txBody>
      </p:sp>
      <p:sp>
        <p:nvSpPr>
          <p:cNvPr id="6" name="Footer Placeholder 2"/>
          <p:cNvSpPr txBox="1">
            <a:spLocks/>
          </p:cNvSpPr>
          <p:nvPr userDrawn="1"/>
        </p:nvSpPr>
        <p:spPr>
          <a:xfrm>
            <a:off x="5613400" y="6460807"/>
            <a:ext cx="6070233" cy="591186"/>
          </a:xfrm>
          <a:prstGeom prst="rect">
            <a:avLst/>
          </a:prstGeom>
        </p:spPr>
        <p:txBody>
          <a:bodyPr vert="horz" lIns="91440" tIns="45720" rIns="91440" bIns="45720" rtlCol="0" anchor="ctr"/>
          <a:lstStyle>
            <a:defPPr>
              <a:defRPr lang="en-US"/>
            </a:defPPr>
            <a:lvl1pPr marL="0" algn="r" defTabSz="914400" rtl="0" eaLnBrk="1" latinLnBrk="0" hangingPunct="1">
              <a:defRPr sz="1200" b="1" kern="1200" cap="none" spc="0">
                <a:ln w="1905"/>
                <a:solidFill>
                  <a:schemeClr val="bg1"/>
                </a:solidFill>
                <a:effectLst>
                  <a:innerShdw blurRad="69850" dist="43180" dir="5400000">
                    <a:srgbClr val="000000">
                      <a:alpha val="65000"/>
                    </a:srgbClr>
                  </a:inn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The Selection of Manufacturing Engineering Process; </a:t>
            </a:r>
            <a:r>
              <a:rPr lang="en-US" i="1" smtClean="0"/>
              <a:t>By Dr. Saied. M. Darwish</a:t>
            </a:r>
            <a:endParaRPr lang="en-US"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38074-2A0A-4E02-AE8D-F378FCD731D2}" type="datetimeFigureOut">
              <a:rPr lang="en-US" smtClean="0"/>
              <a:t>5/2/2016</a:t>
            </a:fld>
            <a:endParaRPr lang="en-US"/>
          </a:p>
        </p:txBody>
      </p:sp>
      <p:sp>
        <p:nvSpPr>
          <p:cNvPr id="3" name="Footer Placeholder 2"/>
          <p:cNvSpPr>
            <a:spLocks noGrp="1"/>
          </p:cNvSpPr>
          <p:nvPr>
            <p:ph type="ftr" sz="quarter" idx="11"/>
          </p:nvPr>
        </p:nvSpPr>
        <p:spPr>
          <a:xfrm>
            <a:off x="5613400" y="6460807"/>
            <a:ext cx="6070233" cy="591186"/>
          </a:xfrm>
        </p:spPr>
        <p:txBody>
          <a:bodyPr/>
          <a:lstStyle>
            <a:lvl1pPr>
              <a:defRPr b="1" cap="none" spc="0">
                <a:ln w="1905"/>
                <a:solidFill>
                  <a:schemeClr val="bg1"/>
                </a:solidFill>
                <a:effectLst>
                  <a:innerShdw blurRad="69850" dist="43180" dir="5400000">
                    <a:srgbClr val="000000">
                      <a:alpha val="65000"/>
                    </a:srgbClr>
                  </a:innerShdw>
                </a:effectLst>
              </a:defRPr>
            </a:lvl1pPr>
          </a:lstStyle>
          <a:p>
            <a:r>
              <a:rPr lang="en-US" smtClean="0"/>
              <a:t>The Selection of Manufacturing Engineering Process; </a:t>
            </a:r>
            <a:r>
              <a:rPr lang="en-US" i="1" smtClean="0"/>
              <a:t>By Dr. Saied. M. Darwish</a:t>
            </a:r>
            <a:endParaRPr lang="en-US" smtClean="0"/>
          </a:p>
          <a:p>
            <a:endParaRPr lang="en-US" dirty="0"/>
          </a:p>
        </p:txBody>
      </p:sp>
      <p:sp>
        <p:nvSpPr>
          <p:cNvPr id="4" name="Slide Number Placeholder 3"/>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7F38074-2A0A-4E02-AE8D-F378FCD731D2}" type="datetimeFigureOut">
              <a:rPr lang="en-US" smtClean="0"/>
              <a:t>5/2/2016</a:t>
            </a:fld>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38074-2A0A-4E02-AE8D-F378FCD731D2}" type="datetimeFigureOut">
              <a:rPr lang="en-US" smtClean="0"/>
              <a:t>5/2/2016</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07F38074-2A0A-4E02-AE8D-F378FCD731D2}" type="datetimeFigureOut">
              <a:rPr lang="en-US" smtClean="0"/>
              <a:t>5/2/2016</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941A5E27-B155-45EF-8FA5-79BEB77704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3.bin"/><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6.bin"/><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2.w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9.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6.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1.wmf"/><Relationship Id="rId5" Type="http://schemas.openxmlformats.org/officeDocument/2006/relationships/oleObject" Target="../embeddings/oleObject15.bin"/><Relationship Id="rId4" Type="http://schemas.openxmlformats.org/officeDocument/2006/relationships/image" Target="../media/image30.wmf"/></Relationships>
</file>

<file path=ppt/slides/_rels/slide21.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4.wmf"/><Relationship Id="rId5" Type="http://schemas.openxmlformats.org/officeDocument/2006/relationships/oleObject" Target="../embeddings/oleObject18.bin"/><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7.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36.wmf"/><Relationship Id="rId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39.wmf"/></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0191" y="4198512"/>
            <a:ext cx="4825032" cy="2324067"/>
          </a:xfrm>
        </p:spPr>
        <p:txBody>
          <a:bodyPr>
            <a:noAutofit/>
          </a:bodyPr>
          <a:lstStyle/>
          <a:p>
            <a:pPr algn="ctr">
              <a:lnSpc>
                <a:spcPct val="150000"/>
              </a:lnSpc>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By</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Dr. Saied Darwish</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b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(Prof.  Industrial Engineering Department, KSU)</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r>
            <a:b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b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ectangle 2"/>
          <p:cNvSpPr/>
          <p:nvPr/>
        </p:nvSpPr>
        <p:spPr>
          <a:xfrm>
            <a:off x="115909" y="383398"/>
            <a:ext cx="5911403" cy="3945567"/>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lnSpc>
                <a:spcPct val="200000"/>
              </a:lnSpc>
            </a:pPr>
            <a:r>
              <a:rPr lang="en-US" sz="4400" b="1" dirty="0" smtClean="0">
                <a:ln/>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The Selection of </a:t>
            </a:r>
          </a:p>
          <a:p>
            <a:pPr algn="ctr">
              <a:lnSpc>
                <a:spcPct val="200000"/>
              </a:lnSpc>
            </a:pPr>
            <a:r>
              <a:rPr lang="en-US" sz="4400" b="1" dirty="0" smtClean="0">
                <a:ln/>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Manufacturing Engineering Processes</a:t>
            </a:r>
            <a:endParaRPr lang="ar-SA" sz="4400" b="1" dirty="0">
              <a:ln/>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91481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2539041" y="5496494"/>
            <a:ext cx="7221642" cy="276999"/>
          </a:xfrm>
          <a:prstGeom prst="rect">
            <a:avLst/>
          </a:prstGeom>
        </p:spPr>
        <p:txBody>
          <a:bodyPr wrap="square">
            <a:spAutoFit/>
          </a:bodyPr>
          <a:lstStyle/>
          <a:p>
            <a:pPr algn="ctr"/>
            <a:r>
              <a:rPr lang="en-US" sz="1200" b="1" dirty="0"/>
              <a:t>Figure 6.4: Two forms of milling with a 20-tooth cutter: (a) up milling and (b) down milling.</a:t>
            </a:r>
          </a:p>
        </p:txBody>
      </p:sp>
      <p:pic>
        <p:nvPicPr>
          <p:cNvPr id="5" name="Picture 4"/>
          <p:cNvPicPr>
            <a:picLocks noChangeAspect="1"/>
          </p:cNvPicPr>
          <p:nvPr/>
        </p:nvPicPr>
        <p:blipFill rotWithShape="1">
          <a:blip r:embed="rId2"/>
          <a:srcRect l="16907" t="35156" r="17708" b="32655"/>
          <a:stretch/>
        </p:blipFill>
        <p:spPr>
          <a:xfrm>
            <a:off x="750882" y="1243852"/>
            <a:ext cx="10797960" cy="4252642"/>
          </a:xfrm>
          <a:prstGeom prst="rect">
            <a:avLst/>
          </a:prstGeom>
        </p:spPr>
      </p:pic>
    </p:spTree>
    <p:extLst>
      <p:ext uri="{BB962C8B-B14F-4D97-AF65-F5344CB8AC3E}">
        <p14:creationId xmlns:p14="http://schemas.microsoft.com/office/powerpoint/2010/main" val="38090219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8" y="726028"/>
            <a:ext cx="10612193" cy="173383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6.3 Face milling</a:t>
            </a:r>
          </a:p>
          <a:p>
            <a:pPr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face milling the axis of the cutter is perpendicular to the surface being milled, as shown in the figure 6.5</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2362236" y="6185617"/>
            <a:ext cx="7221642" cy="276999"/>
          </a:xfrm>
          <a:prstGeom prst="rect">
            <a:avLst/>
          </a:prstGeom>
        </p:spPr>
        <p:txBody>
          <a:bodyPr wrap="square">
            <a:spAutoFit/>
          </a:bodyPr>
          <a:lstStyle/>
          <a:p>
            <a:pPr algn="ctr"/>
            <a:r>
              <a:rPr lang="en-US" sz="1200" b="1" dirty="0"/>
              <a:t>Figure 6.5: Face milling.</a:t>
            </a:r>
          </a:p>
        </p:txBody>
      </p:sp>
      <p:pic>
        <p:nvPicPr>
          <p:cNvPr id="9" name="Picture 3" descr="scan0006"/>
          <p:cNvPicPr>
            <a:picLocks noChangeAspect="1" noChangeArrowheads="1"/>
          </p:cNvPicPr>
          <p:nvPr/>
        </p:nvPicPr>
        <p:blipFill>
          <a:blip r:embed="rId2">
            <a:lum contrast="12000"/>
            <a:extLst>
              <a:ext uri="{28A0092B-C50C-407E-A947-70E740481C1C}">
                <a14:useLocalDpi xmlns:a14="http://schemas.microsoft.com/office/drawing/2010/main" val="0"/>
              </a:ext>
            </a:extLst>
          </a:blip>
          <a:srcRect l="8711" t="15448" r="4184" b="3175"/>
          <a:stretch>
            <a:fillRect/>
          </a:stretch>
        </p:blipFill>
        <p:spPr bwMode="auto">
          <a:xfrm>
            <a:off x="4235537" y="2360214"/>
            <a:ext cx="3475037" cy="366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6493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8" name="Picture 7"/>
          <p:cNvPicPr>
            <a:picLocks noChangeAspect="1"/>
          </p:cNvPicPr>
          <p:nvPr/>
        </p:nvPicPr>
        <p:blipFill rotWithShape="1">
          <a:blip r:embed="rId2"/>
          <a:srcRect l="14688" t="20312" r="18854" b="15755"/>
          <a:stretch/>
        </p:blipFill>
        <p:spPr>
          <a:xfrm>
            <a:off x="2027707" y="725468"/>
            <a:ext cx="7406783" cy="5700205"/>
          </a:xfrm>
          <a:prstGeom prst="rect">
            <a:avLst/>
          </a:prstGeom>
        </p:spPr>
      </p:pic>
    </p:spTree>
    <p:extLst>
      <p:ext uri="{BB962C8B-B14F-4D97-AF65-F5344CB8AC3E}">
        <p14:creationId xmlns:p14="http://schemas.microsoft.com/office/powerpoint/2010/main" val="17214273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35005"/>
            <a:ext cx="10612193" cy="173383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6.4 Cutting conditions in milling </a:t>
            </a:r>
          </a:p>
          <a:p>
            <a:pPr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cutting speed is determined at the outside diameter of a milling cutter. This can be converted to spindle rotation speed.</a:t>
            </a: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089433073"/>
              </p:ext>
            </p:extLst>
          </p:nvPr>
        </p:nvGraphicFramePr>
        <p:xfrm>
          <a:off x="5288152" y="2704564"/>
          <a:ext cx="1229812" cy="884602"/>
        </p:xfrm>
        <a:graphic>
          <a:graphicData uri="http://schemas.openxmlformats.org/presentationml/2006/ole">
            <mc:AlternateContent xmlns:mc="http://schemas.openxmlformats.org/markup-compatibility/2006">
              <mc:Choice xmlns:v="urn:schemas-microsoft-com:vml" Requires="v">
                <p:oleObj spid="_x0000_s18519" name="Equation" r:id="rId3" imgW="545863" imgH="393529" progId="Equation.3">
                  <p:embed/>
                </p:oleObj>
              </mc:Choice>
              <mc:Fallback>
                <p:oleObj name="Equation" r:id="rId3" imgW="545863"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8152" y="2704564"/>
                        <a:ext cx="1229812" cy="884602"/>
                      </a:xfrm>
                      <a:prstGeom prst="rect">
                        <a:avLst/>
                      </a:prstGeom>
                      <a:noFill/>
                    </p:spPr>
                  </p:pic>
                </p:oleObj>
              </mc:Fallback>
            </mc:AlternateContent>
          </a:graphicData>
        </a:graphic>
      </p:graphicFrame>
      <p:sp>
        <p:nvSpPr>
          <p:cNvPr id="11" name="Rectangle 10"/>
          <p:cNvSpPr/>
          <p:nvPr/>
        </p:nvSpPr>
        <p:spPr>
          <a:xfrm>
            <a:off x="1992291" y="4110827"/>
            <a:ext cx="6096000" cy="1754326"/>
          </a:xfrm>
          <a:prstGeom prst="rect">
            <a:avLst/>
          </a:prstGeom>
        </p:spPr>
        <p:txBody>
          <a:bodyPr>
            <a:spAutoFit/>
          </a:bodyPr>
          <a:lstStyle/>
          <a:p>
            <a:pPr algn="just">
              <a:lnSpc>
                <a:spcPct val="150000"/>
              </a:lnSpc>
            </a:pPr>
            <a:r>
              <a:rPr lang="en-US" dirty="0">
                <a:latin typeface="Times New Roman" panose="02020603050405020304" pitchFamily="18" charset="0"/>
                <a:ea typeface="Times New Roman" panose="02020603050405020304" pitchFamily="18" charset="0"/>
              </a:rPr>
              <a:t>Where</a:t>
            </a:r>
            <a:endParaRPr lang="en-US" sz="1200" dirty="0">
              <a:latin typeface="Times New Roman" panose="02020603050405020304" pitchFamily="18" charset="0"/>
              <a:ea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rPr>
              <a:t>		N = spindle speed in rpm</a:t>
            </a:r>
            <a:endParaRPr lang="en-US" sz="1200" dirty="0">
              <a:latin typeface="Times New Roman" panose="02020603050405020304" pitchFamily="18" charset="0"/>
              <a:ea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rPr>
              <a:t>		V = cutting speed</a:t>
            </a:r>
            <a:endParaRPr lang="en-US" sz="1200" dirty="0">
              <a:latin typeface="Times New Roman" panose="02020603050405020304" pitchFamily="18" charset="0"/>
              <a:ea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rPr>
              <a:t>		D = diameter of milling cutter</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89655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2995"/>
            <a:ext cx="10612193" cy="173383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6.5 Chip thickness in milling</a:t>
            </a:r>
          </a:p>
          <a:p>
            <a:pPr rtl="0">
              <a:lnSpc>
                <a:spcPct val="150000"/>
              </a:lnSpc>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face milling the axis of the cutter is perpendicular to the surface being milled, as shown in the figure 6.5</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2362236" y="6089511"/>
            <a:ext cx="7221642" cy="276999"/>
          </a:xfrm>
          <a:prstGeom prst="rect">
            <a:avLst/>
          </a:prstGeom>
        </p:spPr>
        <p:txBody>
          <a:bodyPr wrap="square">
            <a:spAutoFit/>
          </a:bodyPr>
          <a:lstStyle/>
          <a:p>
            <a:pPr algn="ctr"/>
            <a:r>
              <a:rPr lang="en-US" sz="1200" b="1" dirty="0"/>
              <a:t>Figure 6.7: Chip thickness detail in milling operation.</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7760" y="1982611"/>
            <a:ext cx="5390594" cy="402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4026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6379"/>
            <a:ext cx="10612193" cy="1511514"/>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r>
              <a:rPr lang="en-US" sz="21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milling operation is characterized by the changing of chip thickness as the cutting proceeds.</a:t>
            </a:r>
          </a:p>
          <a:p>
            <a:pPr rtl="0"/>
            <a:r>
              <a:rPr lang="en-US" sz="21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1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Therefore the maximum and mean values of chip thickness are to be </a:t>
            </a:r>
            <a:r>
              <a:rPr lang="en-US" sz="21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calculated. </a:t>
            </a:r>
            <a:r>
              <a:rPr lang="en-US" sz="21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Since the chip thickness is an important factor for calculating the cutter forces and power, therefore the maximum and mean values of chip thickness will be calculated. </a:t>
            </a: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888639" y="3389463"/>
            <a:ext cx="10077450" cy="3447098"/>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Where</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Sz</a:t>
            </a:r>
            <a:r>
              <a:rPr lang="en-US" dirty="0">
                <a:latin typeface="Times New Roman" panose="02020603050405020304" pitchFamily="18" charset="0"/>
                <a:cs typeface="Times New Roman" panose="02020603050405020304" pitchFamily="18" charset="0"/>
              </a:rPr>
              <a:t> = feed of </a:t>
            </a:r>
            <a:r>
              <a:rPr lang="en-US" dirty="0" err="1">
                <a:latin typeface="Times New Roman" panose="02020603050405020304" pitchFamily="18" charset="0"/>
                <a:cs typeface="Times New Roman" panose="02020603050405020304" pitchFamily="18" charset="0"/>
              </a:rPr>
              <a:t>workpiece</a:t>
            </a:r>
            <a:r>
              <a:rPr lang="en-US" dirty="0">
                <a:latin typeface="Times New Roman" panose="02020603050405020304" pitchFamily="18" charset="0"/>
                <a:cs typeface="Times New Roman" panose="02020603050405020304" pitchFamily="18" charset="0"/>
              </a:rPr>
              <a:t>/tooth = </a:t>
            </a:r>
            <a:r>
              <a:rPr lang="en-US" i="1" dirty="0">
                <a:latin typeface="Times New Roman" panose="02020603050405020304" pitchFamily="18" charset="0"/>
                <a:cs typeface="Times New Roman" panose="02020603050405020304" pitchFamily="18" charset="0"/>
              </a:rPr>
              <a:t>U/(n-z)</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φ</a:t>
            </a:r>
            <a:r>
              <a:rPr lang="en-US" baseline="-25000" dirty="0" err="1" smtClean="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angle of rotation of milling cutter during which each tooth remains </a:t>
            </a:r>
            <a:r>
              <a:rPr lang="en-US" dirty="0" smtClean="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engaged </a:t>
            </a:r>
            <a:r>
              <a:rPr lang="en-US" dirty="0">
                <a:latin typeface="Times New Roman" panose="02020603050405020304" pitchFamily="18" charset="0"/>
                <a:cs typeface="Times New Roman" panose="02020603050405020304" pitchFamily="18" charset="0"/>
              </a:rPr>
              <a:t>in </a:t>
            </a:r>
            <a:r>
              <a:rPr lang="en-US" dirty="0" err="1">
                <a:latin typeface="Times New Roman" panose="02020603050405020304" pitchFamily="18" charset="0"/>
                <a:cs typeface="Times New Roman" panose="02020603050405020304" pitchFamily="18" charset="0"/>
              </a:rPr>
              <a:t>workpiece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material</a:t>
            </a:r>
          </a:p>
          <a:p>
            <a:r>
              <a:rPr lang="en-US" dirty="0" smtClean="0">
                <a:latin typeface="Times New Roman" panose="02020603050405020304" pitchFamily="18" charset="0"/>
                <a:cs typeface="Times New Roman" panose="02020603050405020304" pitchFamily="18" charset="0"/>
              </a:rPr>
              <a:t>                                  U </a:t>
            </a:r>
            <a:r>
              <a:rPr lang="en-US" dirty="0">
                <a:latin typeface="Times New Roman" panose="02020603050405020304" pitchFamily="18" charset="0"/>
                <a:cs typeface="Times New Roman" panose="02020603050405020304" pitchFamily="18" charset="0"/>
              </a:rPr>
              <a:t>= feed of </a:t>
            </a:r>
            <a:r>
              <a:rPr lang="en-US" dirty="0" err="1">
                <a:latin typeface="Times New Roman" panose="02020603050405020304" pitchFamily="18" charset="0"/>
                <a:cs typeface="Times New Roman" panose="02020603050405020304" pitchFamily="18" charset="0"/>
              </a:rPr>
              <a:t>workpiece</a:t>
            </a:r>
            <a:r>
              <a:rPr lang="en-US" dirty="0">
                <a:latin typeface="Times New Roman" panose="02020603050405020304" pitchFamily="18" charset="0"/>
                <a:cs typeface="Times New Roman" panose="02020603050405020304" pitchFamily="18" charset="0"/>
              </a:rPr>
              <a:t>/min.</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n </a:t>
            </a:r>
            <a:r>
              <a:rPr lang="en-US" dirty="0">
                <a:latin typeface="Times New Roman" panose="02020603050405020304" pitchFamily="18" charset="0"/>
                <a:cs typeface="Times New Roman" panose="02020603050405020304" pitchFamily="18" charset="0"/>
              </a:rPr>
              <a:t>= rotational speed of cutter in rpm</a:t>
            </a:r>
          </a:p>
          <a:p>
            <a:r>
              <a:rPr lang="en-US" dirty="0">
                <a:latin typeface="Times New Roman" panose="02020603050405020304" pitchFamily="18" charset="0"/>
                <a:cs typeface="Times New Roman" panose="02020603050405020304" pitchFamily="18" charset="0"/>
              </a:rPr>
              <a:t>		z = number of teeth on </a:t>
            </a:r>
            <a:r>
              <a:rPr lang="en-US" dirty="0" smtClean="0">
                <a:latin typeface="Times New Roman" panose="02020603050405020304" pitchFamily="18" charset="0"/>
                <a:cs typeface="Times New Roman" panose="02020603050405020304" pitchFamily="18" charset="0"/>
              </a:rPr>
              <a:t>cutter</a:t>
            </a:r>
          </a:p>
          <a:p>
            <a:endParaRPr lang="en-US" dirty="0" smtClean="0">
              <a:latin typeface="Times New Roman" panose="02020603050405020304" pitchFamily="18" charset="0"/>
              <a:cs typeface="Times New Roman" panose="02020603050405020304" pitchFamily="18" charset="0"/>
            </a:endParaRPr>
          </a:p>
          <a:p>
            <a:r>
              <a:rPr lang="en-US" sz="2100" dirty="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since </a:t>
            </a:r>
            <a:r>
              <a:rPr lang="en-US" sz="2100" dirty="0" err="1">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φ</a:t>
            </a:r>
            <a:r>
              <a:rPr lang="en-US" sz="2100" baseline="-25000" dirty="0" err="1">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e</a:t>
            </a:r>
            <a:r>
              <a:rPr lang="en-US" sz="2100" baseline="-25000" dirty="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 </a:t>
            </a:r>
            <a:r>
              <a:rPr lang="en-US" sz="2100" dirty="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is small such that  sin </a:t>
            </a:r>
            <a:r>
              <a:rPr lang="en-US" sz="2100" dirty="0" err="1">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φ</a:t>
            </a:r>
            <a:r>
              <a:rPr lang="en-US" sz="2100" baseline="-25000" dirty="0" err="1">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e</a:t>
            </a:r>
            <a:r>
              <a:rPr lang="en-US" sz="2100" dirty="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 = </a:t>
            </a:r>
            <a:r>
              <a:rPr lang="en-US" sz="2100" dirty="0" err="1" smtClean="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φ</a:t>
            </a:r>
            <a:r>
              <a:rPr lang="en-US" sz="2100" baseline="-25000" dirty="0" err="1" smtClean="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e</a:t>
            </a:r>
            <a:endParaRPr lang="en-US" sz="2100" baseline="-25000" dirty="0" smtClean="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endParaRPr>
          </a:p>
          <a:p>
            <a:r>
              <a:rPr lang="en-US" sz="2100" baseline="-25000" dirty="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e = depth of cut, D = outside diameter of milling cutter</a:t>
            </a:r>
            <a:endParaRPr lang="en-US" sz="2100" baseline="-25000" dirty="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endParaRPr>
          </a:p>
          <a:p>
            <a:endParaRPr lang="en-US" sz="2100" dirty="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73232235"/>
              </p:ext>
            </p:extLst>
          </p:nvPr>
        </p:nvGraphicFramePr>
        <p:xfrm>
          <a:off x="3970338" y="2138363"/>
          <a:ext cx="3911600" cy="877887"/>
        </p:xfrm>
        <a:graphic>
          <a:graphicData uri="http://schemas.openxmlformats.org/presentationml/2006/ole">
            <mc:AlternateContent xmlns:mc="http://schemas.openxmlformats.org/markup-compatibility/2006">
              <mc:Choice xmlns:v="urn:schemas-microsoft-com:vml" Requires="v">
                <p:oleObj spid="_x0000_s20731" name="معادلة" r:id="rId3" imgW="1739880" imgH="393480" progId="Equation.3">
                  <p:embed/>
                </p:oleObj>
              </mc:Choice>
              <mc:Fallback>
                <p:oleObj name="معادلة" r:id="rId3" imgW="1739880" imgH="393480" progId="Equation.3">
                  <p:embed/>
                  <p:pic>
                    <p:nvPicPr>
                      <p:cNvPr id="0" name=""/>
                      <p:cNvPicPr>
                        <a:picLocks noChangeAspect="1" noChangeArrowheads="1"/>
                      </p:cNvPicPr>
                      <p:nvPr/>
                    </p:nvPicPr>
                    <p:blipFill>
                      <a:blip r:embed="rId4"/>
                      <a:srcRect/>
                      <a:stretch>
                        <a:fillRect/>
                      </a:stretch>
                    </p:blipFill>
                    <p:spPr bwMode="auto">
                      <a:xfrm>
                        <a:off x="3970338" y="2138363"/>
                        <a:ext cx="3911600" cy="877887"/>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83129543"/>
              </p:ext>
            </p:extLst>
          </p:nvPr>
        </p:nvGraphicFramePr>
        <p:xfrm>
          <a:off x="4988149" y="3144764"/>
          <a:ext cx="1485899" cy="502276"/>
        </p:xfrm>
        <a:graphic>
          <a:graphicData uri="http://schemas.openxmlformats.org/presentationml/2006/ole">
            <mc:AlternateContent xmlns:mc="http://schemas.openxmlformats.org/markup-compatibility/2006">
              <mc:Choice xmlns:v="urn:schemas-microsoft-com:vml" Requires="v">
                <p:oleObj spid="_x0000_s20732" name="Equation" r:id="rId5" imgW="672808" imgH="228501" progId="Equation.3">
                  <p:embed/>
                </p:oleObj>
              </mc:Choice>
              <mc:Fallback>
                <p:oleObj name="Equation" r:id="rId5" imgW="672808"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8149" y="3144764"/>
                        <a:ext cx="1485899" cy="502276"/>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11812893"/>
              </p:ext>
            </p:extLst>
          </p:nvPr>
        </p:nvGraphicFramePr>
        <p:xfrm>
          <a:off x="6346598" y="5622180"/>
          <a:ext cx="4361840" cy="784151"/>
        </p:xfrm>
        <a:graphic>
          <a:graphicData uri="http://schemas.openxmlformats.org/presentationml/2006/ole">
            <mc:AlternateContent xmlns:mc="http://schemas.openxmlformats.org/markup-compatibility/2006">
              <mc:Choice xmlns:v="urn:schemas-microsoft-com:vml" Requires="v">
                <p:oleObj spid="_x0000_s20733" name="Equation" r:id="rId7" imgW="2540000" imgH="457200" progId="Equation.3">
                  <p:embed/>
                </p:oleObj>
              </mc:Choice>
              <mc:Fallback>
                <p:oleObj name="Equation" r:id="rId7" imgW="25400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6598" y="5622180"/>
                        <a:ext cx="4361840" cy="784151"/>
                      </a:xfrm>
                      <a:prstGeom prst="rect">
                        <a:avLst/>
                      </a:prstGeom>
                      <a:noFill/>
                    </p:spPr>
                  </p:pic>
                </p:oleObj>
              </mc:Fallback>
            </mc:AlternateContent>
          </a:graphicData>
        </a:graphic>
      </p:graphicFrame>
    </p:spTree>
    <p:extLst>
      <p:ext uri="{BB962C8B-B14F-4D97-AF65-F5344CB8AC3E}">
        <p14:creationId xmlns:p14="http://schemas.microsoft.com/office/powerpoint/2010/main" val="8228187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6380"/>
            <a:ext cx="10612193" cy="348198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6.6 Cutting forces and power in milling</a:t>
            </a:r>
          </a:p>
          <a:p>
            <a:pPr rtl="0">
              <a:lnSpc>
                <a:spcPct val="20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the resultant force R acting on a single tooth in peripheral milling operation can be resolved into tangential and radial components (P</a:t>
            </a:r>
            <a:r>
              <a:rPr lang="en-US" sz="2200" baseline="-250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2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a:t>
            </a:r>
            <a:r>
              <a:rPr lang="en-US" sz="2200" baseline="-250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or horizontal and vertical components (</a:t>
            </a:r>
            <a:r>
              <a:rPr lang="en-US" sz="22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a:t>
            </a:r>
            <a:r>
              <a:rPr lang="en-US" sz="2200" baseline="-250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2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a:t>
            </a:r>
            <a:r>
              <a:rPr lang="en-US" sz="2200" baseline="-250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rtl="0">
              <a:lnSpc>
                <a:spcPct val="200000"/>
              </a:lnSpc>
            </a:pP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200000"/>
              </a:lnSpc>
            </a:pPr>
            <a:r>
              <a:rPr lang="en-US" sz="20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Therefore</a:t>
            </a:r>
            <a:endParaRPr lang="en-US" sz="20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36656496"/>
              </p:ext>
            </p:extLst>
          </p:nvPr>
        </p:nvGraphicFramePr>
        <p:xfrm>
          <a:off x="4539782" y="4108362"/>
          <a:ext cx="2041323" cy="673455"/>
        </p:xfrm>
        <a:graphic>
          <a:graphicData uri="http://schemas.openxmlformats.org/presentationml/2006/ole">
            <mc:AlternateContent xmlns:mc="http://schemas.openxmlformats.org/markup-compatibility/2006">
              <mc:Choice xmlns:v="urn:schemas-microsoft-com:vml" Requires="v">
                <p:oleObj spid="_x0000_s19626" name="Equation" r:id="rId3" imgW="926698" imgH="304668" progId="Equation.3">
                  <p:embed/>
                </p:oleObj>
              </mc:Choice>
              <mc:Fallback>
                <p:oleObj name="Equation" r:id="rId3" imgW="926698" imgH="304668"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9782" y="4108362"/>
                        <a:ext cx="2041323" cy="673455"/>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11313650"/>
              </p:ext>
            </p:extLst>
          </p:nvPr>
        </p:nvGraphicFramePr>
        <p:xfrm>
          <a:off x="4475388" y="5277609"/>
          <a:ext cx="2294439" cy="734096"/>
        </p:xfrm>
        <a:graphic>
          <a:graphicData uri="http://schemas.openxmlformats.org/presentationml/2006/ole">
            <mc:AlternateContent xmlns:mc="http://schemas.openxmlformats.org/markup-compatibility/2006">
              <mc:Choice xmlns:v="urn:schemas-microsoft-com:vml" Requires="v">
                <p:oleObj spid="_x0000_s19627" name="Equation" r:id="rId5" imgW="952087" imgH="304668" progId="Equation.3">
                  <p:embed/>
                </p:oleObj>
              </mc:Choice>
              <mc:Fallback>
                <p:oleObj name="Equation" r:id="rId5" imgW="952087" imgH="304668"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5388" y="5277609"/>
                        <a:ext cx="2294439" cy="73409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525680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2120278" y="5162232"/>
            <a:ext cx="7221642" cy="276999"/>
          </a:xfrm>
          <a:prstGeom prst="rect">
            <a:avLst/>
          </a:prstGeom>
        </p:spPr>
        <p:txBody>
          <a:bodyPr wrap="square">
            <a:spAutoFit/>
          </a:bodyPr>
          <a:lstStyle/>
          <a:p>
            <a:pPr algn="ctr"/>
            <a:r>
              <a:rPr lang="en-US" sz="1200" b="1" dirty="0"/>
              <a:t>Figure 6.8: Cutting force components in milling operation.</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203" y="872299"/>
            <a:ext cx="6199791" cy="417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11"/>
          <p:cNvGraphicFramePr>
            <a:graphicFrameLocks noChangeAspect="1"/>
          </p:cNvGraphicFramePr>
          <p:nvPr>
            <p:extLst>
              <p:ext uri="{D42A27DB-BD31-4B8C-83A1-F6EECF244321}">
                <p14:modId xmlns:p14="http://schemas.microsoft.com/office/powerpoint/2010/main" val="4037807964"/>
              </p:ext>
            </p:extLst>
          </p:nvPr>
        </p:nvGraphicFramePr>
        <p:xfrm>
          <a:off x="4256548" y="5706552"/>
          <a:ext cx="2949101" cy="714934"/>
        </p:xfrm>
        <a:graphic>
          <a:graphicData uri="http://schemas.openxmlformats.org/presentationml/2006/ole">
            <mc:AlternateContent xmlns:mc="http://schemas.openxmlformats.org/markup-compatibility/2006">
              <mc:Choice xmlns:v="urn:schemas-microsoft-com:vml" Requires="v">
                <p:oleObj spid="_x0000_s21588" name="Equation" r:id="rId4" imgW="1256755" imgH="304668" progId="Equation.3">
                  <p:embed/>
                </p:oleObj>
              </mc:Choice>
              <mc:Fallback>
                <p:oleObj name="Equation" r:id="rId4" imgW="1256755" imgH="30466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6548" y="5706552"/>
                        <a:ext cx="2949101" cy="714934"/>
                      </a:xfrm>
                      <a:prstGeom prst="rect">
                        <a:avLst/>
                      </a:prstGeom>
                      <a:noFill/>
                    </p:spPr>
                  </p:pic>
                </p:oleObj>
              </mc:Fallback>
            </mc:AlternateContent>
          </a:graphicData>
        </a:graphic>
      </p:graphicFrame>
    </p:spTree>
    <p:extLst>
      <p:ext uri="{BB962C8B-B14F-4D97-AF65-F5344CB8AC3E}">
        <p14:creationId xmlns:p14="http://schemas.microsoft.com/office/powerpoint/2010/main" val="32922830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6380"/>
            <a:ext cx="10612193" cy="1537271"/>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6.7 The main cutting force “P</a:t>
            </a:r>
            <a:r>
              <a:rPr lang="en-US" sz="2800" b="1" baseline="-25000"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peripheral milling</a:t>
            </a:r>
          </a:p>
          <a:p>
            <a:pPr rtl="0">
              <a:lnSpc>
                <a:spcPct val="200000"/>
              </a:lnSpc>
            </a:pP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610071840"/>
              </p:ext>
            </p:extLst>
          </p:nvPr>
        </p:nvGraphicFramePr>
        <p:xfrm>
          <a:off x="4481146" y="2163651"/>
          <a:ext cx="2499905" cy="631555"/>
        </p:xfrm>
        <a:graphic>
          <a:graphicData uri="http://schemas.openxmlformats.org/presentationml/2006/ole">
            <mc:AlternateContent xmlns:mc="http://schemas.openxmlformats.org/markup-compatibility/2006">
              <mc:Choice xmlns:v="urn:schemas-microsoft-com:vml" Requires="v">
                <p:oleObj spid="_x0000_s22612" name="Equation" r:id="rId3" imgW="901309" imgH="228501" progId="Equation.3">
                  <p:embed/>
                </p:oleObj>
              </mc:Choice>
              <mc:Fallback>
                <p:oleObj name="Equation" r:id="rId3" imgW="901309"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146" y="2163651"/>
                        <a:ext cx="2499905" cy="631555"/>
                      </a:xfrm>
                      <a:prstGeom prst="rect">
                        <a:avLst/>
                      </a:prstGeom>
                      <a:noFill/>
                    </p:spPr>
                  </p:pic>
                </p:oleObj>
              </mc:Fallback>
            </mc:AlternateContent>
          </a:graphicData>
        </a:graphic>
      </p:graphicFrame>
      <p:sp>
        <p:nvSpPr>
          <p:cNvPr id="9" name="Rectangle 8"/>
          <p:cNvSpPr/>
          <p:nvPr/>
        </p:nvSpPr>
        <p:spPr>
          <a:xfrm>
            <a:off x="1537564" y="3063904"/>
            <a:ext cx="9508216" cy="969496"/>
          </a:xfrm>
          <a:prstGeom prst="rect">
            <a:avLst/>
          </a:prstGeom>
        </p:spPr>
        <p:txBody>
          <a:bodyPr wrap="square">
            <a:spAutoFit/>
          </a:bodyPr>
          <a:lstStyle/>
          <a:p>
            <a:pPr algn="just">
              <a:lnSpc>
                <a:spcPct val="150000"/>
              </a:lnSpc>
            </a:pPr>
            <a:r>
              <a:rPr lang="en-US" dirty="0">
                <a:latin typeface="Times New Roman" panose="02020603050405020304" pitchFamily="18" charset="0"/>
                <a:ea typeface="Times New Roman" panose="02020603050405020304" pitchFamily="18" charset="0"/>
              </a:rPr>
              <a:t>h = momentary chip thickness </a:t>
            </a:r>
            <a:r>
              <a:rPr lang="en-US" sz="2000" dirty="0">
                <a:latin typeface="Times New Roman" panose="02020603050405020304" pitchFamily="18" charset="0"/>
                <a:ea typeface="Times New Roman" panose="02020603050405020304" pitchFamily="18" charset="0"/>
              </a:rPr>
              <a:t>changing</a:t>
            </a:r>
            <a:r>
              <a:rPr lang="en-US" dirty="0">
                <a:latin typeface="Times New Roman" panose="02020603050405020304" pitchFamily="18" charset="0"/>
                <a:ea typeface="Times New Roman" panose="02020603050405020304" pitchFamily="18" charset="0"/>
              </a:rPr>
              <a:t> from zero to “h</a:t>
            </a:r>
            <a:r>
              <a:rPr lang="en-US" baseline="-25000" dirty="0">
                <a:latin typeface="Times New Roman" panose="02020603050405020304" pitchFamily="18" charset="0"/>
                <a:ea typeface="Times New Roman" panose="02020603050405020304" pitchFamily="18" charset="0"/>
              </a:rPr>
              <a:t>e</a:t>
            </a:r>
            <a:r>
              <a:rPr lang="en-US" dirty="0">
                <a:latin typeface="Times New Roman" panose="02020603050405020304" pitchFamily="18" charset="0"/>
                <a:ea typeface="Times New Roman" panose="02020603050405020304" pitchFamily="18" charset="0"/>
              </a:rPr>
              <a:t>” in up milling</a:t>
            </a:r>
            <a:endParaRPr lang="en-US" sz="1200" dirty="0">
              <a:latin typeface="Times New Roman" panose="02020603050405020304" pitchFamily="18" charset="0"/>
              <a:ea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rPr>
              <a:t>	       or from “h</a:t>
            </a:r>
            <a:r>
              <a:rPr lang="en-US" baseline="-25000" dirty="0">
                <a:latin typeface="Times New Roman" panose="02020603050405020304" pitchFamily="18" charset="0"/>
                <a:ea typeface="Times New Roman" panose="02020603050405020304" pitchFamily="18" charset="0"/>
              </a:rPr>
              <a:t>e</a:t>
            </a:r>
            <a:r>
              <a:rPr lang="en-US" dirty="0">
                <a:latin typeface="Times New Roman" panose="02020603050405020304" pitchFamily="18" charset="0"/>
                <a:ea typeface="Times New Roman" panose="02020603050405020304" pitchFamily="18" charset="0"/>
              </a:rPr>
              <a:t>” to zero in down milling</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86605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337441732"/>
              </p:ext>
            </p:extLst>
          </p:nvPr>
        </p:nvGraphicFramePr>
        <p:xfrm>
          <a:off x="4076487" y="940158"/>
          <a:ext cx="2760402" cy="571118"/>
        </p:xfrm>
        <a:graphic>
          <a:graphicData uri="http://schemas.openxmlformats.org/presentationml/2006/ole">
            <mc:AlternateContent xmlns:mc="http://schemas.openxmlformats.org/markup-compatibility/2006">
              <mc:Choice xmlns:v="urn:schemas-microsoft-com:vml" Requires="v">
                <p:oleObj spid="_x0000_s23964" name="Equation" r:id="rId3" imgW="1104900" imgH="228600" progId="Equation.3">
                  <p:embed/>
                </p:oleObj>
              </mc:Choice>
              <mc:Fallback>
                <p:oleObj name="Equation" r:id="rId3" imgW="11049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487" y="940158"/>
                        <a:ext cx="2760402" cy="571118"/>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55508610"/>
              </p:ext>
            </p:extLst>
          </p:nvPr>
        </p:nvGraphicFramePr>
        <p:xfrm>
          <a:off x="4076486" y="1604690"/>
          <a:ext cx="3575439" cy="809906"/>
        </p:xfrm>
        <a:graphic>
          <a:graphicData uri="http://schemas.openxmlformats.org/presentationml/2006/ole">
            <mc:AlternateContent xmlns:mc="http://schemas.openxmlformats.org/markup-compatibility/2006">
              <mc:Choice xmlns:v="urn:schemas-microsoft-com:vml" Requires="v">
                <p:oleObj spid="_x0000_s23965" name="Equation" r:id="rId5" imgW="1726451" imgH="393529" progId="Equation.3">
                  <p:embed/>
                </p:oleObj>
              </mc:Choice>
              <mc:Fallback>
                <p:oleObj name="Equation" r:id="rId5" imgW="1726451"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486" y="1604690"/>
                        <a:ext cx="3575439" cy="809906"/>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02804070"/>
              </p:ext>
            </p:extLst>
          </p:nvPr>
        </p:nvGraphicFramePr>
        <p:xfrm>
          <a:off x="3946122" y="2321406"/>
          <a:ext cx="4104914" cy="909738"/>
        </p:xfrm>
        <a:graphic>
          <a:graphicData uri="http://schemas.openxmlformats.org/presentationml/2006/ole">
            <mc:AlternateContent xmlns:mc="http://schemas.openxmlformats.org/markup-compatibility/2006">
              <mc:Choice xmlns:v="urn:schemas-microsoft-com:vml" Requires="v">
                <p:oleObj spid="_x0000_s23966" name="Equation" r:id="rId7" imgW="1765300" imgH="393700" progId="Equation.3">
                  <p:embed/>
                </p:oleObj>
              </mc:Choice>
              <mc:Fallback>
                <p:oleObj name="Equation" r:id="rId7" imgW="17653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6122" y="2321406"/>
                        <a:ext cx="4104914" cy="909738"/>
                      </a:xfrm>
                      <a:prstGeom prst="rect">
                        <a:avLst/>
                      </a:prstGeom>
                      <a:noFill/>
                    </p:spPr>
                  </p:pic>
                </p:oleObj>
              </mc:Fallback>
            </mc:AlternateContent>
          </a:graphicData>
        </a:graphic>
      </p:graphicFrame>
      <p:sp>
        <p:nvSpPr>
          <p:cNvPr id="13" name="Rectangle 12"/>
          <p:cNvSpPr/>
          <p:nvPr/>
        </p:nvSpPr>
        <p:spPr>
          <a:xfrm>
            <a:off x="1259364" y="3084848"/>
            <a:ext cx="3559629" cy="458074"/>
          </a:xfrm>
          <a:prstGeom prst="rect">
            <a:avLst/>
          </a:prstGeom>
        </p:spPr>
        <p:txBody>
          <a:bodyPr wrap="none">
            <a:spAutoFit/>
          </a:bodyPr>
          <a:lstStyle/>
          <a:p>
            <a:pPr algn="just">
              <a:lnSpc>
                <a:spcPct val="150000"/>
              </a:lnSpc>
            </a:pPr>
            <a:r>
              <a:rPr lang="en-US" b="1" dirty="0">
                <a:latin typeface="Times New Roman" panose="02020603050405020304" pitchFamily="18" charset="0"/>
                <a:ea typeface="Times New Roman" panose="02020603050405020304" pitchFamily="18" charset="0"/>
              </a:rPr>
              <a:t>The total mean tangential force is:</a:t>
            </a:r>
            <a:endParaRPr lang="en-US" sz="1200" b="1" dirty="0">
              <a:effectLst/>
              <a:latin typeface="Times New Roman" panose="02020603050405020304" pitchFamily="18" charset="0"/>
              <a:ea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824340770"/>
              </p:ext>
            </p:extLst>
          </p:nvPr>
        </p:nvGraphicFramePr>
        <p:xfrm>
          <a:off x="4230710" y="3602159"/>
          <a:ext cx="4614831" cy="778634"/>
        </p:xfrm>
        <a:graphic>
          <a:graphicData uri="http://schemas.openxmlformats.org/presentationml/2006/ole">
            <mc:AlternateContent xmlns:mc="http://schemas.openxmlformats.org/markup-compatibility/2006">
              <mc:Choice xmlns:v="urn:schemas-microsoft-com:vml" Requires="v">
                <p:oleObj spid="_x0000_s23967" name="Equation" r:id="rId9" imgW="2311400" imgH="393700" progId="Equation.3">
                  <p:embed/>
                </p:oleObj>
              </mc:Choice>
              <mc:Fallback>
                <p:oleObj name="Equation" r:id="rId9" imgW="2311400" imgH="393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0710" y="3602159"/>
                        <a:ext cx="4614831" cy="778634"/>
                      </a:xfrm>
                      <a:prstGeom prst="rect">
                        <a:avLst/>
                      </a:prstGeom>
                      <a:noFill/>
                    </p:spPr>
                  </p:pic>
                </p:oleObj>
              </mc:Fallback>
            </mc:AlternateContent>
          </a:graphicData>
        </a:graphic>
      </p:graphicFrame>
      <p:sp>
        <p:nvSpPr>
          <p:cNvPr id="15" name="Rectangle 14"/>
          <p:cNvSpPr/>
          <p:nvPr/>
        </p:nvSpPr>
        <p:spPr>
          <a:xfrm>
            <a:off x="1259364" y="4613650"/>
            <a:ext cx="8330291" cy="873572"/>
          </a:xfrm>
          <a:prstGeom prst="rect">
            <a:avLst/>
          </a:prstGeom>
        </p:spPr>
        <p:txBody>
          <a:bodyPr wrap="square">
            <a:spAutoFit/>
          </a:bodyPr>
          <a:lstStyle/>
          <a:p>
            <a:pPr algn="just">
              <a:lnSpc>
                <a:spcPct val="150000"/>
              </a:lnSpc>
            </a:pPr>
            <a:r>
              <a:rPr lang="en-US" b="1" dirty="0">
                <a:latin typeface="Times New Roman" panose="02020603050405020304" pitchFamily="18" charset="0"/>
                <a:ea typeface="Times New Roman" panose="02020603050405020304" pitchFamily="18" charset="0"/>
              </a:rPr>
              <a:t>Where</a:t>
            </a:r>
            <a:endParaRPr lang="en-US" sz="1200" b="1" dirty="0">
              <a:latin typeface="Times New Roman" panose="02020603050405020304" pitchFamily="18" charset="0"/>
              <a:ea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Z</a:t>
            </a:r>
            <a:r>
              <a:rPr lang="en-US" i="1" baseline="-25000" dirty="0" err="1">
                <a:latin typeface="Times New Roman" panose="02020603050405020304" pitchFamily="18" charset="0"/>
                <a:ea typeface="Times New Roman" panose="02020603050405020304" pitchFamily="18" charset="0"/>
              </a:rPr>
              <a:t>e</a:t>
            </a:r>
            <a:r>
              <a:rPr lang="en-US" dirty="0">
                <a:latin typeface="Times New Roman" panose="02020603050405020304" pitchFamily="18" charset="0"/>
                <a:ea typeface="Times New Roman" panose="02020603050405020304" pitchFamily="18" charset="0"/>
              </a:rPr>
              <a:t> = </a:t>
            </a:r>
            <a:r>
              <a:rPr lang="en-US" dirty="0" smtClean="0">
                <a:latin typeface="Times New Roman" panose="02020603050405020304" pitchFamily="18" charset="0"/>
                <a:ea typeface="Times New Roman" panose="02020603050405020304" pitchFamily="18" charset="0"/>
              </a:rPr>
              <a:t>number </a:t>
            </a:r>
            <a:r>
              <a:rPr lang="en-US" dirty="0">
                <a:latin typeface="Times New Roman" panose="02020603050405020304" pitchFamily="18" charset="0"/>
                <a:ea typeface="Times New Roman" panose="02020603050405020304" pitchFamily="18" charset="0"/>
              </a:rPr>
              <a:t>of cutting teeth in the same moment</a:t>
            </a:r>
            <a:endParaRPr lang="en-US" sz="1200" dirty="0">
              <a:effectLst/>
              <a:latin typeface="Times New Roman" panose="02020603050405020304" pitchFamily="18" charset="0"/>
              <a:ea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75956522"/>
              </p:ext>
            </p:extLst>
          </p:nvPr>
        </p:nvGraphicFramePr>
        <p:xfrm>
          <a:off x="5138718" y="5536980"/>
          <a:ext cx="1450974" cy="716746"/>
        </p:xfrm>
        <a:graphic>
          <a:graphicData uri="http://schemas.openxmlformats.org/presentationml/2006/ole">
            <mc:AlternateContent xmlns:mc="http://schemas.openxmlformats.org/markup-compatibility/2006">
              <mc:Choice xmlns:v="urn:schemas-microsoft-com:vml" Requires="v">
                <p:oleObj spid="_x0000_s23968" name="Equation" r:id="rId11" imgW="787058" imgH="393529" progId="Equation.3">
                  <p:embed/>
                </p:oleObj>
              </mc:Choice>
              <mc:Fallback>
                <p:oleObj name="Equation" r:id="rId11" imgW="787058"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8718" y="5536980"/>
                        <a:ext cx="1450974" cy="716746"/>
                      </a:xfrm>
                      <a:prstGeom prst="rect">
                        <a:avLst/>
                      </a:prstGeom>
                      <a:noFill/>
                    </p:spPr>
                  </p:pic>
                </p:oleObj>
              </mc:Fallback>
            </mc:AlternateContent>
          </a:graphicData>
        </a:graphic>
      </p:graphicFrame>
    </p:spTree>
    <p:extLst>
      <p:ext uri="{BB962C8B-B14F-4D97-AF65-F5344CB8AC3E}">
        <p14:creationId xmlns:p14="http://schemas.microsoft.com/office/powerpoint/2010/main" val="36396451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731101" y="-261814"/>
            <a:ext cx="5413150"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28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CONTENTS</a:t>
            </a:r>
            <a:endParaRPr lang="en-US"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ounded Rectangle 3">
            <a:hlinkClick r:id="rId2" action="ppaction://hlinksldjump"/>
          </p:cNvPr>
          <p:cNvSpPr/>
          <p:nvPr/>
        </p:nvSpPr>
        <p:spPr>
          <a:xfrm>
            <a:off x="2789689" y="743947"/>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ONE: </a:t>
            </a: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Fits and </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Tolerances</a:t>
            </a:r>
            <a:endPar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endParaRPr>
          </a:p>
        </p:txBody>
      </p:sp>
      <p:sp>
        <p:nvSpPr>
          <p:cNvPr id="15" name="Rounded Rectangle 14">
            <a:hlinkClick r:id="rId3" action="ppaction://hlinksldjump"/>
          </p:cNvPr>
          <p:cNvSpPr/>
          <p:nvPr/>
        </p:nvSpPr>
        <p:spPr>
          <a:xfrm>
            <a:off x="2789689" y="1444033"/>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TWO: </a:t>
            </a: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Fundamental of metal cutting</a:t>
            </a:r>
          </a:p>
        </p:txBody>
      </p:sp>
      <p:sp>
        <p:nvSpPr>
          <p:cNvPr id="16" name="Rounded Rectangle 15">
            <a:hlinkClick r:id="" action="ppaction://noaction"/>
          </p:cNvPr>
          <p:cNvSpPr/>
          <p:nvPr/>
        </p:nvSpPr>
        <p:spPr>
          <a:xfrm>
            <a:off x="2789689" y="2158404"/>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THREE: Mechanics of metal cutting</a:t>
            </a:r>
          </a:p>
        </p:txBody>
      </p:sp>
      <p:sp>
        <p:nvSpPr>
          <p:cNvPr id="17" name="Rounded Rectangle 16">
            <a:hlinkClick r:id="" action="ppaction://noaction"/>
          </p:cNvPr>
          <p:cNvSpPr/>
          <p:nvPr/>
        </p:nvSpPr>
        <p:spPr>
          <a:xfrm>
            <a:off x="2789689" y="2872775"/>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FOUR: Tool wear and tool life</a:t>
            </a:r>
          </a:p>
        </p:txBody>
      </p:sp>
      <p:sp>
        <p:nvSpPr>
          <p:cNvPr id="18" name="Rounded Rectangle 17">
            <a:hlinkClick r:id="" action="ppaction://noaction"/>
          </p:cNvPr>
          <p:cNvSpPr/>
          <p:nvPr/>
        </p:nvSpPr>
        <p:spPr>
          <a:xfrm>
            <a:off x="2789689" y="3572863"/>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FIVE: Drilling</a:t>
            </a:r>
          </a:p>
        </p:txBody>
      </p:sp>
      <p:sp>
        <p:nvSpPr>
          <p:cNvPr id="19" name="Rounded Rectangle 18">
            <a:hlinkClick r:id="rId2" action="ppaction://hlinksldjump"/>
          </p:cNvPr>
          <p:cNvSpPr/>
          <p:nvPr/>
        </p:nvSpPr>
        <p:spPr>
          <a:xfrm>
            <a:off x="2789689" y="4272949"/>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SIX: Milling</a:t>
            </a:r>
          </a:p>
        </p:txBody>
      </p:sp>
      <p:sp>
        <p:nvSpPr>
          <p:cNvPr id="20" name="Rounded Rectangle 19">
            <a:hlinkClick r:id="" action="ppaction://noaction"/>
          </p:cNvPr>
          <p:cNvSpPr/>
          <p:nvPr/>
        </p:nvSpPr>
        <p:spPr>
          <a:xfrm>
            <a:off x="2789689" y="4987320"/>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SEVEN : Grinding</a:t>
            </a:r>
          </a:p>
        </p:txBody>
      </p:sp>
      <p:sp>
        <p:nvSpPr>
          <p:cNvPr id="21" name="Rounded Rectangle 20">
            <a:hlinkClick r:id="" action="ppaction://noaction"/>
          </p:cNvPr>
          <p:cNvSpPr/>
          <p:nvPr/>
        </p:nvSpPr>
        <p:spPr>
          <a:xfrm>
            <a:off x="2789689" y="5701691"/>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EIGHT: </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Broaching</a:t>
            </a:r>
            <a:endPar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8701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6380"/>
            <a:ext cx="10612193" cy="1537271"/>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6.8 The cutting power in peripheral milling</a:t>
            </a:r>
          </a:p>
          <a:p>
            <a:pPr rtl="0">
              <a:lnSpc>
                <a:spcPct val="20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main chipping power “N</a:t>
            </a:r>
            <a:r>
              <a:rPr lang="en-US" sz="2200" baseline="-250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can be calculated as follows</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301242793"/>
              </p:ext>
            </p:extLst>
          </p:nvPr>
        </p:nvGraphicFramePr>
        <p:xfrm>
          <a:off x="2402403" y="2698522"/>
          <a:ext cx="2787783" cy="562053"/>
        </p:xfrm>
        <a:graphic>
          <a:graphicData uri="http://schemas.openxmlformats.org/presentationml/2006/ole">
            <mc:AlternateContent xmlns:mc="http://schemas.openxmlformats.org/markup-compatibility/2006">
              <mc:Choice xmlns:v="urn:schemas-microsoft-com:vml" Requires="v">
                <p:oleObj spid="_x0000_s24821" name="Equation" r:id="rId3" imgW="1180588" imgH="241195" progId="Equation.3">
                  <p:embed/>
                </p:oleObj>
              </mc:Choice>
              <mc:Fallback>
                <p:oleObj name="Equation" r:id="rId3" imgW="1180588" imgH="24119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2403" y="2698522"/>
                        <a:ext cx="2787783" cy="562053"/>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11057469"/>
              </p:ext>
            </p:extLst>
          </p:nvPr>
        </p:nvGraphicFramePr>
        <p:xfrm>
          <a:off x="2398092" y="3734233"/>
          <a:ext cx="5322548" cy="799357"/>
        </p:xfrm>
        <a:graphic>
          <a:graphicData uri="http://schemas.openxmlformats.org/presentationml/2006/ole">
            <mc:AlternateContent xmlns:mc="http://schemas.openxmlformats.org/markup-compatibility/2006">
              <mc:Choice xmlns:v="urn:schemas-microsoft-com:vml" Requires="v">
                <p:oleObj spid="_x0000_s24822" name="Equation" r:id="rId5" imgW="2603500" imgH="393700" progId="Equation.3">
                  <p:embed/>
                </p:oleObj>
              </mc:Choice>
              <mc:Fallback>
                <p:oleObj name="Equation" r:id="rId5" imgW="26035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8092" y="3734233"/>
                        <a:ext cx="5322548" cy="799357"/>
                      </a:xfrm>
                      <a:prstGeom prst="rect">
                        <a:avLst/>
                      </a:prstGeom>
                      <a:noFill/>
                    </p:spPr>
                  </p:pic>
                </p:oleObj>
              </mc:Fallback>
            </mc:AlternateContent>
          </a:graphicData>
        </a:graphic>
      </p:graphicFrame>
      <p:sp>
        <p:nvSpPr>
          <p:cNvPr id="12" name="Rectangle 11"/>
          <p:cNvSpPr/>
          <p:nvPr/>
        </p:nvSpPr>
        <p:spPr>
          <a:xfrm>
            <a:off x="8152440" y="3996255"/>
            <a:ext cx="671979"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(kW)</a:t>
            </a: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4276142765"/>
              </p:ext>
            </p:extLst>
          </p:nvPr>
        </p:nvGraphicFramePr>
        <p:xfrm>
          <a:off x="2404951" y="5005018"/>
          <a:ext cx="3454936" cy="848218"/>
        </p:xfrm>
        <a:graphic>
          <a:graphicData uri="http://schemas.openxmlformats.org/presentationml/2006/ole">
            <mc:AlternateContent xmlns:mc="http://schemas.openxmlformats.org/markup-compatibility/2006">
              <mc:Choice xmlns:v="urn:schemas-microsoft-com:vml" Requires="v">
                <p:oleObj spid="_x0000_s24823" name="Equation" r:id="rId7" imgW="1586811" imgH="393529" progId="Equation.3">
                  <p:embed/>
                </p:oleObj>
              </mc:Choice>
              <mc:Fallback>
                <p:oleObj name="Equation" r:id="rId7" imgW="1586811"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4951" y="5005018"/>
                        <a:ext cx="3454936" cy="848218"/>
                      </a:xfrm>
                      <a:prstGeom prst="rect">
                        <a:avLst/>
                      </a:prstGeom>
                      <a:noFill/>
                    </p:spPr>
                  </p:pic>
                </p:oleObj>
              </mc:Fallback>
            </mc:AlternateContent>
          </a:graphicData>
        </a:graphic>
      </p:graphicFrame>
      <p:sp>
        <p:nvSpPr>
          <p:cNvPr id="14" name="Rectangle 13"/>
          <p:cNvSpPr/>
          <p:nvPr/>
        </p:nvSpPr>
        <p:spPr>
          <a:xfrm>
            <a:off x="8152439" y="5244461"/>
            <a:ext cx="671979" cy="369332"/>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rPr>
              <a:t>(kW)</a:t>
            </a:r>
            <a:endParaRPr lang="en-US" dirty="0"/>
          </a:p>
        </p:txBody>
      </p:sp>
    </p:spTree>
    <p:extLst>
      <p:ext uri="{BB962C8B-B14F-4D97-AF65-F5344CB8AC3E}">
        <p14:creationId xmlns:p14="http://schemas.microsoft.com/office/powerpoint/2010/main" val="30125725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976922107"/>
              </p:ext>
            </p:extLst>
          </p:nvPr>
        </p:nvGraphicFramePr>
        <p:xfrm>
          <a:off x="4032830" y="2077956"/>
          <a:ext cx="2886937" cy="886702"/>
        </p:xfrm>
        <a:graphic>
          <a:graphicData uri="http://schemas.openxmlformats.org/presentationml/2006/ole">
            <mc:AlternateContent xmlns:mc="http://schemas.openxmlformats.org/markup-compatibility/2006">
              <mc:Choice xmlns:v="urn:schemas-microsoft-com:vml" Requires="v">
                <p:oleObj spid="_x0000_s25842" name="Equation" r:id="rId3" imgW="1332921" imgH="406224" progId="Equation.3">
                  <p:embed/>
                </p:oleObj>
              </mc:Choice>
              <mc:Fallback>
                <p:oleObj name="Equation" r:id="rId3" imgW="1332921" imgH="40622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830" y="2077956"/>
                        <a:ext cx="2886937" cy="886702"/>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17157994"/>
              </p:ext>
            </p:extLst>
          </p:nvPr>
        </p:nvGraphicFramePr>
        <p:xfrm>
          <a:off x="4236940" y="4191117"/>
          <a:ext cx="3008615" cy="592247"/>
        </p:xfrm>
        <a:graphic>
          <a:graphicData uri="http://schemas.openxmlformats.org/presentationml/2006/ole">
            <mc:AlternateContent xmlns:mc="http://schemas.openxmlformats.org/markup-compatibility/2006">
              <mc:Choice xmlns:v="urn:schemas-microsoft-com:vml" Requires="v">
                <p:oleObj spid="_x0000_s25843" name="Equation" r:id="rId5" imgW="1206500" imgH="241300" progId="Equation.3">
                  <p:embed/>
                </p:oleObj>
              </mc:Choice>
              <mc:Fallback>
                <p:oleObj name="Equation" r:id="rId5" imgW="12065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6940" y="4191117"/>
                        <a:ext cx="3008615" cy="592247"/>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368920886"/>
              </p:ext>
            </p:extLst>
          </p:nvPr>
        </p:nvGraphicFramePr>
        <p:xfrm>
          <a:off x="3323069" y="5081870"/>
          <a:ext cx="4442981" cy="1035928"/>
        </p:xfrm>
        <a:graphic>
          <a:graphicData uri="http://schemas.openxmlformats.org/presentationml/2006/ole">
            <mc:AlternateContent xmlns:mc="http://schemas.openxmlformats.org/markup-compatibility/2006">
              <mc:Choice xmlns:v="urn:schemas-microsoft-com:vml" Requires="v">
                <p:oleObj spid="_x0000_s25844" name="Equation" r:id="rId7" imgW="1841500" imgH="431800" progId="Equation.3">
                  <p:embed/>
                </p:oleObj>
              </mc:Choice>
              <mc:Fallback>
                <p:oleObj name="Equation" r:id="rId7" imgW="18415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3069" y="5081870"/>
                        <a:ext cx="4442981" cy="1035928"/>
                      </a:xfrm>
                      <a:prstGeom prst="rect">
                        <a:avLst/>
                      </a:prstGeom>
                      <a:noFill/>
                    </p:spPr>
                  </p:pic>
                </p:oleObj>
              </mc:Fallback>
            </mc:AlternateContent>
          </a:graphicData>
        </a:graphic>
      </p:graphicFrame>
      <p:sp>
        <p:nvSpPr>
          <p:cNvPr id="17" name="Rectangle 4"/>
          <p:cNvSpPr>
            <a:spLocks noChangeArrowheads="1"/>
          </p:cNvSpPr>
          <p:nvPr/>
        </p:nvSpPr>
        <p:spPr bwMode="auto">
          <a:xfrm>
            <a:off x="985466" y="1068102"/>
            <a:ext cx="374192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feed power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kumimoji="0" lang="en-US" altLang="en-US" sz="2000" b="1" i="0" u="none" strike="noStrike" cap="none" normalizeH="0" baseline="-3000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is given by:</a:t>
            </a:r>
            <a:endParaRPr kumimoji="0" lang="en-US" alt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Rectangle 5"/>
          <p:cNvSpPr>
            <a:spLocks noChangeArrowheads="1"/>
          </p:cNvSpPr>
          <p:nvPr/>
        </p:nvSpPr>
        <p:spPr bwMode="auto">
          <a:xfrm>
            <a:off x="8527518" y="5021548"/>
            <a:ext cx="10999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(kW)</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Rectangle 6"/>
          <p:cNvSpPr>
            <a:spLocks noChangeArrowheads="1"/>
          </p:cNvSpPr>
          <p:nvPr/>
        </p:nvSpPr>
        <p:spPr bwMode="auto">
          <a:xfrm>
            <a:off x="7841424" y="4264597"/>
            <a:ext cx="247215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(approximately)</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7"/>
          <p:cNvSpPr>
            <a:spLocks noChangeArrowheads="1"/>
          </p:cNvSpPr>
          <p:nvPr/>
        </p:nvSpPr>
        <p:spPr bwMode="auto">
          <a:xfrm>
            <a:off x="7022135" y="2296626"/>
            <a:ext cx="11416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(kW)</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985466" y="3318097"/>
            <a:ext cx="2236703" cy="400110"/>
          </a:xfrm>
          <a:prstGeom prst="rect">
            <a:avLst/>
          </a:prstGeom>
        </p:spPr>
        <p:txBody>
          <a:bodyPr wrap="none">
            <a:spAutoFit/>
          </a:bodyPr>
          <a:lstStyle/>
          <a:p>
            <a:pPr lvl="0" eaLnBrk="0" fontAlgn="base" hangingPunct="0">
              <a:spcBef>
                <a:spcPct val="0"/>
              </a:spcBef>
              <a:spcAft>
                <a:spcPct val="0"/>
              </a:spcAft>
            </a:pPr>
            <a:r>
              <a:rPr lang="en-US" altLang="en-US" sz="2000" b="1" dirty="0">
                <a:latin typeface="Times New Roman" panose="02020603050405020304" pitchFamily="18" charset="0"/>
                <a:ea typeface="Times New Roman" panose="02020603050405020304" pitchFamily="18" charset="0"/>
                <a:cs typeface="Times New Roman" panose="02020603050405020304" pitchFamily="18" charset="0"/>
              </a:rPr>
              <a:t>The total power is:</a:t>
            </a:r>
            <a:endParaRPr lang="en-US"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3430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8" y="1262129"/>
            <a:ext cx="10612193" cy="63913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6.9 Machining time in peripheral milling</a:t>
            </a:r>
          </a:p>
          <a:p>
            <a:pPr rtl="0">
              <a:lnSpc>
                <a:spcPct val="150000"/>
              </a:lnSpc>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554" y="1483476"/>
            <a:ext cx="4778891" cy="297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13" name="Object 12"/>
          <p:cNvGraphicFramePr>
            <a:graphicFrameLocks noChangeAspect="1"/>
          </p:cNvGraphicFramePr>
          <p:nvPr>
            <p:extLst>
              <p:ext uri="{D42A27DB-BD31-4B8C-83A1-F6EECF244321}">
                <p14:modId xmlns:p14="http://schemas.microsoft.com/office/powerpoint/2010/main" val="1748140237"/>
              </p:ext>
            </p:extLst>
          </p:nvPr>
        </p:nvGraphicFramePr>
        <p:xfrm>
          <a:off x="4576294" y="4765183"/>
          <a:ext cx="2745108" cy="463237"/>
        </p:xfrm>
        <a:graphic>
          <a:graphicData uri="http://schemas.openxmlformats.org/presentationml/2006/ole">
            <mc:AlternateContent xmlns:mc="http://schemas.openxmlformats.org/markup-compatibility/2006">
              <mc:Choice xmlns:v="urn:schemas-microsoft-com:vml" Requires="v">
                <p:oleObj spid="_x0000_s26792" name="معادلة" r:id="rId4" imgW="1524000" imgH="254000" progId="Equation.3">
                  <p:embed/>
                </p:oleObj>
              </mc:Choice>
              <mc:Fallback>
                <p:oleObj name="معادلة" r:id="rId4" imgW="1524000" imgH="2540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6294" y="4765183"/>
                        <a:ext cx="2745108" cy="463237"/>
                      </a:xfrm>
                      <a:prstGeom prst="rect">
                        <a:avLst/>
                      </a:prstGeom>
                      <a:noFill/>
                    </p:spPr>
                  </p:pic>
                </p:oleObj>
              </mc:Fallback>
            </mc:AlternateContent>
          </a:graphicData>
        </a:graphic>
      </p:graphicFrame>
      <p:sp>
        <p:nvSpPr>
          <p:cNvPr id="14"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15" name="Object 14"/>
          <p:cNvGraphicFramePr>
            <a:graphicFrameLocks noChangeAspect="1"/>
          </p:cNvGraphicFramePr>
          <p:nvPr>
            <p:extLst>
              <p:ext uri="{D42A27DB-BD31-4B8C-83A1-F6EECF244321}">
                <p14:modId xmlns:p14="http://schemas.microsoft.com/office/powerpoint/2010/main" val="619697521"/>
              </p:ext>
            </p:extLst>
          </p:nvPr>
        </p:nvGraphicFramePr>
        <p:xfrm>
          <a:off x="5525036" y="5330381"/>
          <a:ext cx="785612" cy="785612"/>
        </p:xfrm>
        <a:graphic>
          <a:graphicData uri="http://schemas.openxmlformats.org/presentationml/2006/ole">
            <mc:AlternateContent xmlns:mc="http://schemas.openxmlformats.org/markup-compatibility/2006">
              <mc:Choice xmlns:v="urn:schemas-microsoft-com:vml" Requires="v">
                <p:oleObj spid="_x0000_s26793" name="معادلة" r:id="rId6" imgW="393529" imgH="393529" progId="Equation.3">
                  <p:embed/>
                </p:oleObj>
              </mc:Choice>
              <mc:Fallback>
                <p:oleObj name="معادلة" r:id="rId6" imgW="393529" imgH="393529"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5036" y="5330381"/>
                        <a:ext cx="785612" cy="785612"/>
                      </a:xfrm>
                      <a:prstGeom prst="rect">
                        <a:avLst/>
                      </a:prstGeom>
                      <a:noFill/>
                    </p:spPr>
                  </p:pic>
                </p:oleObj>
              </mc:Fallback>
            </mc:AlternateContent>
          </a:graphicData>
        </a:graphic>
      </p:graphicFrame>
      <p:sp>
        <p:nvSpPr>
          <p:cNvPr id="16" name="Rectangle 15"/>
          <p:cNvSpPr/>
          <p:nvPr/>
        </p:nvSpPr>
        <p:spPr>
          <a:xfrm>
            <a:off x="1175280" y="4456091"/>
            <a:ext cx="3299686" cy="400110"/>
          </a:xfrm>
          <a:prstGeom prst="rect">
            <a:avLst/>
          </a:prstGeom>
        </p:spPr>
        <p:txBody>
          <a:bodyPr wrap="none">
            <a:spAutoFit/>
          </a:bodyPr>
          <a:lstStyle/>
          <a:p>
            <a:r>
              <a:rPr lang="en-US" sz="2000" b="1" dirty="0">
                <a:latin typeface="Times New Roman" panose="02020603050405020304" pitchFamily="18" charset="0"/>
                <a:ea typeface="Times New Roman" panose="02020603050405020304" pitchFamily="18" charset="0"/>
                <a:cs typeface="Times New Roman" panose="02020603050405020304" pitchFamily="18" charset="0"/>
              </a:rPr>
              <a:t>From figure, it can be noted,</a:t>
            </a:r>
          </a:p>
        </p:txBody>
      </p:sp>
      <p:sp>
        <p:nvSpPr>
          <p:cNvPr id="17" name="Rectangle 16"/>
          <p:cNvSpPr/>
          <p:nvPr/>
        </p:nvSpPr>
        <p:spPr>
          <a:xfrm>
            <a:off x="1283590" y="5762050"/>
            <a:ext cx="6096000" cy="707886"/>
          </a:xfrm>
          <a:prstGeom prst="rect">
            <a:avLst/>
          </a:prstGeom>
        </p:spPr>
        <p:txBody>
          <a:bodyPr>
            <a:spAutoFit/>
          </a:bodyPr>
          <a:lstStyle/>
          <a:p>
            <a:r>
              <a:rPr lang="en-US" sz="2000" b="1" dirty="0">
                <a:latin typeface="Times New Roman" panose="02020603050405020304" pitchFamily="18" charset="0"/>
                <a:ea typeface="Times New Roman" panose="02020603050405020304" pitchFamily="18" charset="0"/>
                <a:cs typeface="Times New Roman" panose="02020603050405020304" pitchFamily="18" charset="0"/>
              </a:rPr>
              <a:t>Where</a:t>
            </a:r>
          </a:p>
          <a:p>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U = feed of the workpiece per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minute</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0696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6380"/>
            <a:ext cx="10612193" cy="1537271"/>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6.10 Material removal rate</a:t>
            </a:r>
          </a:p>
          <a:p>
            <a:pPr rtl="0">
              <a:lnSpc>
                <a:spcPct val="20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Material removal rate can be calculated as following:</a:t>
            </a: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043494431"/>
              </p:ext>
            </p:extLst>
          </p:nvPr>
        </p:nvGraphicFramePr>
        <p:xfrm>
          <a:off x="4940565" y="2681938"/>
          <a:ext cx="2508339" cy="886568"/>
        </p:xfrm>
        <a:graphic>
          <a:graphicData uri="http://schemas.openxmlformats.org/presentationml/2006/ole">
            <mc:AlternateContent xmlns:mc="http://schemas.openxmlformats.org/markup-compatibility/2006">
              <mc:Choice xmlns:v="urn:schemas-microsoft-com:vml" Requires="v">
                <p:oleObj spid="_x0000_s27728" name="Equation" r:id="rId3" imgW="1104900" imgH="393700" progId="Equation.3">
                  <p:embed/>
                </p:oleObj>
              </mc:Choice>
              <mc:Fallback>
                <p:oleObj name="Equation" r:id="rId3" imgW="11049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565" y="2681938"/>
                        <a:ext cx="2508339" cy="886568"/>
                      </a:xfrm>
                      <a:prstGeom prst="rect">
                        <a:avLst/>
                      </a:prstGeom>
                      <a:noFill/>
                    </p:spPr>
                  </p:pic>
                </p:oleObj>
              </mc:Fallback>
            </mc:AlternateContent>
          </a:graphicData>
        </a:graphic>
      </p:graphicFrame>
      <p:sp>
        <p:nvSpPr>
          <p:cNvPr id="15" name="Rectangle 14"/>
          <p:cNvSpPr/>
          <p:nvPr/>
        </p:nvSpPr>
        <p:spPr>
          <a:xfrm>
            <a:off x="2100489" y="3543806"/>
            <a:ext cx="6096000" cy="2400657"/>
          </a:xfrm>
          <a:prstGeom prst="rect">
            <a:avLst/>
          </a:prstGeom>
        </p:spPr>
        <p:txBody>
          <a:bodyPr>
            <a:spAutoFit/>
          </a:bodyPr>
          <a:lstStyle/>
          <a:p>
            <a:pPr algn="just">
              <a:lnSpc>
                <a:spcPct val="150000"/>
              </a:lnSpc>
            </a:pPr>
            <a:r>
              <a:rPr lang="en-US" sz="2000" b="1" dirty="0">
                <a:latin typeface="Times New Roman" panose="02020603050405020304" pitchFamily="18" charset="0"/>
                <a:ea typeface="Times New Roman" panose="02020603050405020304" pitchFamily="18" charset="0"/>
              </a:rPr>
              <a:t>Where</a:t>
            </a:r>
          </a:p>
          <a:p>
            <a:pPr algn="just">
              <a:lnSpc>
                <a:spcPct val="150000"/>
              </a:lnSpc>
            </a:pPr>
            <a:r>
              <a:rPr lang="en-US" sz="2000" dirty="0">
                <a:latin typeface="Times New Roman" panose="02020603050405020304" pitchFamily="18" charset="0"/>
                <a:ea typeface="Times New Roman" panose="02020603050405020304" pitchFamily="18" charset="0"/>
              </a:rPr>
              <a:t>		L = length of the cut</a:t>
            </a:r>
          </a:p>
          <a:p>
            <a:pPr algn="just">
              <a:lnSpc>
                <a:spcPct val="150000"/>
              </a:lnSpc>
            </a:pPr>
            <a:r>
              <a:rPr lang="en-US" sz="2000" dirty="0">
                <a:latin typeface="Times New Roman" panose="02020603050405020304" pitchFamily="18" charset="0"/>
                <a:ea typeface="Times New Roman" panose="02020603050405020304" pitchFamily="18" charset="0"/>
              </a:rPr>
              <a:t>		W= width of the cut</a:t>
            </a:r>
          </a:p>
          <a:p>
            <a:pPr algn="just">
              <a:lnSpc>
                <a:spcPct val="150000"/>
              </a:lnSpc>
            </a:pPr>
            <a:r>
              <a:rPr lang="en-US" sz="2000" dirty="0">
                <a:latin typeface="Times New Roman" panose="02020603050405020304" pitchFamily="18" charset="0"/>
                <a:ea typeface="Times New Roman" panose="02020603050405020304" pitchFamily="18" charset="0"/>
              </a:rPr>
              <a:t>		e = depth of the cut</a:t>
            </a:r>
          </a:p>
          <a:p>
            <a:pPr algn="just">
              <a:lnSpc>
                <a:spcPct val="150000"/>
              </a:lnSpc>
            </a:pPr>
            <a:r>
              <a:rPr lang="en-US" sz="2000" dirty="0">
                <a:latin typeface="Times New Roman" panose="02020603050405020304" pitchFamily="18" charset="0"/>
                <a:ea typeface="Times New Roman" panose="02020603050405020304" pitchFamily="18" charset="0"/>
              </a:rPr>
              <a:t>		t = machining time</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33093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6380"/>
            <a:ext cx="10612193" cy="60719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Problems</a:t>
            </a:r>
            <a:endPar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l="22596" t="18889" r="23654" b="50171"/>
          <a:stretch/>
        </p:blipFill>
        <p:spPr>
          <a:xfrm>
            <a:off x="888639" y="1349227"/>
            <a:ext cx="9829801" cy="3182815"/>
          </a:xfrm>
          <a:prstGeom prst="rect">
            <a:avLst/>
          </a:prstGeom>
        </p:spPr>
      </p:pic>
    </p:spTree>
    <p:extLst>
      <p:ext uri="{BB962C8B-B14F-4D97-AF65-F5344CB8AC3E}">
        <p14:creationId xmlns:p14="http://schemas.microsoft.com/office/powerpoint/2010/main" val="15411339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6380"/>
            <a:ext cx="10612193" cy="60719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Problems</a:t>
            </a:r>
            <a:endPar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Picture 1"/>
          <p:cNvPicPr>
            <a:picLocks noChangeAspect="1"/>
          </p:cNvPicPr>
          <p:nvPr/>
        </p:nvPicPr>
        <p:blipFill rotWithShape="1">
          <a:blip r:embed="rId2"/>
          <a:srcRect l="18878" t="16489" r="19968" b="44708"/>
          <a:stretch/>
        </p:blipFill>
        <p:spPr>
          <a:xfrm>
            <a:off x="906214" y="1483744"/>
            <a:ext cx="10637747" cy="3796807"/>
          </a:xfrm>
          <a:prstGeom prst="rect">
            <a:avLst/>
          </a:prstGeom>
        </p:spPr>
      </p:pic>
    </p:spTree>
    <p:extLst>
      <p:ext uri="{BB962C8B-B14F-4D97-AF65-F5344CB8AC3E}">
        <p14:creationId xmlns:p14="http://schemas.microsoft.com/office/powerpoint/2010/main" val="11143536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626380"/>
            <a:ext cx="10612193" cy="60719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Problems</a:t>
            </a:r>
            <a:endPar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l="19070" t="20257" r="20257" b="39829"/>
          <a:stretch/>
        </p:blipFill>
        <p:spPr>
          <a:xfrm>
            <a:off x="914517" y="1500997"/>
            <a:ext cx="10545383" cy="3902293"/>
          </a:xfrm>
          <a:prstGeom prst="rect">
            <a:avLst/>
          </a:prstGeom>
        </p:spPr>
      </p:pic>
    </p:spTree>
    <p:extLst>
      <p:ext uri="{BB962C8B-B14F-4D97-AF65-F5344CB8AC3E}">
        <p14:creationId xmlns:p14="http://schemas.microsoft.com/office/powerpoint/2010/main" val="12568163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49250" y="3052293"/>
            <a:ext cx="9483501" cy="1287886"/>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CHAPTER SIX</a:t>
            </a:r>
          </a:p>
          <a:p>
            <a:pPr algn="ctr" rtl="0">
              <a:lnSpc>
                <a:spcPct val="200000"/>
              </a:lnSpc>
            </a:pPr>
            <a:r>
              <a:rPr lang="en-US" sz="4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MILLING </a:t>
            </a:r>
            <a:r>
              <a:rPr lang="en-US" sz="4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OPERATIONS</a:t>
            </a:r>
            <a:endParaRPr lang="en-US" sz="4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itle 1"/>
          <p:cNvSpPr txBox="1">
            <a:spLocks/>
          </p:cNvSpPr>
          <p:nvPr/>
        </p:nvSpPr>
        <p:spPr>
          <a:xfrm>
            <a:off x="841779" y="1416677"/>
            <a:ext cx="1283235" cy="1455312"/>
          </a:xfrm>
          <a:prstGeom prst="rect">
            <a:avLst/>
          </a:prstGeom>
        </p:spPr>
        <p:txBody>
          <a:bodyPr vert="horz" lIns="91440" tIns="45720" rIns="91440" bIns="45720" rtlCol="0" anchor="b">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en-US" sz="13800" b="1" dirty="0" smtClean="0">
                <a:ln>
                  <a:prstDash val="solid"/>
                </a:ln>
                <a:solidFill>
                  <a:schemeClr val="accent5">
                    <a:lumMod val="75000"/>
                  </a:schemeClr>
                </a:solidFill>
                <a:effectLst>
                  <a:outerShdw blurRad="88000" dist="50800" dir="5040000" algn="tl">
                    <a:schemeClr val="accent4">
                      <a:tint val="80000"/>
                      <a:satMod val="250000"/>
                      <a:alpha val="45000"/>
                    </a:schemeClr>
                  </a:outerShdw>
                </a:effectLst>
                <a:latin typeface="Times New Roman" panose="02020603050405020304" pitchFamily="18" charset="0"/>
                <a:ea typeface="Tahoma" panose="020B0604030504040204" pitchFamily="34" charset="0"/>
                <a:cs typeface="Times New Roman" panose="02020603050405020304" pitchFamily="18" charset="0"/>
              </a:rPr>
              <a:t>6</a:t>
            </a:r>
            <a:endParaRPr lang="en-US" sz="13800" b="1" dirty="0">
              <a:ln>
                <a:prstDash val="solid"/>
              </a:ln>
              <a:solidFill>
                <a:schemeClr val="accent5">
                  <a:lumMod val="75000"/>
                </a:schemeClr>
              </a:solidFill>
              <a:effectLst>
                <a:outerShdw blurRad="88000" dist="50800" dir="5040000" algn="tl">
                  <a:schemeClr val="accent4">
                    <a:tint val="80000"/>
                    <a:satMod val="250000"/>
                    <a:alpha val="45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Bevel 6">
            <a:hlinkClick r:id="rId2" action="ppaction://hlinksldjump"/>
          </p:cNvPr>
          <p:cNvSpPr/>
          <p:nvPr/>
        </p:nvSpPr>
        <p:spPr>
          <a:xfrm>
            <a:off x="9515475" y="5743575"/>
            <a:ext cx="1928813" cy="642938"/>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CONTENTS</a:t>
            </a:r>
            <a:endParaRPr lang="ar-SA" dirty="0"/>
          </a:p>
        </p:txBody>
      </p:sp>
    </p:spTree>
    <p:extLst>
      <p:ext uri="{BB962C8B-B14F-4D97-AF65-F5344CB8AC3E}">
        <p14:creationId xmlns:p14="http://schemas.microsoft.com/office/powerpoint/2010/main" val="26780825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1395729"/>
            <a:ext cx="10612193" cy="4026276"/>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6.1 Milling operation</a:t>
            </a:r>
          </a:p>
          <a:p>
            <a:pPr marL="342900" indent="-342900" rtl="0">
              <a:lnSpc>
                <a:spcPct val="200000"/>
              </a:lnSpc>
              <a:buFont typeface="Arial" pitchFamily="34" charset="0"/>
              <a:buChar char="•"/>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Milling is a machining operation in which a workpiece is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fed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past a rotating cylindrical tool with multiple cutting edges.</a:t>
            </a:r>
          </a:p>
          <a:p>
            <a:pPr marL="342900" indent="-342900" rtl="0">
              <a:lnSpc>
                <a:spcPct val="200000"/>
              </a:lnSpc>
              <a:buFont typeface="Arial" pitchFamily="34" charset="0"/>
              <a:buChar char="•"/>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This cutting tool in milling is known as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milling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cutter and the machine tool that traditionally performs the operation is called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milling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machine.</a:t>
            </a:r>
          </a:p>
          <a:p>
            <a:pPr marL="342900" indent="-342900" rtl="0">
              <a:lnSpc>
                <a:spcPct val="200000"/>
              </a:lnSpc>
              <a:buFont typeface="Arial" pitchFamily="34" charset="0"/>
              <a:buChar char="•"/>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Milling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is an </a:t>
            </a:r>
            <a:r>
              <a:rPr lang="en-US" sz="2200" i="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interrupted cutting operation</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the teeth of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milling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cutter enter and exit the work during each revolution. </a:t>
            </a: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4192708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2" descr="Scan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634" y="1256599"/>
            <a:ext cx="10528456" cy="431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39041" y="5908618"/>
            <a:ext cx="7221642" cy="461665"/>
          </a:xfrm>
          <a:prstGeom prst="rect">
            <a:avLst/>
          </a:prstGeom>
        </p:spPr>
        <p:txBody>
          <a:bodyPr wrap="square">
            <a:spAutoFit/>
          </a:bodyPr>
          <a:lstStyle/>
          <a:p>
            <a:pPr algn="ctr"/>
            <a:r>
              <a:rPr lang="en-US" sz="1200" b="1" dirty="0"/>
              <a:t>Figure 6.1: Conventional face milling with cutting force diagram for Fc, showing the interrupted nature of </a:t>
            </a:r>
            <a:r>
              <a:rPr lang="en-US" sz="1200" b="1" dirty="0" smtClean="0"/>
              <a:t>the milling process</a:t>
            </a:r>
            <a:r>
              <a:rPr lang="en-US" sz="1200" b="1" dirty="0"/>
              <a:t>.</a:t>
            </a:r>
          </a:p>
        </p:txBody>
      </p:sp>
    </p:spTree>
    <p:extLst>
      <p:ext uri="{BB962C8B-B14F-4D97-AF65-F5344CB8AC3E}">
        <p14:creationId xmlns:p14="http://schemas.microsoft.com/office/powerpoint/2010/main" val="22201347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9" y="726028"/>
            <a:ext cx="10612193" cy="2751268"/>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6.2 Types of milling operations</a:t>
            </a:r>
          </a:p>
          <a:p>
            <a:pPr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There are two basic types of milling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operations: slab/peripheral milling and face milling.</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6.2.1 Peripheral or slab milling: </a:t>
            </a:r>
          </a:p>
          <a:p>
            <a:pPr algn="just" rtl="0">
              <a:lnSpc>
                <a:spcPct val="150000"/>
              </a:lnSpc>
            </a:pPr>
            <a:r>
              <a:rPr lang="en-US" sz="20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a:t>
            </a:r>
            <a:r>
              <a:rPr lang="en-US" sz="20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this milling operation the axis of tool is parallel to the surface being machined. In this operation there are two opposite directions of rotation that the cutter can have with respect to the work. </a:t>
            </a: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2" descr="scan0005"/>
          <p:cNvPicPr>
            <a:picLocks noChangeAspect="1" noChangeArrowheads="1"/>
          </p:cNvPicPr>
          <p:nvPr/>
        </p:nvPicPr>
        <p:blipFill rotWithShape="1">
          <a:blip r:embed="rId2">
            <a:lum contrast="12000"/>
            <a:extLst>
              <a:ext uri="{28A0092B-C50C-407E-A947-70E740481C1C}">
                <a14:useLocalDpi xmlns:a14="http://schemas.microsoft.com/office/drawing/2010/main" val="0"/>
              </a:ext>
            </a:extLst>
          </a:blip>
          <a:srcRect l="13261" t="13243" r="9933" b="3413"/>
          <a:stretch/>
        </p:blipFill>
        <p:spPr bwMode="auto">
          <a:xfrm>
            <a:off x="4321831" y="3381554"/>
            <a:ext cx="3088256" cy="282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362236" y="6185617"/>
            <a:ext cx="7221642" cy="276999"/>
          </a:xfrm>
          <a:prstGeom prst="rect">
            <a:avLst/>
          </a:prstGeom>
        </p:spPr>
        <p:txBody>
          <a:bodyPr wrap="square">
            <a:spAutoFit/>
          </a:bodyPr>
          <a:lstStyle/>
          <a:p>
            <a:pPr algn="ctr"/>
            <a:r>
              <a:rPr lang="en-US" sz="1200" b="1" dirty="0"/>
              <a:t>Figure 6.2: Peripheral milling operation.</a:t>
            </a:r>
          </a:p>
        </p:txBody>
      </p:sp>
    </p:spTree>
    <p:extLst>
      <p:ext uri="{BB962C8B-B14F-4D97-AF65-F5344CB8AC3E}">
        <p14:creationId xmlns:p14="http://schemas.microsoft.com/office/powerpoint/2010/main" val="25821739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8677" name="Picture 5" descr="scan0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174" y="1120775"/>
            <a:ext cx="2888798" cy="194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scan0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0543" y="1127125"/>
            <a:ext cx="2224177" cy="193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scan00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4162" y="3062376"/>
            <a:ext cx="2957809" cy="231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scan0010"/>
          <p:cNvPicPr>
            <a:picLocks noChangeAspect="1" noChangeArrowheads="1"/>
          </p:cNvPicPr>
          <p:nvPr/>
        </p:nvPicPr>
        <p:blipFill rotWithShape="1">
          <a:blip r:embed="rId6">
            <a:extLst>
              <a:ext uri="{28A0092B-C50C-407E-A947-70E740481C1C}">
                <a14:useLocalDpi xmlns:a14="http://schemas.microsoft.com/office/drawing/2010/main" val="0"/>
              </a:ext>
            </a:extLst>
          </a:blip>
          <a:srcRect t="16305"/>
          <a:stretch/>
        </p:blipFill>
        <p:spPr bwMode="auto">
          <a:xfrm>
            <a:off x="6290543" y="3374403"/>
            <a:ext cx="2753622" cy="200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7463" y="5380659"/>
            <a:ext cx="9012477" cy="646331"/>
          </a:xfrm>
          <a:prstGeom prst="rect">
            <a:avLst/>
          </a:prstGeom>
          <a:noFill/>
        </p:spPr>
        <p:txBody>
          <a:bodyPr wrap="square" rtlCol="1">
            <a:spAutoFit/>
          </a:bodyPr>
          <a:lstStyle/>
          <a:p>
            <a:r>
              <a:rPr lang="en-US"/>
              <a:t>Figure 6.3: Peripheral milling operations: (a) slab milling, (b) slotting, (c) side milling, and (d) straddle milling.</a:t>
            </a:r>
            <a:endParaRPr lang="en-US" dirty="0"/>
          </a:p>
        </p:txBody>
      </p:sp>
    </p:spTree>
    <p:extLst>
      <p:ext uri="{BB962C8B-B14F-4D97-AF65-F5344CB8AC3E}">
        <p14:creationId xmlns:p14="http://schemas.microsoft.com/office/powerpoint/2010/main" val="4938349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8" y="1279819"/>
            <a:ext cx="10435299" cy="206868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200000"/>
              </a:lnSpc>
            </a:pPr>
            <a:r>
              <a:rPr lang="en-US" sz="2200" b="1" u="sng"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6.2.1.1 </a:t>
            </a:r>
            <a:r>
              <a:rPr lang="en-US" sz="2200" b="1" u="sng"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Up milling: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up milling the direction of motion of the cutter teeth is opposite to the feed direction. In this type of milling operation, the chip formed by each cutter tooth starts out very thin and increases in thickness during the sweep of the cutter. The chip length is longer than in down milling.</a:t>
            </a:r>
          </a:p>
        </p:txBody>
      </p:sp>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itle 1"/>
          <p:cNvSpPr txBox="1">
            <a:spLocks/>
          </p:cNvSpPr>
          <p:nvPr/>
        </p:nvSpPr>
        <p:spPr>
          <a:xfrm>
            <a:off x="888638" y="3441940"/>
            <a:ext cx="10435299" cy="194956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20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cutter tends to push the work along and lift it upward from the table, therefore greater clamping force must be employed. In up milling, chips can be carried into the newly machined surface, causing the surface finish to be poorer.. </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8143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SIX</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Milling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itle 1"/>
          <p:cNvSpPr txBox="1">
            <a:spLocks/>
          </p:cNvSpPr>
          <p:nvPr/>
        </p:nvSpPr>
        <p:spPr>
          <a:xfrm>
            <a:off x="888639" y="1193070"/>
            <a:ext cx="10435299" cy="155353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200000"/>
              </a:lnSpc>
            </a:pPr>
            <a:r>
              <a:rPr lang="en-US" sz="2200" b="1" u="sng"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6.2.1.2 Down </a:t>
            </a:r>
            <a:r>
              <a:rPr lang="en-US" sz="2200" b="1" u="sng"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milling: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down milling, the direction of motion of the cutter teeth is same as the feed direction. In this operation each chip starts out thick and reduces in thickness throughout the cut. </a:t>
            </a:r>
          </a:p>
        </p:txBody>
      </p:sp>
      <p:sp>
        <p:nvSpPr>
          <p:cNvPr id="5" name="Title 1"/>
          <p:cNvSpPr txBox="1">
            <a:spLocks/>
          </p:cNvSpPr>
          <p:nvPr/>
        </p:nvSpPr>
        <p:spPr>
          <a:xfrm>
            <a:off x="888638" y="2889852"/>
            <a:ext cx="10435299" cy="194956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20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length of the chip in down milling is less than in up milling. This tends to increase tool life. The cutter force direction is downwards, tending to hold the work against the work table.</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9331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3">
      <a:dk1>
        <a:sysClr val="windowText" lastClr="000000"/>
      </a:dk1>
      <a:lt1>
        <a:sysClr val="window" lastClr="FFFFFF"/>
      </a:lt1>
      <a:dk2>
        <a:srgbClr val="666666"/>
      </a:dk2>
      <a:lt2>
        <a:srgbClr val="002676"/>
      </a:lt2>
      <a:accent1>
        <a:srgbClr val="FF388C"/>
      </a:accent1>
      <a:accent2>
        <a:srgbClr val="B0C9FF"/>
      </a:accent2>
      <a:accent3>
        <a:srgbClr val="9C007F"/>
      </a:accent3>
      <a:accent4>
        <a:srgbClr val="68007F"/>
      </a:accent4>
      <a:accent5>
        <a:srgbClr val="005BD3"/>
      </a:accent5>
      <a:accent6>
        <a:srgbClr val="00349E"/>
      </a:accent6>
      <a:hlink>
        <a:srgbClr val="17BBFD"/>
      </a:hlink>
      <a:folHlink>
        <a:srgbClr val="FF79C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609</TotalTime>
  <Words>915</Words>
  <Application>Microsoft Office PowerPoint</Application>
  <PresentationFormat>Widescreen</PresentationFormat>
  <Paragraphs>115</Paragraphs>
  <Slides>26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4" baseType="lpstr">
      <vt:lpstr>Arial</vt:lpstr>
      <vt:lpstr>Century Gothic</vt:lpstr>
      <vt:lpstr>Tahoma</vt:lpstr>
      <vt:lpstr>Times New Roman</vt:lpstr>
      <vt:lpstr>Wingdings 2</vt:lpstr>
      <vt:lpstr>Austin</vt:lpstr>
      <vt:lpstr>Equation</vt:lpstr>
      <vt:lpstr>معادلة</vt:lpstr>
      <vt:lpstr>   By Dr. Saied Darwish (Prof.  Industrial Engineering Department, KSU)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Saud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Selection of Manufacturing Engineering Processes   By Dr. Saied Darwish (Prof.  Industrial Engineering Department, KSU)</dc:title>
  <dc:creator>Mohammed Ali Elmeligy</dc:creator>
  <cp:lastModifiedBy>welcome</cp:lastModifiedBy>
  <cp:revision>162</cp:revision>
  <dcterms:created xsi:type="dcterms:W3CDTF">2014-07-08T07:30:00Z</dcterms:created>
  <dcterms:modified xsi:type="dcterms:W3CDTF">2016-05-01T23:54:37Z</dcterms:modified>
</cp:coreProperties>
</file>