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11"/>
  </p:notesMasterIdLst>
  <p:sldIdLst>
    <p:sldId id="256" r:id="rId2"/>
    <p:sldId id="267" r:id="rId3"/>
    <p:sldId id="257" r:id="rId4"/>
    <p:sldId id="261" r:id="rId5"/>
    <p:sldId id="262" r:id="rId6"/>
    <p:sldId id="264" r:id="rId7"/>
    <p:sldId id="266" r:id="rId8"/>
    <p:sldId id="265" r:id="rId9"/>
    <p:sldId id="263" r:id="rId10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2" d="100"/>
          <a:sy n="72" d="100"/>
        </p:scale>
        <p:origin x="-106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3078E9C-8553-45AB-A7FF-DA0AA2F266DD}" type="datetimeFigureOut">
              <a:rPr lang="ar-SA" smtClean="0"/>
              <a:t>28/01/37</a:t>
            </a:fld>
            <a:endParaRPr lang="ar-SA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SA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035CB5FC-3F19-4C21-8E3E-B99E5977B7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757455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ar-E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E526E8-131D-4579-91E7-0C9DFD6172C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5CB5FC-3F19-4C21-8E3E-B99E5977B7DC}" type="slidenum">
              <a:rPr lang="ar-SA" smtClean="0"/>
              <a:t>4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2603494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dirty="0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5CCAA117-24D4-4FDA-9E31-4F3A0B2926E4}" type="slidenum">
              <a:rPr lang="ar-SA" smtClean="0"/>
              <a:t>‹#›</a:t>
            </a:fld>
            <a:endParaRPr lang="ar-S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874967D4-2051-4820-B234-6617D09ABC16}" type="datetimeFigureOut">
              <a:rPr lang="ar-SA" smtClean="0"/>
              <a:t>28/01/37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smtClean="0"/>
              <a:t>Immunoelectrophoresis</a:t>
            </a:r>
            <a:r>
              <a:rPr lang="en-US" dirty="0" smtClean="0"/>
              <a:t> </a:t>
            </a:r>
            <a:endParaRPr lang="ar-SA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83568" y="5157192"/>
            <a:ext cx="6461760" cy="1066800"/>
          </a:xfrm>
        </p:spPr>
        <p:txBody>
          <a:bodyPr/>
          <a:lstStyle/>
          <a:p>
            <a:r>
              <a:rPr lang="en-US" b="1" dirty="0" smtClean="0">
                <a:solidFill>
                  <a:schemeClr val="tx1"/>
                </a:solidFill>
              </a:rPr>
              <a:t>BCH462 [practical]</a:t>
            </a:r>
            <a:endParaRPr lang="ar-SA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2596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5" name="AutoShape 7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914400"/>
          </a:xfrm>
        </p:spPr>
        <p:txBody>
          <a:bodyPr>
            <a:noAutofit/>
          </a:bodyPr>
          <a:lstStyle/>
          <a:p>
            <a:r>
              <a:rPr lang="en-US" sz="4000" b="1" dirty="0">
                <a:solidFill>
                  <a:srgbClr val="7030A0"/>
                </a:solidFill>
              </a:rPr>
              <a:t>Immunology</a:t>
            </a:r>
            <a:r>
              <a:rPr lang="en-US" sz="4000" b="1" dirty="0" smtClean="0">
                <a:solidFill>
                  <a:srgbClr val="7030A0"/>
                </a:solidFill>
              </a:rPr>
              <a:t>/</a:t>
            </a:r>
            <a:r>
              <a:rPr lang="en-US" sz="4000" b="1" dirty="0" smtClean="0">
                <a:solidFill>
                  <a:srgbClr val="7030A0"/>
                </a:solidFill>
              </a:rPr>
              <a:t/>
            </a:r>
            <a:br>
              <a:rPr lang="en-US" sz="4000" b="1" dirty="0" smtClean="0">
                <a:solidFill>
                  <a:srgbClr val="7030A0"/>
                </a:solidFill>
              </a:rPr>
            </a:br>
            <a:r>
              <a:rPr lang="en-US" sz="4000" b="1" dirty="0" smtClean="0">
                <a:solidFill>
                  <a:srgbClr val="7030A0"/>
                </a:solidFill>
              </a:rPr>
              <a:t>Precipitation </a:t>
            </a:r>
            <a:r>
              <a:rPr lang="en-US" sz="4000" b="1" dirty="0">
                <a:solidFill>
                  <a:srgbClr val="7030A0"/>
                </a:solidFill>
              </a:rPr>
              <a:t>Reactions</a:t>
            </a:r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body" idx="1"/>
          </p:nvPr>
        </p:nvSpPr>
        <p:spPr>
          <a:xfrm>
            <a:off x="304800" y="1219200"/>
            <a:ext cx="8610600" cy="5486400"/>
          </a:xfrm>
        </p:spPr>
        <p:txBody>
          <a:bodyPr>
            <a:normAutofit/>
          </a:bodyPr>
          <a:lstStyle/>
          <a:p>
            <a:pPr marL="114300" indent="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 I- Precipitation in Solution</a:t>
            </a:r>
          </a:p>
          <a:p>
            <a:pPr marL="0" indent="0" algn="l">
              <a:buNone/>
            </a:pPr>
            <a:r>
              <a:rPr lang="en-US" dirty="0" smtClean="0"/>
              <a:t>Bottom Precipitate</a:t>
            </a:r>
          </a:p>
          <a:p>
            <a:pPr marL="0" indent="0" algn="l">
              <a:buNone/>
            </a:pPr>
            <a:r>
              <a:rPr lang="en-US" dirty="0" smtClean="0"/>
              <a:t>Ring Precipitate (Ring Test)</a:t>
            </a:r>
          </a:p>
          <a:p>
            <a:pPr marL="114300" indent="0" algn="l">
              <a:buNone/>
            </a:pPr>
            <a:r>
              <a:rPr lang="en-US" b="1" dirty="0" smtClean="0">
                <a:solidFill>
                  <a:srgbClr val="FF0000"/>
                </a:solidFill>
              </a:rPr>
              <a:t>II- Simple </a:t>
            </a:r>
            <a:r>
              <a:rPr lang="en-US" b="1" dirty="0" err="1" smtClean="0">
                <a:solidFill>
                  <a:srgbClr val="FF0000"/>
                </a:solidFill>
              </a:rPr>
              <a:t>Immunodiffusion</a:t>
            </a:r>
            <a:r>
              <a:rPr lang="en-US" b="1" dirty="0" smtClean="0">
                <a:solidFill>
                  <a:srgbClr val="FF0000"/>
                </a:solidFill>
              </a:rPr>
              <a:t> (ID)</a:t>
            </a:r>
          </a:p>
          <a:p>
            <a:pPr marL="0" indent="0" algn="l">
              <a:buNone/>
            </a:pPr>
            <a:r>
              <a:rPr lang="en-US" dirty="0" smtClean="0"/>
              <a:t>Double ID (</a:t>
            </a:r>
            <a:r>
              <a:rPr lang="en-US" dirty="0" err="1" smtClean="0"/>
              <a:t>Ouchterlony</a:t>
            </a:r>
            <a:r>
              <a:rPr lang="en-US" dirty="0" smtClean="0"/>
              <a:t>)</a:t>
            </a:r>
            <a:endParaRPr lang="en-US" dirty="0"/>
          </a:p>
          <a:p>
            <a:pPr marL="0" indent="0" algn="l">
              <a:buNone/>
            </a:pPr>
            <a:r>
              <a:rPr lang="en-US" dirty="0" smtClean="0"/>
              <a:t>Single Radial ID </a:t>
            </a:r>
            <a:r>
              <a:rPr lang="en-US" dirty="0"/>
              <a:t>(RID</a:t>
            </a:r>
            <a:r>
              <a:rPr lang="en-US" dirty="0" smtClean="0"/>
              <a:t>) (Mancini)</a:t>
            </a:r>
          </a:p>
          <a:p>
            <a:pPr marL="114300" indent="0" algn="l">
              <a:buNone/>
            </a:pPr>
            <a:r>
              <a:rPr lang="ar-SA" b="1" dirty="0" smtClean="0">
                <a:solidFill>
                  <a:srgbClr val="FF0000"/>
                </a:solidFill>
              </a:rPr>
              <a:t> </a:t>
            </a:r>
            <a:r>
              <a:rPr lang="en-US" b="1" dirty="0" smtClean="0">
                <a:solidFill>
                  <a:srgbClr val="FF0000"/>
                </a:solidFill>
              </a:rPr>
              <a:t>III- </a:t>
            </a:r>
            <a:r>
              <a:rPr lang="en-US" b="1" dirty="0" smtClean="0">
                <a:solidFill>
                  <a:srgbClr val="FF0000"/>
                </a:solidFill>
              </a:rPr>
              <a:t>Electro-</a:t>
            </a:r>
            <a:r>
              <a:rPr lang="en-US" b="1" dirty="0" err="1" smtClean="0">
                <a:solidFill>
                  <a:srgbClr val="FF0000"/>
                </a:solidFill>
              </a:rPr>
              <a:t>Immnodiffusion</a:t>
            </a:r>
            <a:endParaRPr lang="en-US" b="1" dirty="0">
              <a:solidFill>
                <a:srgbClr val="FF0000"/>
              </a:solidFill>
            </a:endParaRPr>
          </a:p>
          <a:p>
            <a:pPr marL="0" indent="0" algn="l">
              <a:buNone/>
            </a:pPr>
            <a:r>
              <a:rPr lang="en-US" sz="2000" dirty="0" err="1"/>
              <a:t>Immunoelectrophoresis</a:t>
            </a:r>
            <a:r>
              <a:rPr lang="en-US" sz="2000" dirty="0"/>
              <a:t> (IEP</a:t>
            </a:r>
            <a:r>
              <a:rPr lang="en-US" sz="2000" dirty="0" smtClean="0"/>
              <a:t>)</a:t>
            </a:r>
          </a:p>
          <a:p>
            <a:pPr marL="0" lvl="1" indent="0" algn="l">
              <a:buNone/>
            </a:pPr>
            <a:r>
              <a:rPr lang="en-IN" dirty="0" err="1" smtClean="0"/>
              <a:t>Immunofixation</a:t>
            </a:r>
            <a:r>
              <a:rPr lang="en-IN" dirty="0" smtClean="0"/>
              <a:t> </a:t>
            </a:r>
            <a:endParaRPr lang="en-US" dirty="0"/>
          </a:p>
          <a:p>
            <a:pPr marL="0" indent="0" algn="l">
              <a:buNone/>
            </a:pPr>
            <a:r>
              <a:rPr lang="en-US" sz="2000" dirty="0"/>
              <a:t>Rocket </a:t>
            </a:r>
            <a:r>
              <a:rPr lang="en-US" sz="2000" dirty="0" err="1"/>
              <a:t>Electroimmunodiffusion</a:t>
            </a:r>
            <a:r>
              <a:rPr lang="en-US" sz="2000" dirty="0"/>
              <a:t> (EID)</a:t>
            </a:r>
          </a:p>
          <a:p>
            <a:pPr marL="0" indent="0" algn="l">
              <a:buNone/>
            </a:pPr>
            <a:r>
              <a:rPr lang="en-US" sz="2000" dirty="0" err="1"/>
              <a:t>Counterimmunoelectrophoresis</a:t>
            </a:r>
            <a:r>
              <a:rPr lang="en-US" sz="2000" dirty="0"/>
              <a:t> (CIEP</a:t>
            </a:r>
            <a:r>
              <a:rPr lang="en-US" sz="2000" dirty="0" smtClean="0"/>
              <a:t>)</a:t>
            </a:r>
          </a:p>
          <a:p>
            <a:pPr marL="114300" indent="0" algn="l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90677512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20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20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20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20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20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205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500"/>
                                        <p:tgtEl>
                                          <p:spTgt spid="205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205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1" dur="500"/>
                                        <p:tgtEl>
                                          <p:spTgt spid="205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67544" y="836712"/>
            <a:ext cx="5008807" cy="1200329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pPr algn="l" rtl="0"/>
            <a:r>
              <a:rPr lang="en-US" b="1" dirty="0" smtClean="0"/>
              <a:t>Objective: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 To learn the technique of </a:t>
            </a:r>
            <a:r>
              <a:rPr lang="en-US" dirty="0" err="1" smtClean="0"/>
              <a:t>immunoelectrophoresis</a:t>
            </a:r>
            <a:r>
              <a:rPr lang="en-US" dirty="0" smtClean="0"/>
              <a:t>.</a:t>
            </a:r>
          </a:p>
          <a:p>
            <a:pPr algn="l" rtl="0"/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1078382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404664"/>
            <a:ext cx="8208912" cy="44627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chemeClr val="accent1"/>
                </a:solidFill>
              </a:rPr>
              <a:t>Immunoelectrophoresis</a:t>
            </a:r>
            <a:r>
              <a:rPr lang="en-US" sz="2400" b="1" dirty="0" smtClean="0">
                <a:solidFill>
                  <a:schemeClr val="accent1"/>
                </a:solidFill>
              </a:rPr>
              <a:t>:</a:t>
            </a:r>
          </a:p>
          <a:p>
            <a:pPr algn="l" rtl="0"/>
            <a:endParaRPr lang="en-US" sz="2000" b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sz="2000" dirty="0" smtClean="0"/>
              <a:t>-</a:t>
            </a:r>
            <a:r>
              <a:rPr lang="en-US" sz="2000" dirty="0" smtClean="0"/>
              <a:t>Technique based </a:t>
            </a:r>
            <a:r>
              <a:rPr lang="en-US" sz="2000" dirty="0"/>
              <a:t>on the principles of </a:t>
            </a:r>
            <a:r>
              <a:rPr lang="en-US" sz="2000" u="sng" dirty="0"/>
              <a:t>electrophoresis</a:t>
            </a:r>
            <a:r>
              <a:rPr lang="en-US" sz="2000" dirty="0"/>
              <a:t> of antigens and </a:t>
            </a:r>
            <a:r>
              <a:rPr lang="en-US" sz="2000" u="sng" dirty="0"/>
              <a:t>immunodiffusion</a:t>
            </a:r>
            <a:r>
              <a:rPr lang="en-US" sz="2000" dirty="0"/>
              <a:t> of the electrophoresed antigens with a </a:t>
            </a:r>
            <a:r>
              <a:rPr lang="en-US" sz="2000" dirty="0" smtClean="0"/>
              <a:t>specific </a:t>
            </a:r>
            <a:r>
              <a:rPr lang="en-US" sz="2000" dirty="0"/>
              <a:t>antiserum to form </a:t>
            </a:r>
            <a:r>
              <a:rPr lang="en-US" sz="2000" u="sng" dirty="0"/>
              <a:t>precipitin </a:t>
            </a:r>
            <a:r>
              <a:rPr lang="en-US" sz="2000" dirty="0"/>
              <a:t>bands</a:t>
            </a:r>
            <a:r>
              <a:rPr lang="en-US" sz="2000" dirty="0" smtClean="0"/>
              <a:t>.</a:t>
            </a:r>
          </a:p>
          <a:p>
            <a:pPr algn="l" rtl="0"/>
            <a:endParaRPr lang="en-US" sz="2000" dirty="0"/>
          </a:p>
          <a:p>
            <a:pPr algn="l" rtl="0"/>
            <a:endParaRPr lang="en-US" sz="2000" dirty="0" smtClean="0"/>
          </a:p>
          <a:p>
            <a:pPr algn="l" rtl="0"/>
            <a:r>
              <a:rPr lang="en-US" sz="2000" dirty="0" smtClean="0"/>
              <a:t>-It is used to detect the presence of antibodies.</a:t>
            </a:r>
          </a:p>
          <a:p>
            <a:pPr algn="l" rtl="0"/>
            <a:endParaRPr lang="en-US" sz="2000" dirty="0"/>
          </a:p>
          <a:p>
            <a:pPr algn="l" rtl="0"/>
            <a:r>
              <a:rPr lang="en-US" sz="2000" dirty="0" smtClean="0"/>
              <a:t>-</a:t>
            </a:r>
            <a:r>
              <a:rPr lang="en-US" sz="2000" dirty="0" smtClean="0">
                <a:effectLst/>
              </a:rPr>
              <a:t> Used </a:t>
            </a:r>
            <a:r>
              <a:rPr lang="en-US" sz="2000" dirty="0" smtClean="0"/>
              <a:t>mainly to determine </a:t>
            </a:r>
            <a:r>
              <a:rPr lang="en-US" sz="2000" dirty="0" smtClean="0">
                <a:effectLst/>
              </a:rPr>
              <a:t>the blood levels of three major </a:t>
            </a:r>
            <a:r>
              <a:rPr lang="en-US" sz="2000" dirty="0" err="1" smtClean="0">
                <a:effectLst/>
              </a:rPr>
              <a:t>immunoglobulins</a:t>
            </a:r>
            <a:r>
              <a:rPr lang="en-US" sz="2000" dirty="0" smtClean="0">
                <a:effectLst/>
              </a:rPr>
              <a:t>: immunoglobulin M (</a:t>
            </a:r>
            <a:r>
              <a:rPr lang="en-US" sz="2000" dirty="0" err="1" smtClean="0">
                <a:effectLst/>
              </a:rPr>
              <a:t>IgM</a:t>
            </a:r>
            <a:r>
              <a:rPr lang="en-US" sz="2000" dirty="0" smtClean="0">
                <a:effectLst/>
              </a:rPr>
              <a:t>), immunoglobulin G (</a:t>
            </a:r>
            <a:r>
              <a:rPr lang="en-US" sz="2000" dirty="0" err="1" smtClean="0">
                <a:effectLst/>
              </a:rPr>
              <a:t>IgG</a:t>
            </a:r>
            <a:r>
              <a:rPr lang="en-US" sz="2000" dirty="0" smtClean="0">
                <a:effectLst/>
              </a:rPr>
              <a:t>), and immunoglobulin A (IgA).</a:t>
            </a:r>
            <a:endParaRPr lang="en-US" sz="2000" dirty="0" smtClean="0"/>
          </a:p>
          <a:p>
            <a:pPr algn="l" rtl="0"/>
            <a:r>
              <a:rPr lang="en-US" sz="2000" dirty="0"/>
              <a:t/>
            </a:r>
            <a:br>
              <a:rPr lang="en-US" sz="2000" dirty="0"/>
            </a:br>
            <a:endParaRPr lang="en-US" sz="2000" b="1" dirty="0" smtClean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8010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251520" y="476672"/>
            <a:ext cx="8352928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400" b="1" dirty="0" err="1" smtClean="0">
                <a:solidFill>
                  <a:schemeClr val="accent1"/>
                </a:solidFill>
              </a:rPr>
              <a:t>Immunoelectrophoresis</a:t>
            </a:r>
            <a:r>
              <a:rPr lang="en-US" sz="2400" b="1" dirty="0" smtClean="0">
                <a:solidFill>
                  <a:schemeClr val="accent1"/>
                </a:solidFill>
              </a:rPr>
              <a:t>:</a:t>
            </a:r>
          </a:p>
          <a:p>
            <a:pPr algn="l" rtl="0"/>
            <a:r>
              <a:rPr lang="en-US" dirty="0" smtClean="0"/>
              <a:t>A gel is prepared with alternating wells.</a:t>
            </a:r>
            <a:endParaRPr lang="en-US" dirty="0"/>
          </a:p>
          <a:p>
            <a:pPr algn="l" rtl="0"/>
            <a:endParaRPr lang="en-US" b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1.</a:t>
            </a:r>
            <a:r>
              <a:rPr lang="en-US" dirty="0" smtClean="0"/>
              <a:t>The </a:t>
            </a:r>
            <a:r>
              <a:rPr lang="en-US" dirty="0"/>
              <a:t>antigen mixture is first </a:t>
            </a:r>
            <a:r>
              <a:rPr lang="en-US" dirty="0" smtClean="0"/>
              <a:t>electrophoresed to </a:t>
            </a:r>
            <a:r>
              <a:rPr lang="en-US" dirty="0"/>
              <a:t>separate its components by charge.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2.</a:t>
            </a:r>
            <a:r>
              <a:rPr lang="en-US" dirty="0" smtClean="0"/>
              <a:t>Troughs are </a:t>
            </a:r>
            <a:r>
              <a:rPr lang="en-US" dirty="0"/>
              <a:t>then cut into the agar gel parallel to the direction </a:t>
            </a:r>
            <a:r>
              <a:rPr lang="en-US" dirty="0" smtClean="0"/>
              <a:t>of the </a:t>
            </a:r>
            <a:r>
              <a:rPr lang="en-US" dirty="0"/>
              <a:t>electric </a:t>
            </a:r>
            <a:r>
              <a:rPr lang="en-US" dirty="0" smtClean="0"/>
              <a:t>field. </a:t>
            </a:r>
            <a:endParaRPr lang="en-US" dirty="0"/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3.</a:t>
            </a:r>
            <a:r>
              <a:rPr lang="en-US" dirty="0" smtClean="0"/>
              <a:t>Antiserum </a:t>
            </a:r>
            <a:r>
              <a:rPr lang="en-US" dirty="0"/>
              <a:t>is added to the troughs.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4.</a:t>
            </a:r>
            <a:r>
              <a:rPr lang="en-US" dirty="0" smtClean="0"/>
              <a:t>Antibody </a:t>
            </a:r>
            <a:r>
              <a:rPr lang="en-US" dirty="0"/>
              <a:t>and antigen then diffuse toward each </a:t>
            </a:r>
            <a:r>
              <a:rPr lang="en-US" dirty="0" smtClean="0"/>
              <a:t>other.</a:t>
            </a:r>
          </a:p>
          <a:p>
            <a:pPr algn="l" rtl="0"/>
            <a:endParaRPr lang="en-US" dirty="0"/>
          </a:p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5.</a:t>
            </a:r>
            <a:r>
              <a:rPr lang="en-US" dirty="0" smtClean="0"/>
              <a:t>Lines </a:t>
            </a:r>
            <a:r>
              <a:rPr lang="en-US" dirty="0"/>
              <a:t>of </a:t>
            </a:r>
            <a:r>
              <a:rPr lang="en-US" dirty="0" smtClean="0"/>
              <a:t>precipitation </a:t>
            </a:r>
            <a:r>
              <a:rPr lang="en-US" sz="2000" b="1" dirty="0" smtClean="0">
                <a:solidFill>
                  <a:srgbClr val="FF0000"/>
                </a:solidFill>
              </a:rPr>
              <a:t>[arcs] </a:t>
            </a:r>
            <a:r>
              <a:rPr lang="en-US" dirty="0" smtClean="0"/>
              <a:t>will be produced where </a:t>
            </a:r>
            <a:r>
              <a:rPr lang="en-US" dirty="0"/>
              <a:t>they meet in </a:t>
            </a:r>
            <a:r>
              <a:rPr lang="en-US" dirty="0" smtClean="0"/>
              <a:t>appropriate proportions </a:t>
            </a:r>
            <a:r>
              <a:rPr lang="en-US" dirty="0" smtClean="0">
                <a:solidFill>
                  <a:schemeClr val="accent1"/>
                </a:solidFill>
              </a:rPr>
              <a:t>[at the zone of equivalence].</a:t>
            </a:r>
          </a:p>
          <a:p>
            <a:pPr algn="l" rtl="0"/>
            <a:endParaRPr lang="en-US" b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b="1" dirty="0" smtClean="0">
                <a:solidFill>
                  <a:schemeClr val="accent1"/>
                </a:solidFill>
              </a:rPr>
              <a:t>6.</a:t>
            </a:r>
            <a:r>
              <a:rPr lang="en-US" dirty="0" smtClean="0"/>
              <a:t>The precipitin line indicate the presence of the antigen- antibody complex. While the absence of precipitin line indicates the absence of antigen- antibody complex. </a:t>
            </a:r>
          </a:p>
          <a:p>
            <a:pPr algn="l" rtl="0"/>
            <a:r>
              <a:rPr lang="en-US" dirty="0" smtClean="0"/>
              <a:t> </a:t>
            </a:r>
            <a:endParaRPr lang="en-US" b="1" dirty="0" smtClean="0"/>
          </a:p>
          <a:p>
            <a:pPr algn="l" rtl="0"/>
            <a:r>
              <a:rPr lang="en-US" sz="2400" b="1" dirty="0" smtClean="0">
                <a:solidFill>
                  <a:schemeClr val="accent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31277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65" t="20082" r="39054" b="8607"/>
          <a:stretch/>
        </p:blipFill>
        <p:spPr bwMode="auto">
          <a:xfrm>
            <a:off x="0" y="24341"/>
            <a:ext cx="4653941" cy="66924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مستطيل 1"/>
          <p:cNvSpPr/>
          <p:nvPr/>
        </p:nvSpPr>
        <p:spPr>
          <a:xfrm>
            <a:off x="4572000" y="116632"/>
            <a:ext cx="4572000" cy="646330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algn="l" rtl="0"/>
            <a:r>
              <a:rPr lang="en-US" dirty="0" smtClean="0">
                <a:solidFill>
                  <a:schemeClr val="accent1"/>
                </a:solidFill>
              </a:rPr>
              <a:t>Figure:</a:t>
            </a:r>
          </a:p>
          <a:p>
            <a:pPr algn="l" rtl="0"/>
            <a:r>
              <a:rPr lang="en-US" dirty="0" err="1" smtClean="0">
                <a:solidFill>
                  <a:schemeClr val="accent1"/>
                </a:solidFill>
              </a:rPr>
              <a:t>Immunoelectrophoresis</a:t>
            </a:r>
            <a:r>
              <a:rPr lang="en-US" dirty="0" smtClean="0">
                <a:solidFill>
                  <a:schemeClr val="accent1"/>
                </a:solidFill>
              </a:rPr>
              <a:t> </a:t>
            </a:r>
            <a:r>
              <a:rPr lang="en-US" dirty="0">
                <a:solidFill>
                  <a:schemeClr val="accent1"/>
                </a:solidFill>
              </a:rPr>
              <a:t>of an antigen mixture.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-An </a:t>
            </a:r>
            <a:r>
              <a:rPr lang="en-US" dirty="0"/>
              <a:t>antigen preparation (orange) is first electrophoresed, </a:t>
            </a:r>
            <a:r>
              <a:rPr lang="en-US" dirty="0" smtClean="0"/>
              <a:t>which separates the component antigens on the basis of charge. </a:t>
            </a:r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-Antiserum (blue</a:t>
            </a:r>
            <a:r>
              <a:rPr lang="en-US" dirty="0"/>
              <a:t>) is then added to troughs on one or both sides of the </a:t>
            </a:r>
            <a:r>
              <a:rPr lang="en-US" dirty="0" smtClean="0"/>
              <a:t>separated antigens </a:t>
            </a:r>
            <a:r>
              <a:rPr lang="en-US" dirty="0"/>
              <a:t>and allowed to </a:t>
            </a:r>
            <a:r>
              <a:rPr lang="en-US" dirty="0" smtClean="0"/>
              <a:t>diffuse. </a:t>
            </a:r>
          </a:p>
          <a:p>
            <a:pPr algn="l" rtl="0"/>
            <a:endParaRPr lang="en-US" dirty="0"/>
          </a:p>
          <a:p>
            <a:pPr algn="l" rtl="0"/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-In </a:t>
            </a:r>
            <a:r>
              <a:rPr lang="en-US" dirty="0"/>
              <a:t>time, lines of precipitation (</a:t>
            </a:r>
            <a:r>
              <a:rPr lang="en-US" dirty="0" smtClean="0"/>
              <a:t>colored arcs) </a:t>
            </a:r>
            <a:r>
              <a:rPr lang="en-US" dirty="0"/>
              <a:t>form where specific antibody and antigen </a:t>
            </a:r>
            <a:r>
              <a:rPr lang="en-US" dirty="0" smtClean="0"/>
              <a:t>interact.</a:t>
            </a:r>
          </a:p>
          <a:p>
            <a:pPr algn="l" rtl="0"/>
            <a:endParaRPr lang="ar-SA" dirty="0"/>
          </a:p>
        </p:txBody>
      </p:sp>
      <p:cxnSp>
        <p:nvCxnSpPr>
          <p:cNvPr id="4" name="رابط مستقيم 3"/>
          <p:cNvCxnSpPr>
            <a:stCxn id="2" idx="1"/>
          </p:cNvCxnSpPr>
          <p:nvPr/>
        </p:nvCxnSpPr>
        <p:spPr>
          <a:xfrm>
            <a:off x="4572000" y="3348286"/>
            <a:ext cx="381642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رابط مستقيم 5"/>
          <p:cNvCxnSpPr/>
          <p:nvPr/>
        </p:nvCxnSpPr>
        <p:spPr>
          <a:xfrm>
            <a:off x="4572000" y="5013176"/>
            <a:ext cx="266429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4420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2028" t="31148" r="33178" b="27459"/>
          <a:stretch/>
        </p:blipFill>
        <p:spPr bwMode="auto">
          <a:xfrm>
            <a:off x="899592" y="620688"/>
            <a:ext cx="6574925" cy="439779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14357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179512" y="188640"/>
            <a:ext cx="8208912" cy="55707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sz="2000" b="1" dirty="0" smtClean="0">
                <a:solidFill>
                  <a:schemeClr val="accent1"/>
                </a:solidFill>
              </a:rPr>
              <a:t>During:</a:t>
            </a:r>
          </a:p>
          <a:p>
            <a:pPr algn="l" rtl="0"/>
            <a:endParaRPr lang="en-US" sz="2000" b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sz="2000" b="1" dirty="0" smtClean="0">
                <a:solidFill>
                  <a:schemeClr val="accent1"/>
                </a:solidFill>
              </a:rPr>
              <a:t> </a:t>
            </a:r>
            <a:r>
              <a:rPr lang="en-US" sz="2000" b="1" dirty="0">
                <a:solidFill>
                  <a:schemeClr val="accent1"/>
                </a:solidFill>
              </a:rPr>
              <a:t>electrophoresis</a:t>
            </a:r>
            <a:r>
              <a:rPr lang="en-US" dirty="0"/>
              <a:t>, molecules placed in an electric field acquire a charge and move towards appropriate electrode. Mobility of the molecule is dependent on a number of </a:t>
            </a:r>
            <a:r>
              <a:rPr lang="en-US" dirty="0" smtClean="0"/>
              <a:t>factors: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-Size of molecules to be separated. </a:t>
            </a:r>
          </a:p>
          <a:p>
            <a:pPr algn="l" rtl="0"/>
            <a:r>
              <a:rPr lang="en-US" dirty="0" smtClean="0"/>
              <a:t>-concentration of </a:t>
            </a:r>
            <a:r>
              <a:rPr lang="en-US" dirty="0" err="1" smtClean="0"/>
              <a:t>agarose</a:t>
            </a:r>
            <a:r>
              <a:rPr lang="en-US" dirty="0" smtClean="0"/>
              <a:t> gel.</a:t>
            </a:r>
          </a:p>
          <a:p>
            <a:pPr algn="l" rtl="0"/>
            <a:r>
              <a:rPr lang="en-US" dirty="0" smtClean="0"/>
              <a:t>-Voltage applied.</a:t>
            </a:r>
          </a:p>
          <a:p>
            <a:pPr algn="l" rtl="0"/>
            <a:r>
              <a:rPr lang="en-US" dirty="0" smtClean="0"/>
              <a:t>-The buffer used for electrophoresis.</a:t>
            </a:r>
          </a:p>
          <a:p>
            <a:pPr algn="l" rtl="0"/>
            <a:endParaRPr lang="en-US" dirty="0" smtClean="0"/>
          </a:p>
          <a:p>
            <a:pPr algn="l" rtl="0"/>
            <a:endParaRPr lang="en-US" sz="2000" b="1" dirty="0" smtClean="0">
              <a:solidFill>
                <a:schemeClr val="accent1"/>
              </a:solidFill>
            </a:endParaRPr>
          </a:p>
          <a:p>
            <a:pPr algn="l" rtl="0"/>
            <a:endParaRPr lang="en-US" sz="2000" b="1" dirty="0">
              <a:solidFill>
                <a:schemeClr val="accent1"/>
              </a:solidFill>
            </a:endParaRPr>
          </a:p>
          <a:p>
            <a:pPr algn="l" rtl="0"/>
            <a:endParaRPr lang="en-US" sz="2000" b="1" dirty="0" smtClean="0">
              <a:solidFill>
                <a:schemeClr val="accent1"/>
              </a:solidFill>
            </a:endParaRPr>
          </a:p>
          <a:p>
            <a:pPr algn="l" rtl="0"/>
            <a:r>
              <a:rPr lang="en-US" sz="2000" b="1" dirty="0" err="1" smtClean="0">
                <a:solidFill>
                  <a:schemeClr val="accent1"/>
                </a:solidFill>
              </a:rPr>
              <a:t>Immunodiffusion</a:t>
            </a:r>
            <a:r>
              <a:rPr lang="en-US" sz="2000" b="1" dirty="0">
                <a:solidFill>
                  <a:schemeClr val="accent1"/>
                </a:solidFill>
              </a:rPr>
              <a:t>: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r>
              <a:rPr lang="en-US" dirty="0"/>
              <a:t>Antigens </a:t>
            </a:r>
            <a:r>
              <a:rPr lang="en-US" dirty="0" smtClean="0"/>
              <a:t>resolved </a:t>
            </a:r>
            <a:r>
              <a:rPr lang="en-US" dirty="0"/>
              <a:t>by electrophoresis are subjected to </a:t>
            </a:r>
            <a:r>
              <a:rPr lang="en-US" dirty="0" err="1"/>
              <a:t>immunodiffusion</a:t>
            </a:r>
            <a:r>
              <a:rPr lang="en-US" dirty="0"/>
              <a:t> with antiserum added in a trough cut in the </a:t>
            </a:r>
            <a:r>
              <a:rPr lang="en-US" dirty="0" err="1"/>
              <a:t>agarose</a:t>
            </a:r>
            <a:r>
              <a:rPr lang="en-US" dirty="0"/>
              <a:t> gel</a:t>
            </a:r>
            <a:r>
              <a:rPr lang="en-US" dirty="0" smtClean="0"/>
              <a:t>. </a:t>
            </a:r>
            <a:r>
              <a:rPr lang="en-US" dirty="0"/>
              <a:t>antigen-antibody complex precipitates </a:t>
            </a:r>
            <a:r>
              <a:rPr lang="en-US" dirty="0" smtClean="0"/>
              <a:t>at the zone of equivalence to </a:t>
            </a:r>
            <a:r>
              <a:rPr lang="en-US" dirty="0"/>
              <a:t>form an opaque arc shaped line in the gel. 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40619834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ستطيل 1"/>
          <p:cNvSpPr/>
          <p:nvPr/>
        </p:nvSpPr>
        <p:spPr>
          <a:xfrm>
            <a:off x="86768" y="1412776"/>
            <a:ext cx="835292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en-US" dirty="0" smtClean="0"/>
              <a:t>-</a:t>
            </a:r>
            <a:r>
              <a:rPr lang="en-US" dirty="0" err="1" smtClean="0"/>
              <a:t>Immunoelectrophoresis</a:t>
            </a:r>
            <a:r>
              <a:rPr lang="en-US" dirty="0" smtClean="0"/>
              <a:t> is used </a:t>
            </a:r>
            <a:r>
              <a:rPr lang="en-US" dirty="0"/>
              <a:t>in clinical laboratories to detect the presence or </a:t>
            </a:r>
            <a:r>
              <a:rPr lang="en-US" dirty="0" smtClean="0"/>
              <a:t>absence of </a:t>
            </a:r>
            <a:r>
              <a:rPr lang="en-US" dirty="0"/>
              <a:t>proteins in the serum</a:t>
            </a:r>
            <a:r>
              <a:rPr lang="en-US" dirty="0" smtClean="0"/>
              <a:t>.</a:t>
            </a:r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-</a:t>
            </a:r>
            <a:r>
              <a:rPr lang="en-US" dirty="0"/>
              <a:t> This technique is useful </a:t>
            </a:r>
            <a:r>
              <a:rPr lang="en-US" dirty="0" smtClean="0"/>
              <a:t>in determining </a:t>
            </a:r>
            <a:r>
              <a:rPr lang="en-US" dirty="0"/>
              <a:t>whether a patient produces abnormally </a:t>
            </a:r>
            <a:r>
              <a:rPr lang="en-US" dirty="0" smtClean="0"/>
              <a:t>low amounts </a:t>
            </a:r>
            <a:r>
              <a:rPr lang="en-US" dirty="0"/>
              <a:t>of one or more </a:t>
            </a:r>
            <a:r>
              <a:rPr lang="en-US" dirty="0" err="1" smtClean="0"/>
              <a:t>isotypes</a:t>
            </a:r>
            <a:r>
              <a:rPr lang="en-US" dirty="0"/>
              <a:t> </a:t>
            </a:r>
            <a:r>
              <a:rPr lang="en-US" dirty="0" smtClean="0"/>
              <a:t>of </a:t>
            </a:r>
            <a:r>
              <a:rPr lang="en-US" dirty="0" err="1" smtClean="0"/>
              <a:t>Ig</a:t>
            </a:r>
            <a:r>
              <a:rPr lang="en-US" dirty="0" smtClean="0"/>
              <a:t> , </a:t>
            </a:r>
            <a:r>
              <a:rPr lang="en-US" dirty="0"/>
              <a:t>characteristic of </a:t>
            </a:r>
            <a:r>
              <a:rPr lang="en-US" dirty="0" smtClean="0"/>
              <a:t>certain immunodeficiency </a:t>
            </a:r>
            <a:r>
              <a:rPr lang="en-US" dirty="0"/>
              <a:t>diseases. </a:t>
            </a:r>
            <a:endParaRPr lang="en-US" dirty="0" smtClean="0"/>
          </a:p>
          <a:p>
            <a:pPr algn="l" rtl="0"/>
            <a:endParaRPr lang="en-US" dirty="0"/>
          </a:p>
          <a:p>
            <a:pPr algn="l" rtl="0"/>
            <a:r>
              <a:rPr lang="en-US" dirty="0" smtClean="0"/>
              <a:t>It </a:t>
            </a:r>
            <a:r>
              <a:rPr lang="en-US" dirty="0"/>
              <a:t>can also show whether a </a:t>
            </a:r>
            <a:r>
              <a:rPr lang="en-US" dirty="0" smtClean="0"/>
              <a:t>patient overproduces </a:t>
            </a:r>
            <a:r>
              <a:rPr lang="en-US" dirty="0"/>
              <a:t>some serum protein, such as albumin,</a:t>
            </a:r>
          </a:p>
          <a:p>
            <a:pPr algn="l" rtl="0"/>
            <a:r>
              <a:rPr lang="en-US" dirty="0"/>
              <a:t>immunoglobulin, or transferrin.</a:t>
            </a:r>
            <a:endParaRPr lang="ar-SA" dirty="0"/>
          </a:p>
        </p:txBody>
      </p:sp>
      <p:sp>
        <p:nvSpPr>
          <p:cNvPr id="3" name="مربع نص 2"/>
          <p:cNvSpPr txBox="1"/>
          <p:nvPr/>
        </p:nvSpPr>
        <p:spPr>
          <a:xfrm>
            <a:off x="522447" y="467611"/>
            <a:ext cx="1848711" cy="461665"/>
          </a:xfrm>
          <a:prstGeom prst="rect">
            <a:avLst/>
          </a:prstGeom>
          <a:noFill/>
        </p:spPr>
        <p:txBody>
          <a:bodyPr wrap="none" rtlCol="1">
            <a:spAutoFit/>
          </a:bodyPr>
          <a:lstStyle/>
          <a:p>
            <a:r>
              <a:rPr lang="en-US" sz="2400" b="1" dirty="0" smtClean="0">
                <a:solidFill>
                  <a:schemeClr val="accent1"/>
                </a:solidFill>
              </a:rPr>
              <a:t>Applications:</a:t>
            </a:r>
            <a:endParaRPr lang="ar-SA" sz="2400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992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مخصص 3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0070C0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6903</TotalTime>
  <Words>444</Words>
  <Application>Microsoft Office PowerPoint</Application>
  <PresentationFormat>On-screen Show (4:3)</PresentationFormat>
  <Paragraphs>80</Paragraphs>
  <Slides>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تجاور</vt:lpstr>
      <vt:lpstr>Immunoelectrophoresis </vt:lpstr>
      <vt:lpstr>Immunology/ Precipitation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Immunoelectrophoresis</dc:title>
  <dc:creator>لينة</dc:creator>
  <cp:lastModifiedBy>Areej Alzahrani</cp:lastModifiedBy>
  <cp:revision>25</cp:revision>
  <dcterms:created xsi:type="dcterms:W3CDTF">2013-11-19T17:45:55Z</dcterms:created>
  <dcterms:modified xsi:type="dcterms:W3CDTF">2015-11-10T20:04:00Z</dcterms:modified>
</cp:coreProperties>
</file>