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15"/>
  </p:notesMasterIdLst>
  <p:sldIdLst>
    <p:sldId id="256" r:id="rId2"/>
    <p:sldId id="257" r:id="rId3"/>
    <p:sldId id="271" r:id="rId4"/>
    <p:sldId id="258" r:id="rId5"/>
    <p:sldId id="259" r:id="rId6"/>
    <p:sldId id="263" r:id="rId7"/>
    <p:sldId id="262" r:id="rId8"/>
    <p:sldId id="268" r:id="rId9"/>
    <p:sldId id="269" r:id="rId10"/>
    <p:sldId id="270" r:id="rId11"/>
    <p:sldId id="272" r:id="rId12"/>
    <p:sldId id="273" r:id="rId13"/>
    <p:sldId id="274" r:id="rId1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FF"/>
    <a:srgbClr val="FF0066"/>
    <a:srgbClr val="FF33CC"/>
    <a:srgbClr val="DA58CB"/>
    <a:srgbClr val="6ADB57"/>
    <a:srgbClr val="99FF99"/>
    <a:srgbClr val="000000"/>
    <a:srgbClr val="8AD8D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926"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66BC8BE6-4F3B-4D04-8C43-86CFBAF1B2D1}" type="datetimeFigureOut">
              <a:rPr lang="ar-SA"/>
              <a:pPr>
                <a:defRPr/>
              </a:pPr>
              <a:t>17/03/33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endParaRPr lang="ar-SA" noProof="0"/>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3EA879D6-92D0-47CF-B02E-7679DD2D2348}" type="slidenum">
              <a:rPr lang="ar-SA"/>
              <a:pPr>
                <a:defRPr/>
              </a:pPr>
              <a:t>‹#›</a:t>
            </a:fld>
            <a:endParaRPr lang="ar-SA"/>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عنصر نائب لصورة الشريحة 1"/>
          <p:cNvSpPr>
            <a:spLocks noGrp="1" noRot="1" noChangeAspect="1"/>
          </p:cNvSpPr>
          <p:nvPr>
            <p:ph type="sldImg"/>
          </p:nvPr>
        </p:nvSpPr>
        <p:spPr bwMode="auto">
          <a:noFill/>
          <a:ln>
            <a:solidFill>
              <a:srgbClr val="000000"/>
            </a:solidFill>
            <a:miter lim="800000"/>
            <a:headEnd/>
            <a:tailEnd/>
          </a:ln>
        </p:spPr>
      </p:sp>
      <p:sp>
        <p:nvSpPr>
          <p:cNvPr id="15362"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
        <p:nvSpPr>
          <p:cNvPr id="15363"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1440031-D51C-4CC8-8572-8AEF25E2C72F}" type="slidenum">
              <a:rPr lang="ar-SA"/>
              <a:pPr fontAlgn="base">
                <a:spcBef>
                  <a:spcPct val="0"/>
                </a:spcBef>
                <a:spcAft>
                  <a:spcPct val="0"/>
                </a:spcAft>
              </a:pPr>
              <a:t>1</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2.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2.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3.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4.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5.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6.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7.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8.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9.wav"/></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audio" Target="../media/audio10.wav"/><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4" name="مستطيل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عنوان 11"/>
          <p:cNvSpPr>
            <a:spLocks noGrp="1"/>
          </p:cNvSpPr>
          <p:nvPr>
            <p:ph type="ctrTitle"/>
          </p:nvPr>
        </p:nvSpPr>
        <p:spPr>
          <a:xfrm>
            <a:off x="3366868" y="533400"/>
            <a:ext cx="5105400" cy="2868168"/>
          </a:xfrm>
        </p:spPr>
        <p:txBody>
          <a:bodyPr>
            <a:noAutofit/>
          </a:bodyPr>
          <a:lstStyle>
            <a:lvl1pPr algn="r">
              <a:defRPr sz="4200" b="1"/>
            </a:lvl1pPr>
            <a:extLst/>
          </a:lstStyle>
          <a:p>
            <a:r>
              <a:rPr lang="ar-SA" smtClean="0"/>
              <a:t>انقر لتحرير نمط العنوان الرئيسي</a:t>
            </a:r>
            <a:endParaRPr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ar-SA" smtClean="0"/>
              <a:t>انقر لتحرير نمط العنوان الثانوي الرئيسي</a:t>
            </a:r>
            <a:endParaRPr lang="en-US"/>
          </a:p>
        </p:txBody>
      </p:sp>
      <p:sp>
        <p:nvSpPr>
          <p:cNvPr id="6" name="عنصر نائب للتاريخ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6E423DC8-BF98-406A-8E5F-E7304FBDF7B4}" type="datetimeFigureOut">
              <a:rPr lang="ar-SA"/>
              <a:pPr>
                <a:defRPr/>
              </a:pPr>
              <a:t>17/03/33</a:t>
            </a:fld>
            <a:endParaRPr lang="ar-SA"/>
          </a:p>
        </p:txBody>
      </p:sp>
      <p:sp>
        <p:nvSpPr>
          <p:cNvPr id="7" name="عنصر نائب للتذييل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ar-SA"/>
          </a:p>
        </p:txBody>
      </p:sp>
      <p:sp>
        <p:nvSpPr>
          <p:cNvPr id="8" name="عنصر نائب لرقم الشريحة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9CB057B1-7589-4C77-8BED-21A0F1C95E7D}"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C631B15B-44B6-48A4-9EEA-306946C6B9CD}" type="datetimeFigureOut">
              <a:rPr lang="ar-SA"/>
              <a:pPr>
                <a:defRPr/>
              </a:pPr>
              <a:t>17/03/33</a:t>
            </a:fld>
            <a:endParaRPr lang="ar-SA"/>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79D422FD-136E-4D70-9CED-9B0F67D69E7F}"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a:xfrm>
            <a:off x="4243388" y="6557963"/>
            <a:ext cx="2001837" cy="227012"/>
          </a:xfrm>
        </p:spPr>
        <p:txBody>
          <a:bodyPr/>
          <a:lstStyle>
            <a:lvl1pPr>
              <a:defRPr/>
            </a:lvl1pPr>
            <a:extLst/>
          </a:lstStyle>
          <a:p>
            <a:pPr>
              <a:defRPr/>
            </a:pPr>
            <a:fld id="{5F16B448-869A-4357-AC91-96CB8BAAF9E4}" type="datetimeFigureOut">
              <a:rPr lang="ar-SA"/>
              <a:pPr>
                <a:defRPr/>
              </a:pPr>
              <a:t>17/03/33</a:t>
            </a:fld>
            <a:endParaRPr lang="ar-SA"/>
          </a:p>
        </p:txBody>
      </p:sp>
      <p:sp>
        <p:nvSpPr>
          <p:cNvPr id="5" name="عنصر نائب للتذييل 4"/>
          <p:cNvSpPr>
            <a:spLocks noGrp="1"/>
          </p:cNvSpPr>
          <p:nvPr>
            <p:ph type="ftr" sz="quarter" idx="11"/>
          </p:nvPr>
        </p:nvSpPr>
        <p:spPr>
          <a:xfrm>
            <a:off x="457200" y="6556375"/>
            <a:ext cx="3657600" cy="228600"/>
          </a:xfrm>
        </p:spPr>
        <p:txBody>
          <a:bodyPr/>
          <a:lstStyle>
            <a:lvl1pPr>
              <a:defRPr/>
            </a:lvl1pPr>
            <a:extLst/>
          </a:lstStyle>
          <a:p>
            <a:pPr>
              <a:defRPr/>
            </a:pPr>
            <a:endParaRPr lang="ar-SA"/>
          </a:p>
        </p:txBody>
      </p:sp>
      <p:sp>
        <p:nvSpPr>
          <p:cNvPr id="6" name="عنصر نائب لرقم الشريحة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45C4CC5D-F4EA-4FEB-96A9-14788645EFA3}" type="slidenum">
              <a:rPr lang="ar-SA"/>
              <a:pPr>
                <a:defRPr/>
              </a:pPr>
              <a:t>‹#›</a:t>
            </a:fld>
            <a:endParaRPr lang="ar-SA"/>
          </a:p>
        </p:txBody>
      </p:sp>
    </p:spTree>
  </p:cSld>
  <p:clrMapOvr>
    <a:masterClrMapping/>
  </p:clrMapOvr>
  <p:transition>
    <p:cut/>
    <p:sndAc>
      <p:stSnd>
        <p:snd r:embed="rId1" name="cashreg.wav"/>
      </p:stSnd>
    </p:sndAc>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26"/>
          <p:cNvSpPr>
            <a:spLocks noGrp="1"/>
          </p:cNvSpPr>
          <p:nvPr>
            <p:ph type="dt" sz="half" idx="10"/>
          </p:nvPr>
        </p:nvSpPr>
        <p:spPr/>
        <p:txBody>
          <a:bodyPr/>
          <a:lstStyle>
            <a:lvl1pPr>
              <a:defRPr/>
            </a:lvl1pPr>
          </a:lstStyle>
          <a:p>
            <a:pPr>
              <a:defRPr/>
            </a:pPr>
            <a:fld id="{6F50DB21-0CB2-4FBE-84BA-94FA0E9BAC46}" type="datetimeFigureOut">
              <a:rPr lang="ar-SA"/>
              <a:pPr>
                <a:defRPr/>
              </a:pPr>
              <a:t>17/03/33</a:t>
            </a:fld>
            <a:endParaRPr lang="ar-SA"/>
          </a:p>
        </p:txBody>
      </p:sp>
      <p:sp>
        <p:nvSpPr>
          <p:cNvPr id="5" name="عنصر نائب للتذييل 3"/>
          <p:cNvSpPr>
            <a:spLocks noGrp="1"/>
          </p:cNvSpPr>
          <p:nvPr>
            <p:ph type="ftr" sz="quarter" idx="11"/>
          </p:nvPr>
        </p:nvSpPr>
        <p:spPr/>
        <p:txBody>
          <a:bodyPr/>
          <a:lstStyle>
            <a:lvl1pPr>
              <a:defRPr/>
            </a:lvl1pPr>
          </a:lstStyle>
          <a:p>
            <a:pPr>
              <a:defRPr/>
            </a:pPr>
            <a:endParaRPr lang="ar-SA"/>
          </a:p>
        </p:txBody>
      </p:sp>
      <p:sp>
        <p:nvSpPr>
          <p:cNvPr id="6" name="عنصر نائب لرقم الشريحة 15"/>
          <p:cNvSpPr>
            <a:spLocks noGrp="1"/>
          </p:cNvSpPr>
          <p:nvPr>
            <p:ph type="sldNum" sz="quarter" idx="12"/>
          </p:nvPr>
        </p:nvSpPr>
        <p:spPr/>
        <p:txBody>
          <a:bodyPr/>
          <a:lstStyle>
            <a:lvl1pPr>
              <a:defRPr/>
            </a:lvl1pPr>
          </a:lstStyle>
          <a:p>
            <a:pPr>
              <a:defRPr/>
            </a:pPr>
            <a:fld id="{F9626E59-FB0B-4C88-AD3A-121792D29D0D}"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anchor="t"/>
          <a:lstStyle>
            <a:lvl1pPr algn="r">
              <a:buNone/>
              <a:defRPr sz="4200" b="1" cap="all"/>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ar-SA" smtClean="0"/>
              <a:t>انقر لتحرير أنماط النص الرئيسي</a:t>
            </a:r>
          </a:p>
        </p:txBody>
      </p:sp>
      <p:sp>
        <p:nvSpPr>
          <p:cNvPr id="4" name="عنصر نائب للتاريخ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8C9E4DD8-997E-477A-B47E-65CD102F0B19}" type="datetimeFigureOut">
              <a:rPr lang="ar-SA"/>
              <a:pPr>
                <a:defRPr/>
              </a:pPr>
              <a:t>17/03/33</a:t>
            </a:fld>
            <a:endParaRPr lang="ar-SA"/>
          </a:p>
        </p:txBody>
      </p:sp>
      <p:sp>
        <p:nvSpPr>
          <p:cNvPr id="5" name="عنصر نائب للتذييل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ar-SA"/>
          </a:p>
        </p:txBody>
      </p:sp>
      <p:sp>
        <p:nvSpPr>
          <p:cNvPr id="6" name="عنصر نائب لرقم الشريحة 5"/>
          <p:cNvSpPr>
            <a:spLocks noGrp="1"/>
          </p:cNvSpPr>
          <p:nvPr>
            <p:ph type="sldNum" sz="quarter" idx="12"/>
          </p:nvPr>
        </p:nvSpPr>
        <p:spPr>
          <a:xfrm>
            <a:off x="6734175" y="6554788"/>
            <a:ext cx="587375" cy="228600"/>
          </a:xfrm>
        </p:spPr>
        <p:txBody>
          <a:bodyPr/>
          <a:lstStyle>
            <a:lvl1pPr>
              <a:defRPr/>
            </a:lvl1pPr>
            <a:extLst/>
          </a:lstStyle>
          <a:p>
            <a:pPr>
              <a:defRPr/>
            </a:pPr>
            <a:fld id="{BC2E3821-9C5C-458E-A860-41B306BFA7FB}" type="slidenum">
              <a:rPr lang="ar-SA"/>
              <a:pPr>
                <a:defRPr/>
              </a:pPr>
              <a:t>‹#›</a:t>
            </a:fld>
            <a:endParaRPr lang="ar-SA"/>
          </a:p>
        </p:txBody>
      </p:sp>
    </p:spTree>
  </p:cSld>
  <p:clrMapOvr>
    <a:overrideClrMapping bg1="lt1" tx1="dk1" bg2="lt2" tx2="dk2" accent1="accent1" accent2="accent2" accent3="accent3" accent4="accent4" accent5="accent5" accent6="accent6" hlink="hlink" folHlink="folHlink"/>
  </p:clrMapOvr>
  <p:transition>
    <p:cut/>
    <p:sndAc>
      <p:stSnd>
        <p:snd r:embed="rId1" name="cashreg.wav"/>
      </p:stSnd>
    </p:sndAc>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915D5022-0391-4CFE-9B50-1579BDD9F4E8}" type="datetimeFigureOut">
              <a:rPr lang="ar-SA"/>
              <a:pPr>
                <a:defRPr/>
              </a:pPr>
              <a:t>17/03/33</a:t>
            </a:fld>
            <a:endParaRPr lang="ar-SA"/>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5530ABE0-FB75-44E4-AFDB-8D91BA769715}"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lvl1pPr>
              <a:defRPr/>
            </a:lvl1pPr>
            <a:extLst/>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26"/>
          <p:cNvSpPr>
            <a:spLocks noGrp="1"/>
          </p:cNvSpPr>
          <p:nvPr>
            <p:ph type="dt" sz="half" idx="10"/>
          </p:nvPr>
        </p:nvSpPr>
        <p:spPr/>
        <p:txBody>
          <a:bodyPr/>
          <a:lstStyle>
            <a:lvl1pPr>
              <a:defRPr/>
            </a:lvl1pPr>
          </a:lstStyle>
          <a:p>
            <a:pPr>
              <a:defRPr/>
            </a:pPr>
            <a:fld id="{EE6E029E-1C0E-4732-8D04-23C9ED6BA988}" type="datetimeFigureOut">
              <a:rPr lang="ar-SA"/>
              <a:pPr>
                <a:defRPr/>
              </a:pPr>
              <a:t>17/03/33</a:t>
            </a:fld>
            <a:endParaRPr lang="ar-SA"/>
          </a:p>
        </p:txBody>
      </p:sp>
      <p:sp>
        <p:nvSpPr>
          <p:cNvPr id="8" name="عنصر نائب للتذييل 3"/>
          <p:cNvSpPr>
            <a:spLocks noGrp="1"/>
          </p:cNvSpPr>
          <p:nvPr>
            <p:ph type="ftr" sz="quarter" idx="11"/>
          </p:nvPr>
        </p:nvSpPr>
        <p:spPr/>
        <p:txBody>
          <a:bodyPr/>
          <a:lstStyle>
            <a:lvl1pPr>
              <a:defRPr/>
            </a:lvl1pPr>
          </a:lstStyle>
          <a:p>
            <a:pPr>
              <a:defRPr/>
            </a:pPr>
            <a:endParaRPr lang="ar-SA"/>
          </a:p>
        </p:txBody>
      </p:sp>
      <p:sp>
        <p:nvSpPr>
          <p:cNvPr id="9" name="عنصر نائب لرقم الشريحة 15"/>
          <p:cNvSpPr>
            <a:spLocks noGrp="1"/>
          </p:cNvSpPr>
          <p:nvPr>
            <p:ph type="sldNum" sz="quarter" idx="12"/>
          </p:nvPr>
        </p:nvSpPr>
        <p:spPr/>
        <p:txBody>
          <a:bodyPr/>
          <a:lstStyle>
            <a:lvl1pPr>
              <a:defRPr/>
            </a:lvl1pPr>
          </a:lstStyle>
          <a:p>
            <a:pPr>
              <a:defRPr/>
            </a:pPr>
            <a:fld id="{BC41A6F1-F723-467E-84FF-67FA025EA2CF}"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lang="ar-SA" smtClean="0"/>
              <a:t>انقر لتحرير نمط العنوان الرئيسي</a:t>
            </a:r>
            <a:endParaRPr lang="en-US"/>
          </a:p>
        </p:txBody>
      </p:sp>
      <p:sp>
        <p:nvSpPr>
          <p:cNvPr id="3" name="عنصر نائب للتاريخ 26"/>
          <p:cNvSpPr>
            <a:spLocks noGrp="1"/>
          </p:cNvSpPr>
          <p:nvPr>
            <p:ph type="dt" sz="half" idx="10"/>
          </p:nvPr>
        </p:nvSpPr>
        <p:spPr/>
        <p:txBody>
          <a:bodyPr/>
          <a:lstStyle>
            <a:lvl1pPr>
              <a:defRPr/>
            </a:lvl1pPr>
          </a:lstStyle>
          <a:p>
            <a:pPr>
              <a:defRPr/>
            </a:pPr>
            <a:fld id="{E0764A8F-06FF-4A8A-BE37-BF9D0949C33D}" type="datetimeFigureOut">
              <a:rPr lang="ar-SA"/>
              <a:pPr>
                <a:defRPr/>
              </a:pPr>
              <a:t>17/03/33</a:t>
            </a:fld>
            <a:endParaRPr lang="ar-SA"/>
          </a:p>
        </p:txBody>
      </p:sp>
      <p:sp>
        <p:nvSpPr>
          <p:cNvPr id="4" name="عنصر نائب للتذييل 3"/>
          <p:cNvSpPr>
            <a:spLocks noGrp="1"/>
          </p:cNvSpPr>
          <p:nvPr>
            <p:ph type="ftr" sz="quarter" idx="11"/>
          </p:nvPr>
        </p:nvSpPr>
        <p:spPr/>
        <p:txBody>
          <a:bodyPr/>
          <a:lstStyle>
            <a:lvl1pPr>
              <a:defRPr/>
            </a:lvl1pPr>
          </a:lstStyle>
          <a:p>
            <a:pPr>
              <a:defRPr/>
            </a:pPr>
            <a:endParaRPr lang="ar-SA"/>
          </a:p>
        </p:txBody>
      </p:sp>
      <p:sp>
        <p:nvSpPr>
          <p:cNvPr id="5" name="عنصر نائب لرقم الشريحة 15"/>
          <p:cNvSpPr>
            <a:spLocks noGrp="1"/>
          </p:cNvSpPr>
          <p:nvPr>
            <p:ph type="sldNum" sz="quarter" idx="12"/>
          </p:nvPr>
        </p:nvSpPr>
        <p:spPr/>
        <p:txBody>
          <a:bodyPr/>
          <a:lstStyle>
            <a:lvl1pPr>
              <a:defRPr/>
            </a:lvl1pPr>
          </a:lstStyle>
          <a:p>
            <a:pPr>
              <a:defRPr/>
            </a:pPr>
            <a:fld id="{B9B57C39-84F6-4F82-A97E-0A4A2B0A13E6}"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26"/>
          <p:cNvSpPr>
            <a:spLocks noGrp="1"/>
          </p:cNvSpPr>
          <p:nvPr>
            <p:ph type="dt" sz="half" idx="10"/>
          </p:nvPr>
        </p:nvSpPr>
        <p:spPr/>
        <p:txBody>
          <a:bodyPr/>
          <a:lstStyle>
            <a:lvl1pPr>
              <a:defRPr/>
            </a:lvl1pPr>
          </a:lstStyle>
          <a:p>
            <a:pPr>
              <a:defRPr/>
            </a:pPr>
            <a:fld id="{4883E1EE-7B1E-4E27-B873-E52E26B42F53}" type="datetimeFigureOut">
              <a:rPr lang="ar-SA"/>
              <a:pPr>
                <a:defRPr/>
              </a:pPr>
              <a:t>17/03/33</a:t>
            </a:fld>
            <a:endParaRPr lang="ar-SA"/>
          </a:p>
        </p:txBody>
      </p:sp>
      <p:sp>
        <p:nvSpPr>
          <p:cNvPr id="3" name="عنصر نائب للتذييل 3"/>
          <p:cNvSpPr>
            <a:spLocks noGrp="1"/>
          </p:cNvSpPr>
          <p:nvPr>
            <p:ph type="ftr" sz="quarter" idx="11"/>
          </p:nvPr>
        </p:nvSpPr>
        <p:spPr/>
        <p:txBody>
          <a:bodyPr/>
          <a:lstStyle>
            <a:lvl1pPr>
              <a:defRPr/>
            </a:lvl1pPr>
          </a:lstStyle>
          <a:p>
            <a:pPr>
              <a:defRPr/>
            </a:pPr>
            <a:endParaRPr lang="ar-SA"/>
          </a:p>
        </p:txBody>
      </p:sp>
      <p:sp>
        <p:nvSpPr>
          <p:cNvPr id="4" name="عنصر نائب لرقم الشريحة 15"/>
          <p:cNvSpPr>
            <a:spLocks noGrp="1"/>
          </p:cNvSpPr>
          <p:nvPr>
            <p:ph type="sldNum" sz="quarter" idx="12"/>
          </p:nvPr>
        </p:nvSpPr>
        <p:spPr/>
        <p:txBody>
          <a:bodyPr/>
          <a:lstStyle>
            <a:lvl1pPr>
              <a:defRPr/>
            </a:lvl1pPr>
          </a:lstStyle>
          <a:p>
            <a:pPr>
              <a:defRPr/>
            </a:pPr>
            <a:fld id="{A79BA71D-0809-40DB-8656-A5E0C4516F7B}"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a:lstStyle>
            <a:lvl1pPr algn="l">
              <a:buNone/>
              <a:defRPr lang="en-US" sz="2400" baseline="0" smtClean="0"/>
            </a:lvl1pPr>
            <a:extLst/>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26"/>
          <p:cNvSpPr>
            <a:spLocks noGrp="1"/>
          </p:cNvSpPr>
          <p:nvPr>
            <p:ph type="dt" sz="half" idx="10"/>
          </p:nvPr>
        </p:nvSpPr>
        <p:spPr/>
        <p:txBody>
          <a:bodyPr/>
          <a:lstStyle>
            <a:lvl1pPr>
              <a:defRPr/>
            </a:lvl1pPr>
          </a:lstStyle>
          <a:p>
            <a:pPr>
              <a:defRPr/>
            </a:pPr>
            <a:fld id="{F0BC667C-13B2-4A10-9136-B9E18A8985D6}" type="datetimeFigureOut">
              <a:rPr lang="ar-SA"/>
              <a:pPr>
                <a:defRPr/>
              </a:pPr>
              <a:t>17/03/33</a:t>
            </a:fld>
            <a:endParaRPr lang="ar-SA"/>
          </a:p>
        </p:txBody>
      </p:sp>
      <p:sp>
        <p:nvSpPr>
          <p:cNvPr id="6" name="عنصر نائب للتذييل 3"/>
          <p:cNvSpPr>
            <a:spLocks noGrp="1"/>
          </p:cNvSpPr>
          <p:nvPr>
            <p:ph type="ftr" sz="quarter" idx="11"/>
          </p:nvPr>
        </p:nvSpPr>
        <p:spPr/>
        <p:txBody>
          <a:bodyPr/>
          <a:lstStyle>
            <a:lvl1pPr>
              <a:defRPr/>
            </a:lvl1pPr>
          </a:lstStyle>
          <a:p>
            <a:pPr>
              <a:defRPr/>
            </a:pPr>
            <a:endParaRPr lang="ar-SA"/>
          </a:p>
        </p:txBody>
      </p:sp>
      <p:sp>
        <p:nvSpPr>
          <p:cNvPr id="7" name="عنصر نائب لرقم الشريحة 15"/>
          <p:cNvSpPr>
            <a:spLocks noGrp="1"/>
          </p:cNvSpPr>
          <p:nvPr>
            <p:ph type="sldNum" sz="quarter" idx="12"/>
          </p:nvPr>
        </p:nvSpPr>
        <p:spPr/>
        <p:txBody>
          <a:bodyPr/>
          <a:lstStyle>
            <a:lvl1pPr>
              <a:defRPr/>
            </a:lvl1pPr>
          </a:lstStyle>
          <a:p>
            <a:pPr>
              <a:defRPr/>
            </a:pPr>
            <a:fld id="{9204E05A-551B-4558-A8D4-6BADA7C8FA8E}" type="slidenum">
              <a:rPr lang="ar-SA"/>
              <a:pPr>
                <a:defRPr/>
              </a:pPr>
              <a:t>‹#›</a:t>
            </a:fld>
            <a:endParaRPr lang="ar-SA"/>
          </a:p>
        </p:txBody>
      </p:sp>
    </p:spTree>
  </p:cSld>
  <p:clrMapOvr>
    <a:masterClrMapping/>
  </p:clrMapOvr>
  <p:transition>
    <p:cut/>
    <p:sndAc>
      <p:stSnd>
        <p:snd r:embed="rId1" name="cashreg.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5" name="مستطيل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مستطيل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عنوان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ar-SA" smtClean="0"/>
              <a:t>انقر لتحرير نمط العنوان الرئيسي</a:t>
            </a:r>
            <a:endParaRPr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ar-SA" smtClean="0"/>
              <a:t>انقر لتحرير أنماط النص الرئيسي</a:t>
            </a:r>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ar-SA" noProof="0" smtClean="0"/>
              <a:t>انقر فوق الرمز لإضافة صورة</a:t>
            </a:r>
            <a:endParaRPr lang="en-US" noProof="0" dirty="0"/>
          </a:p>
        </p:txBody>
      </p:sp>
      <p:sp>
        <p:nvSpPr>
          <p:cNvPr id="7" name="عنصر نائب للتاريخ 4"/>
          <p:cNvSpPr>
            <a:spLocks noGrp="1"/>
          </p:cNvSpPr>
          <p:nvPr>
            <p:ph type="dt" sz="half" idx="10"/>
          </p:nvPr>
        </p:nvSpPr>
        <p:spPr/>
        <p:txBody>
          <a:bodyPr/>
          <a:lstStyle>
            <a:lvl1pPr>
              <a:defRPr/>
            </a:lvl1pPr>
            <a:extLst/>
          </a:lstStyle>
          <a:p>
            <a:pPr>
              <a:defRPr/>
            </a:pPr>
            <a:fld id="{B2048047-7E04-4113-B899-07F9475B39CC}" type="datetimeFigureOut">
              <a:rPr lang="ar-SA"/>
              <a:pPr>
                <a:defRPr/>
              </a:pPr>
              <a:t>17/03/33</a:t>
            </a:fld>
            <a:endParaRPr lang="ar-SA"/>
          </a:p>
        </p:txBody>
      </p:sp>
      <p:sp>
        <p:nvSpPr>
          <p:cNvPr id="8" name="عنصر نائب للتذييل 5"/>
          <p:cNvSpPr>
            <a:spLocks noGrp="1"/>
          </p:cNvSpPr>
          <p:nvPr>
            <p:ph type="ftr" sz="quarter" idx="11"/>
          </p:nvPr>
        </p:nvSpPr>
        <p:spPr/>
        <p:txBody>
          <a:bodyPr/>
          <a:lstStyle>
            <a:lvl1pPr>
              <a:defRPr/>
            </a:lvl1pPr>
            <a:extLst/>
          </a:lstStyle>
          <a:p>
            <a:pPr>
              <a:defRPr/>
            </a:pPr>
            <a:endParaRPr lang="ar-SA"/>
          </a:p>
        </p:txBody>
      </p:sp>
      <p:sp>
        <p:nvSpPr>
          <p:cNvPr id="9" name="عنصر نائب لرقم الشريحة 6"/>
          <p:cNvSpPr>
            <a:spLocks noGrp="1"/>
          </p:cNvSpPr>
          <p:nvPr>
            <p:ph type="sldNum" sz="quarter" idx="12"/>
          </p:nvPr>
        </p:nvSpPr>
        <p:spPr/>
        <p:txBody>
          <a:bodyPr/>
          <a:lstStyle>
            <a:lvl1pPr>
              <a:defRPr/>
            </a:lvl1pPr>
            <a:extLst/>
          </a:lstStyle>
          <a:p>
            <a:pPr>
              <a:defRPr/>
            </a:pPr>
            <a:fld id="{45DCD5CB-7506-47B8-BCCE-3E9A1507930C}"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transition>
    <p:cut/>
    <p:sndAc>
      <p:stSnd>
        <p:snd r:embed="rId2" name="cashreg.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عنصر نائب للعنوان 2"/>
          <p:cNvSpPr>
            <a:spLocks noGrp="1"/>
          </p:cNvSpPr>
          <p:nvPr>
            <p:ph type="title"/>
          </p:nvPr>
        </p:nvSpPr>
        <p:spPr>
          <a:xfrm>
            <a:off x="457200" y="320675"/>
            <a:ext cx="7239000" cy="1143000"/>
          </a:xfrm>
          <a:prstGeom prst="rect">
            <a:avLst/>
          </a:prstGeom>
        </p:spPr>
        <p:txBody>
          <a:bodyPr vert="horz" wrap="square" lIns="45720" tIns="0" rIns="45720" bIns="0" numCol="1" anchor="b" anchorCtr="0" compatLnSpc="1">
            <a:prstTxWarp prst="textNoShape">
              <a:avLst/>
            </a:prstTxWarp>
            <a:normAutofit/>
          </a:bodyPr>
          <a:lstStyle/>
          <a:p>
            <a:pPr lvl="0"/>
            <a:r>
              <a:rPr lang="ar-SA" smtClean="0"/>
              <a:t>انقر لتحرير نمط العنوان الرئيسي</a:t>
            </a:r>
          </a:p>
        </p:txBody>
      </p:sp>
      <p:sp>
        <p:nvSpPr>
          <p:cNvPr id="1030" name="عنصر نائب للنص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7" name="عنصر نائب للتاريخ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cs typeface="+mn-cs"/>
              </a:defRPr>
            </a:lvl1pPr>
            <a:extLst/>
          </a:lstStyle>
          <a:p>
            <a:pPr>
              <a:defRPr/>
            </a:pPr>
            <a:fld id="{BC1A96EE-05C5-43FC-936E-1EB83181C053}" type="datetimeFigureOut">
              <a:rPr lang="ar-SA"/>
              <a:pPr>
                <a:defRPr/>
              </a:pPr>
              <a:t>17/03/33</a:t>
            </a:fld>
            <a:endParaRPr lang="ar-SA"/>
          </a:p>
        </p:txBody>
      </p:sp>
      <p:sp>
        <p:nvSpPr>
          <p:cNvPr id="4" name="عنصر نائب للتذييل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ar-SA"/>
          </a:p>
        </p:txBody>
      </p:sp>
      <p:sp>
        <p:nvSpPr>
          <p:cNvPr id="16" name="عنصر نائب لرقم الشريحة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CB7D81EC-06EC-4F06-81C3-010C6A11EEC2}" type="slidenum">
              <a:rPr lang="ar-SA"/>
              <a:pPr>
                <a:defRPr/>
              </a:pPr>
              <a:t>‹#›</a:t>
            </a:fld>
            <a:endParaRPr lang="ar-SA"/>
          </a:p>
        </p:txBody>
      </p:sp>
    </p:spTree>
  </p:cSld>
  <p:clrMap bg1="lt1" tx1="dk1" bg2="lt2" tx2="dk2" accent1="accent1" accent2="accent2" accent3="accent3" accent4="accent4" accent5="accent5" accent6="accent6" hlink="hlink" folHlink="folHlink"/>
  <p:sldLayoutIdLst>
    <p:sldLayoutId id="2147483804" r:id="rId1"/>
    <p:sldLayoutId id="2147483803" r:id="rId2"/>
    <p:sldLayoutId id="2147483805" r:id="rId3"/>
    <p:sldLayoutId id="2147483802" r:id="rId4"/>
    <p:sldLayoutId id="2147483801" r:id="rId5"/>
    <p:sldLayoutId id="2147483800" r:id="rId6"/>
    <p:sldLayoutId id="2147483799" r:id="rId7"/>
    <p:sldLayoutId id="2147483798" r:id="rId8"/>
    <p:sldLayoutId id="2147483806" r:id="rId9"/>
    <p:sldLayoutId id="2147483797" r:id="rId10"/>
    <p:sldLayoutId id="2147483807" r:id="rId11"/>
  </p:sldLayoutIdLst>
  <p:transition>
    <p:cut/>
    <p:sndAc>
      <p:stSnd>
        <p:snd r:embed="rId13" name="cashreg.wav"/>
      </p:stSnd>
    </p:sndAc>
  </p:transition>
  <p:timing>
    <p:tnLst>
      <p:par>
        <p:cTn id="1" dur="indefinite" restart="never" nodeType="tmRoot"/>
      </p:par>
    </p:tnLst>
  </p:timing>
  <p:txStyles>
    <p:titleStyle>
      <a:lvl1pPr algn="l" rtl="1"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1" fontAlgn="base">
        <a:spcBef>
          <a:spcPct val="0"/>
        </a:spcBef>
        <a:spcAft>
          <a:spcPct val="0"/>
        </a:spcAft>
        <a:defRPr sz="3800" b="1">
          <a:solidFill>
            <a:schemeClr val="tx1"/>
          </a:solidFill>
          <a:latin typeface="Trebuchet MS" pitchFamily="34" charset="0"/>
          <a:cs typeface="Tahoma" pitchFamily="34" charset="0"/>
        </a:defRPr>
      </a:lvl2pPr>
      <a:lvl3pPr algn="l" rtl="1" fontAlgn="base">
        <a:spcBef>
          <a:spcPct val="0"/>
        </a:spcBef>
        <a:spcAft>
          <a:spcPct val="0"/>
        </a:spcAft>
        <a:defRPr sz="3800" b="1">
          <a:solidFill>
            <a:schemeClr val="tx1"/>
          </a:solidFill>
          <a:latin typeface="Trebuchet MS" pitchFamily="34" charset="0"/>
          <a:cs typeface="Tahoma" pitchFamily="34" charset="0"/>
        </a:defRPr>
      </a:lvl3pPr>
      <a:lvl4pPr algn="l" rtl="1" fontAlgn="base">
        <a:spcBef>
          <a:spcPct val="0"/>
        </a:spcBef>
        <a:spcAft>
          <a:spcPct val="0"/>
        </a:spcAft>
        <a:defRPr sz="3800" b="1">
          <a:solidFill>
            <a:schemeClr val="tx1"/>
          </a:solidFill>
          <a:latin typeface="Trebuchet MS" pitchFamily="34" charset="0"/>
          <a:cs typeface="Tahoma" pitchFamily="34" charset="0"/>
        </a:defRPr>
      </a:lvl4pPr>
      <a:lvl5pPr algn="l" rtl="1" fontAlgn="base">
        <a:spcBef>
          <a:spcPct val="0"/>
        </a:spcBef>
        <a:spcAft>
          <a:spcPct val="0"/>
        </a:spcAft>
        <a:defRPr sz="3800" b="1">
          <a:solidFill>
            <a:schemeClr val="tx1"/>
          </a:solidFill>
          <a:latin typeface="Trebuchet MS" pitchFamily="34" charset="0"/>
          <a:cs typeface="Tahoma" pitchFamily="34" charset="0"/>
        </a:defRPr>
      </a:lvl5pPr>
      <a:lvl6pPr marL="457200" algn="l" rtl="1" fontAlgn="base">
        <a:spcBef>
          <a:spcPct val="0"/>
        </a:spcBef>
        <a:spcAft>
          <a:spcPct val="0"/>
        </a:spcAft>
        <a:defRPr sz="3800" b="1">
          <a:solidFill>
            <a:schemeClr val="tx1"/>
          </a:solidFill>
          <a:latin typeface="Trebuchet MS" pitchFamily="34" charset="0"/>
          <a:cs typeface="Tahoma" pitchFamily="34" charset="0"/>
        </a:defRPr>
      </a:lvl6pPr>
      <a:lvl7pPr marL="914400" algn="l" rtl="1" fontAlgn="base">
        <a:spcBef>
          <a:spcPct val="0"/>
        </a:spcBef>
        <a:spcAft>
          <a:spcPct val="0"/>
        </a:spcAft>
        <a:defRPr sz="3800" b="1">
          <a:solidFill>
            <a:schemeClr val="tx1"/>
          </a:solidFill>
          <a:latin typeface="Trebuchet MS" pitchFamily="34" charset="0"/>
          <a:cs typeface="Tahoma" pitchFamily="34" charset="0"/>
        </a:defRPr>
      </a:lvl7pPr>
      <a:lvl8pPr marL="1371600" algn="l" rtl="1" fontAlgn="base">
        <a:spcBef>
          <a:spcPct val="0"/>
        </a:spcBef>
        <a:spcAft>
          <a:spcPct val="0"/>
        </a:spcAft>
        <a:defRPr sz="3800" b="1">
          <a:solidFill>
            <a:schemeClr val="tx1"/>
          </a:solidFill>
          <a:latin typeface="Trebuchet MS" pitchFamily="34" charset="0"/>
          <a:cs typeface="Tahoma" pitchFamily="34" charset="0"/>
        </a:defRPr>
      </a:lvl8pPr>
      <a:lvl9pPr marL="1828800" algn="l" rtl="1" fontAlgn="base">
        <a:spcBef>
          <a:spcPct val="0"/>
        </a:spcBef>
        <a:spcAft>
          <a:spcPct val="0"/>
        </a:spcAft>
        <a:defRPr sz="3800" b="1">
          <a:solidFill>
            <a:schemeClr val="tx1"/>
          </a:solidFill>
          <a:latin typeface="Trebuchet MS" pitchFamily="34" charset="0"/>
          <a:cs typeface="Tahoma" pitchFamily="34" charset="0"/>
        </a:defRPr>
      </a:lvl9pPr>
      <a:extLst/>
    </p:titleStyle>
    <p:bodyStyle>
      <a:lvl1pPr marL="273050" indent="-273050" algn="r" rtl="1"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r" rtl="1"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r" rtl="1"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r" rtl="1"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r" rtl="1"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00364" y="2143116"/>
            <a:ext cx="5929354" cy="2571768"/>
          </a:xfrm>
          <a:ln>
            <a:solidFill>
              <a:schemeClr val="accent1"/>
            </a:solidFill>
          </a:ln>
          <a:effectLst>
            <a:glow rad="139700">
              <a:schemeClr val="accent5">
                <a:satMod val="175000"/>
                <a:alpha val="40000"/>
              </a:schemeClr>
            </a:glow>
          </a:effectLst>
        </p:spPr>
        <p:txBody>
          <a:bodyPr anchor="ctr"/>
          <a:lstStyle/>
          <a:p>
            <a:pPr algn="ctr" fontAlgn="auto">
              <a:spcAft>
                <a:spcPts val="0"/>
              </a:spcAft>
              <a:defRPr/>
            </a:pPr>
            <a:r>
              <a:rPr lang="ar-SA" sz="7200" dirty="0" smtClean="0">
                <a:solidFill>
                  <a:srgbClr val="FFC000"/>
                </a:solidFill>
                <a:latin typeface="Estrangelo Edessa" pitchFamily="66"/>
                <a:cs typeface="Estrangelo Edessa" pitchFamily="66"/>
              </a:rPr>
              <a:t>الطلاب في التربية الإسلامية</a:t>
            </a:r>
            <a:endParaRPr lang="ar-SA" sz="7200" dirty="0">
              <a:solidFill>
                <a:srgbClr val="FFC000"/>
              </a:solidFill>
              <a:latin typeface="Estrangelo Edessa" pitchFamily="66"/>
              <a:cs typeface="Estrangelo Edessa" pitchFamily="66"/>
            </a:endParaRPr>
          </a:p>
        </p:txBody>
      </p:sp>
      <p:sp>
        <p:nvSpPr>
          <p:cNvPr id="4" name="مستطيل 3"/>
          <p:cNvSpPr/>
          <p:nvPr/>
        </p:nvSpPr>
        <p:spPr>
          <a:xfrm>
            <a:off x="214313" y="285750"/>
            <a:ext cx="2286000" cy="857250"/>
          </a:xfrm>
          <a:prstGeom prst="rect">
            <a:avLst/>
          </a:prstGeom>
          <a:solidFill>
            <a:schemeClr val="tx2">
              <a:lumMod val="75000"/>
            </a:schemeClr>
          </a:solidFill>
        </p:spPr>
        <p:style>
          <a:lnRef idx="1">
            <a:schemeClr val="accent5"/>
          </a:lnRef>
          <a:fillRef idx="3">
            <a:schemeClr val="accent5"/>
          </a:fillRef>
          <a:effectRef idx="2">
            <a:schemeClr val="accent5"/>
          </a:effectRef>
          <a:fontRef idx="minor">
            <a:schemeClr val="lt1"/>
          </a:fontRef>
        </p:style>
        <p:txBody>
          <a:bodyPr rtlCol="1" anchor="ctr"/>
          <a:lstStyle/>
          <a:p>
            <a:pPr algn="ctr" fontAlgn="auto">
              <a:spcBef>
                <a:spcPts val="0"/>
              </a:spcBef>
              <a:spcAft>
                <a:spcPts val="0"/>
              </a:spcAft>
              <a:defRPr/>
            </a:pPr>
            <a:r>
              <a:rPr lang="ar-SA" sz="2800" dirty="0"/>
              <a:t>المحاضرة السابعة</a:t>
            </a:r>
            <a:endParaRPr lang="ar-SA" sz="2800" dirty="0"/>
          </a:p>
        </p:txBody>
      </p:sp>
    </p:spTree>
  </p:cSld>
  <p:clrMapOvr>
    <a:masterClrMapping/>
  </p:clrMapOvr>
  <p:transition spd="med">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857250"/>
            <a:ext cx="8143875" cy="6000750"/>
          </a:xfrm>
          <a:solidFill>
            <a:schemeClr val="bg2"/>
          </a:solidFill>
        </p:spPr>
        <p:txBody>
          <a:bodyPr>
            <a:normAutofit/>
          </a:bodyPr>
          <a:lstStyle/>
          <a:p>
            <a:pPr>
              <a:buFont typeface="Wingdings 2" pitchFamily="18" charset="2"/>
              <a:buNone/>
            </a:pPr>
            <a:r>
              <a:rPr lang="ar-SA" smtClean="0">
                <a:solidFill>
                  <a:srgbClr val="51253A"/>
                </a:solidFill>
              </a:rPr>
              <a:t> * يرى المربون أن التعزيز في العملية التعليمية ضمان لإحداث تعديل سلوك المتعلم ووسيلة من وسائل الضبط الاجتماعي ,كما شغل العقاب حيزاً كبيراً من فكر المربون المسلمين , وأن كانوا فضلوا عليه الإثابة في كل الأحوال, ولم يسمحوا باستخدامه إلا عند الضرورة.</a:t>
            </a:r>
          </a:p>
          <a:p>
            <a:pPr>
              <a:buFont typeface="Wingdings 2" pitchFamily="18" charset="2"/>
              <a:buNone/>
            </a:pPr>
            <a:r>
              <a:rPr lang="ar-SA" smtClean="0">
                <a:solidFill>
                  <a:srgbClr val="51253A"/>
                </a:solidFill>
              </a:rPr>
              <a:t>  </a:t>
            </a:r>
          </a:p>
          <a:p>
            <a:pPr>
              <a:buFont typeface="Wingdings 2" pitchFamily="18" charset="2"/>
              <a:buNone/>
            </a:pPr>
            <a:r>
              <a:rPr lang="ar-SA" sz="2800" smtClean="0">
                <a:solidFill>
                  <a:srgbClr val="00B050"/>
                </a:solidFill>
              </a:rPr>
              <a:t>1- أساليب الثواب </a:t>
            </a:r>
            <a:r>
              <a:rPr lang="ar-SA" smtClean="0">
                <a:solidFill>
                  <a:srgbClr val="00B050"/>
                </a:solidFill>
              </a:rPr>
              <a:t>: </a:t>
            </a:r>
            <a:r>
              <a:rPr lang="ar-SA" smtClean="0">
                <a:solidFill>
                  <a:srgbClr val="0070C0"/>
                </a:solidFill>
              </a:rPr>
              <a:t>عرف المربون المسلمون قيمة إثابة الصغير على الفعل الحميد وعلى الجهد المبذول منه في تحقيق ما كلف به من أعمال ,لذلك نادوا بمدح الطفل وتشجيعه إذا قام بسلوك حسن ,فالتشجيع يدخل السرور على النفس , ويدفعها إلى السمو أما التوبيخ فيؤدي إلى الحزن والخوف , وقلة الثقة بالنفس.</a:t>
            </a:r>
          </a:p>
          <a:p>
            <a:pPr>
              <a:buFont typeface="Wingdings 2" pitchFamily="18" charset="2"/>
              <a:buNone/>
            </a:pPr>
            <a:r>
              <a:rPr lang="ar-SA" smtClean="0">
                <a:solidFill>
                  <a:srgbClr val="FF0000"/>
                </a:solidFill>
              </a:rPr>
              <a:t>- استخدم المربون أساليب مختلفة في إثابة التلاميذ ومنها : </a:t>
            </a:r>
            <a:r>
              <a:rPr lang="ar-SA" smtClean="0">
                <a:solidFill>
                  <a:srgbClr val="9900FF"/>
                </a:solidFill>
              </a:rPr>
              <a:t>المدح , والثناء , والتشجيع , والمكافآت المالية .  </a:t>
            </a:r>
          </a:p>
        </p:txBody>
      </p:sp>
      <p:sp>
        <p:nvSpPr>
          <p:cNvPr id="4" name="عنوان 1"/>
          <p:cNvSpPr>
            <a:spLocks noGrp="1"/>
          </p:cNvSpPr>
          <p:nvPr>
            <p:ph type="title"/>
          </p:nvPr>
        </p:nvSpPr>
        <p:spPr>
          <a:xfrm>
            <a:off x="500034" y="214290"/>
            <a:ext cx="7143800" cy="57150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رابعاً: أساليب الثواب والعقاب  </a:t>
            </a:r>
            <a:endParaRPr lang="ar-SA" sz="32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143875" cy="6858000"/>
          </a:xfrm>
          <a:solidFill>
            <a:schemeClr val="bg2"/>
          </a:solidFill>
        </p:spPr>
        <p:txBody>
          <a:bodyPr>
            <a:normAutofit/>
          </a:bodyPr>
          <a:lstStyle/>
          <a:p>
            <a:pPr>
              <a:lnSpc>
                <a:spcPct val="90000"/>
              </a:lnSpc>
              <a:buFont typeface="Wingdings 2" pitchFamily="18" charset="2"/>
              <a:buNone/>
            </a:pPr>
            <a:r>
              <a:rPr lang="ar-SA" smtClean="0">
                <a:solidFill>
                  <a:srgbClr val="00B050"/>
                </a:solidFill>
              </a:rPr>
              <a:t>2- أساليب العقاب : </a:t>
            </a:r>
          </a:p>
          <a:p>
            <a:pPr>
              <a:lnSpc>
                <a:spcPct val="90000"/>
              </a:lnSpc>
              <a:buFont typeface="Wingdings 2" pitchFamily="18" charset="2"/>
              <a:buNone/>
            </a:pPr>
            <a:r>
              <a:rPr lang="ar-SA" smtClean="0">
                <a:solidFill>
                  <a:srgbClr val="9900FF"/>
                </a:solidFill>
              </a:rPr>
              <a:t>اهتم المربون المسلمون في جميع عصور التربية بأمر عقوبة الطفل , ونادوا بصفة عامة بالرفق بالصبيان وعدم إيذائهم ,وفرقوا بين  الشدة والضرب الخفيف الذي يلجأ له المعلم عند الضرورة , فحرموا الأول وأباحوا الثاني.</a:t>
            </a:r>
          </a:p>
          <a:p>
            <a:pPr>
              <a:lnSpc>
                <a:spcPct val="90000"/>
              </a:lnSpc>
              <a:buFont typeface="Wingdings 2" pitchFamily="18" charset="2"/>
              <a:buNone/>
            </a:pPr>
            <a:r>
              <a:rPr lang="ar-SA" smtClean="0">
                <a:solidFill>
                  <a:srgbClr val="0D0D0D"/>
                </a:solidFill>
              </a:rPr>
              <a:t>* يرى بعض المربين أنه لابد من العقوبة , على أن تبدأ بالإنذار فالتوبيخ فالتشهير فالضرب الخفيف . </a:t>
            </a:r>
          </a:p>
          <a:p>
            <a:pPr>
              <a:lnSpc>
                <a:spcPct val="90000"/>
              </a:lnSpc>
              <a:buFont typeface="Wingdings 2" pitchFamily="18" charset="2"/>
              <a:buNone/>
            </a:pPr>
            <a:r>
              <a:rPr lang="ar-SA" smtClean="0">
                <a:solidFill>
                  <a:srgbClr val="984204"/>
                </a:solidFill>
              </a:rPr>
              <a:t>**فالعقوبة في التربية الإسلامية كانت وسيلة من وسائل التأديب , وروعي فيها التدريج من الرفق إلى الشدة ومناسبتها لما ارتكب من أخطاء وخروجها بما أشترطه المربون فيها عن التشفي والانتقام .</a:t>
            </a:r>
          </a:p>
          <a:p>
            <a:pPr>
              <a:lnSpc>
                <a:spcPct val="90000"/>
              </a:lnSpc>
              <a:buFont typeface="Wingdings 2" pitchFamily="18" charset="2"/>
              <a:buNone/>
            </a:pPr>
            <a:r>
              <a:rPr lang="ar-SA" smtClean="0">
                <a:solidFill>
                  <a:srgbClr val="FF0000"/>
                </a:solidFill>
              </a:rPr>
              <a:t>”“ تعددت أساليب العقاب ومنها :</a:t>
            </a:r>
          </a:p>
          <a:p>
            <a:pPr>
              <a:lnSpc>
                <a:spcPct val="90000"/>
              </a:lnSpc>
              <a:buFont typeface="Wingdings 2" pitchFamily="18" charset="2"/>
              <a:buNone/>
            </a:pPr>
            <a:r>
              <a:rPr lang="ar-SA" smtClean="0">
                <a:solidFill>
                  <a:srgbClr val="0070C0"/>
                </a:solidFill>
              </a:rPr>
              <a:t>1- التغافل عن الخطأ .</a:t>
            </a:r>
          </a:p>
          <a:p>
            <a:pPr>
              <a:lnSpc>
                <a:spcPct val="90000"/>
              </a:lnSpc>
              <a:buFont typeface="Wingdings 2" pitchFamily="18" charset="2"/>
              <a:buNone/>
            </a:pPr>
            <a:r>
              <a:rPr lang="ar-SA" smtClean="0">
                <a:solidFill>
                  <a:srgbClr val="0070C0"/>
                </a:solidFill>
              </a:rPr>
              <a:t>2- التأنيب واللوم سراً .</a:t>
            </a:r>
          </a:p>
          <a:p>
            <a:pPr>
              <a:lnSpc>
                <a:spcPct val="90000"/>
              </a:lnSpc>
              <a:buFont typeface="Wingdings 2" pitchFamily="18" charset="2"/>
              <a:buNone/>
            </a:pPr>
            <a:r>
              <a:rPr lang="ar-SA" smtClean="0">
                <a:solidFill>
                  <a:srgbClr val="0070C0"/>
                </a:solidFill>
              </a:rPr>
              <a:t>3- العزل والتقريع بالكلام.</a:t>
            </a:r>
          </a:p>
          <a:p>
            <a:pPr>
              <a:lnSpc>
                <a:spcPct val="90000"/>
              </a:lnSpc>
              <a:buFont typeface="Wingdings 2" pitchFamily="18" charset="2"/>
              <a:buNone/>
            </a:pPr>
            <a:r>
              <a:rPr lang="ar-SA" smtClean="0">
                <a:solidFill>
                  <a:srgbClr val="0070C0"/>
                </a:solidFill>
              </a:rPr>
              <a:t>4- الضرب الخفيف  .</a:t>
            </a:r>
          </a:p>
          <a:p>
            <a:pPr>
              <a:lnSpc>
                <a:spcPct val="90000"/>
              </a:lnSpc>
              <a:buFont typeface="Wingdings 2" pitchFamily="18" charset="2"/>
              <a:buNone/>
            </a:pPr>
            <a:endParaRPr lang="ar-SA" smtClean="0">
              <a:solidFill>
                <a:srgbClr val="FF0000"/>
              </a:solidFill>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000125"/>
            <a:ext cx="8143875" cy="5857875"/>
          </a:xfrm>
          <a:solidFill>
            <a:schemeClr val="bg2"/>
          </a:solidFill>
        </p:spPr>
        <p:txBody>
          <a:bodyPr>
            <a:normAutofit/>
          </a:bodyPr>
          <a:lstStyle/>
          <a:p>
            <a:pPr>
              <a:buFont typeface="Wingdings 2" pitchFamily="18" charset="2"/>
              <a:buNone/>
            </a:pPr>
            <a:r>
              <a:rPr lang="ar-SA" sz="2400" smtClean="0">
                <a:solidFill>
                  <a:srgbClr val="00B050"/>
                </a:solidFill>
              </a:rPr>
              <a:t>1- الإسلام وتعليم الفتاة :</a:t>
            </a:r>
          </a:p>
          <a:p>
            <a:pPr>
              <a:buFont typeface="Wingdings 2" pitchFamily="18" charset="2"/>
              <a:buNone/>
            </a:pPr>
            <a:r>
              <a:rPr lang="ar-SA" sz="2400" smtClean="0">
                <a:solidFill>
                  <a:srgbClr val="0D0D0D"/>
                </a:solidFill>
              </a:rPr>
              <a:t>فرض الإسلام طلب العلم على المرأة كما فرضه على الرجل ,فقد ساوى الدين الحنيف بين المرأة والرجل في الأمور الروحية والواجبات الدينية ,ولم يفرق بينهما في العلم والتعليم .</a:t>
            </a:r>
          </a:p>
          <a:p>
            <a:pPr>
              <a:buFont typeface="Wingdings 2" pitchFamily="18" charset="2"/>
              <a:buNone/>
            </a:pPr>
            <a:r>
              <a:rPr lang="ar-SA" sz="2400" smtClean="0">
                <a:solidFill>
                  <a:srgbClr val="C00000"/>
                </a:solidFill>
              </a:rPr>
              <a:t>* على الرغم من مساواة الإسلام بين الرجل والمرأة في الحقوق والواجبات , إلا أن المربين المسلمين اختلفوا حول ضرورة تعليم المرأة وانقسموا في ذلك إلى فريقين :</a:t>
            </a:r>
          </a:p>
          <a:p>
            <a:pPr>
              <a:buFont typeface="Wingdings 2" pitchFamily="18" charset="2"/>
              <a:buNone/>
            </a:pPr>
            <a:r>
              <a:rPr lang="ar-SA" sz="2400" smtClean="0">
                <a:solidFill>
                  <a:srgbClr val="C00000"/>
                </a:solidFill>
              </a:rPr>
              <a:t> </a:t>
            </a:r>
            <a:r>
              <a:rPr lang="ar-SA" sz="2400" smtClean="0">
                <a:solidFill>
                  <a:srgbClr val="FF0066"/>
                </a:solidFill>
              </a:rPr>
              <a:t>- </a:t>
            </a:r>
            <a:r>
              <a:rPr lang="ar-SA" sz="2400" smtClean="0">
                <a:solidFill>
                  <a:srgbClr val="9900FF"/>
                </a:solidFill>
              </a:rPr>
              <a:t>الفريق الأول </a:t>
            </a:r>
            <a:r>
              <a:rPr lang="ar-SA" sz="2400" smtClean="0">
                <a:solidFill>
                  <a:srgbClr val="C00000"/>
                </a:solidFill>
              </a:rPr>
              <a:t>: </a:t>
            </a:r>
            <a:r>
              <a:rPr lang="ar-SA" sz="2400" smtClean="0">
                <a:solidFill>
                  <a:srgbClr val="0070C0"/>
                </a:solidFill>
              </a:rPr>
              <a:t>يرى عدم ضرورة تعليم المرأة غير القرآن الكريم والدين ,وينهى عن تعليمها الكتابة ,ويشبه المرأة التي تتعلم الكتابة بالحية التي تنفث سماً !!! وهو رأي غريب عن روح الإسلام وتراثه .وفرض أنصاره قيوداً كثيرة على تعليم المرأة .</a:t>
            </a:r>
          </a:p>
          <a:p>
            <a:pPr>
              <a:buFont typeface="Wingdings 2" pitchFamily="18" charset="2"/>
              <a:buNone/>
            </a:pPr>
            <a:r>
              <a:rPr lang="ar-SA" sz="2400" smtClean="0">
                <a:solidFill>
                  <a:srgbClr val="9900FF"/>
                </a:solidFill>
              </a:rPr>
              <a:t>- الفريق الثاني : </a:t>
            </a:r>
            <a:r>
              <a:rPr lang="ar-SA" sz="2400" smtClean="0">
                <a:solidFill>
                  <a:srgbClr val="0070C0"/>
                </a:solidFill>
              </a:rPr>
              <a:t>يرى أن الإسلام لا يحرم تعليم المرأة بل يحض عليه ويجعله فرضاً عليه كما هو فرض على الرجل , ويستندون في ذلك إلى السنة الشريفة .</a:t>
            </a:r>
          </a:p>
        </p:txBody>
      </p:sp>
      <p:sp>
        <p:nvSpPr>
          <p:cNvPr id="4" name="عنوان 1"/>
          <p:cNvSpPr>
            <a:spLocks noGrp="1"/>
          </p:cNvSpPr>
          <p:nvPr>
            <p:ph type="title"/>
          </p:nvPr>
        </p:nvSpPr>
        <p:spPr>
          <a:xfrm>
            <a:off x="357158" y="214290"/>
            <a:ext cx="7500990" cy="57150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خامساً :تعليم البنات </a:t>
            </a:r>
            <a:endParaRPr lang="ar-SA" sz="32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358188" cy="6858000"/>
          </a:xfrm>
          <a:solidFill>
            <a:schemeClr val="bg2"/>
          </a:solidFill>
        </p:spPr>
        <p:txBody>
          <a:bodyPr>
            <a:normAutofit/>
          </a:bodyPr>
          <a:lstStyle/>
          <a:p>
            <a:pPr>
              <a:lnSpc>
                <a:spcPct val="90000"/>
              </a:lnSpc>
              <a:buFont typeface="Wingdings 2" pitchFamily="18" charset="2"/>
              <a:buNone/>
            </a:pPr>
            <a:r>
              <a:rPr lang="ar-SA" sz="2800" smtClean="0">
                <a:solidFill>
                  <a:srgbClr val="00B050"/>
                </a:solidFill>
              </a:rPr>
              <a:t>2- أماكن تعليم الفتاة :</a:t>
            </a:r>
          </a:p>
          <a:p>
            <a:pPr>
              <a:lnSpc>
                <a:spcPct val="90000"/>
              </a:lnSpc>
              <a:buFont typeface="Wingdings 2" pitchFamily="18" charset="2"/>
              <a:buNone/>
            </a:pPr>
            <a:r>
              <a:rPr lang="ar-SA" smtClean="0">
                <a:solidFill>
                  <a:srgbClr val="0070C0"/>
                </a:solidFill>
              </a:rPr>
              <a:t>تشير جميع المصادر التي تناولت تعليم الفتاة في المجتمع الإسلامي لم تشر صراحة إلى التحاق الفتاة المسلمة الحرة بكتُاب أو مدرسة .</a:t>
            </a:r>
          </a:p>
          <a:p>
            <a:pPr>
              <a:lnSpc>
                <a:spcPct val="90000"/>
              </a:lnSpc>
              <a:buFontTx/>
              <a:buChar char="-"/>
            </a:pPr>
            <a:r>
              <a:rPr lang="ar-SA" smtClean="0">
                <a:solidFill>
                  <a:srgbClr val="0D0D0D"/>
                </a:solidFill>
              </a:rPr>
              <a:t>وتشير بعض المصادر إلى تعليم الجواري بالكتاتيب , وإلى مطالبة المربين بالفصل بين تعليم الصبيان والإماء .</a:t>
            </a:r>
          </a:p>
          <a:p>
            <a:pPr>
              <a:lnSpc>
                <a:spcPct val="90000"/>
              </a:lnSpc>
              <a:buFontTx/>
              <a:buChar char="-"/>
            </a:pPr>
            <a:r>
              <a:rPr lang="ar-SA" smtClean="0">
                <a:solidFill>
                  <a:srgbClr val="9900FF"/>
                </a:solidFill>
              </a:rPr>
              <a:t>** معظم التعليم الذي تلقته المرأة في العصور الإسلامية الوسطى كان قاصراً على المنازل تقريباً ,وغالباً ما كان يتم تعليم الفتاة إما عن طريق أحد ذويها في المنزل , أو يقوم به مؤدب خاص في بيتها .</a:t>
            </a:r>
          </a:p>
          <a:p>
            <a:pPr>
              <a:lnSpc>
                <a:spcPct val="90000"/>
              </a:lnSpc>
              <a:buFont typeface="Wingdings 2" pitchFamily="18" charset="2"/>
              <a:buNone/>
            </a:pPr>
            <a:r>
              <a:rPr lang="ar-SA" sz="2800" smtClean="0">
                <a:solidFill>
                  <a:srgbClr val="00B050"/>
                </a:solidFill>
              </a:rPr>
              <a:t>3- ميادين المعرفة التي برزت فيها الفتاة المسلمة :</a:t>
            </a:r>
          </a:p>
          <a:p>
            <a:pPr>
              <a:lnSpc>
                <a:spcPct val="90000"/>
              </a:lnSpc>
              <a:buFont typeface="Wingdings 2" pitchFamily="18" charset="2"/>
              <a:buNone/>
            </a:pPr>
            <a:r>
              <a:rPr lang="ar-SA" sz="2800" smtClean="0">
                <a:solidFill>
                  <a:srgbClr val="0D0D0D"/>
                </a:solidFill>
              </a:rPr>
              <a:t>أهم العلوم التي تعلمتها الفتاة المسلمة وكونت ثقافتها العميقة المتنوعة وبرزت فيها حتى وصلت إلى مرتبة تضارع مستوى الرجال وأظهرت فيها مقدرة ممتازة وكفاءة طيبة </a:t>
            </a:r>
            <a:r>
              <a:rPr lang="ar-SA" sz="2800" smtClean="0">
                <a:solidFill>
                  <a:srgbClr val="00B050"/>
                </a:solidFill>
              </a:rPr>
              <a:t>, </a:t>
            </a:r>
            <a:r>
              <a:rPr lang="ar-SA" sz="2800" smtClean="0">
                <a:solidFill>
                  <a:srgbClr val="C00000"/>
                </a:solidFill>
              </a:rPr>
              <a:t>هي: العلوم الدينية والأدب والموسيقى والغناء والطب .</a:t>
            </a:r>
          </a:p>
          <a:p>
            <a:pPr>
              <a:lnSpc>
                <a:spcPct val="90000"/>
              </a:lnSpc>
              <a:buFont typeface="Wingdings 2" pitchFamily="18" charset="2"/>
              <a:buNone/>
            </a:pPr>
            <a:r>
              <a:rPr lang="ar-SA" sz="2800" smtClean="0">
                <a:solidFill>
                  <a:srgbClr val="210F17"/>
                </a:solidFill>
              </a:rPr>
              <a:t>                                                         انتهى..</a:t>
            </a:r>
          </a:p>
          <a:p>
            <a:pPr>
              <a:lnSpc>
                <a:spcPct val="90000"/>
              </a:lnSpc>
              <a:buFont typeface="Wingdings 2" pitchFamily="18" charset="2"/>
              <a:buNone/>
            </a:pPr>
            <a:endParaRPr lang="ar-SA" sz="2800" smtClean="0">
              <a:solidFill>
                <a:srgbClr val="00B050"/>
              </a:solidFill>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8501063" cy="6858000"/>
          </a:xfrm>
          <a:solidFill>
            <a:schemeClr val="bg2"/>
          </a:solidFill>
        </p:spPr>
        <p:txBody>
          <a:bodyPr>
            <a:normAutofit/>
          </a:bodyPr>
          <a:lstStyle/>
          <a:p>
            <a:pPr>
              <a:lnSpc>
                <a:spcPct val="80000"/>
              </a:lnSpc>
            </a:pPr>
            <a:r>
              <a:rPr lang="ar-SA" smtClean="0">
                <a:solidFill>
                  <a:srgbClr val="00B050"/>
                </a:solidFill>
              </a:rPr>
              <a:t>أولاً : مستويات طلاب العلم :</a:t>
            </a:r>
          </a:p>
          <a:p>
            <a:pPr>
              <a:lnSpc>
                <a:spcPct val="80000"/>
              </a:lnSpc>
              <a:buFont typeface="Wingdings 2" pitchFamily="18" charset="2"/>
              <a:buNone/>
            </a:pPr>
            <a:r>
              <a:rPr lang="ar-SA" sz="2400" smtClean="0">
                <a:solidFill>
                  <a:srgbClr val="E36406"/>
                </a:solidFill>
              </a:rPr>
              <a:t>1- الطلاب الصغار.</a:t>
            </a:r>
          </a:p>
          <a:p>
            <a:pPr>
              <a:lnSpc>
                <a:spcPct val="80000"/>
              </a:lnSpc>
              <a:buFont typeface="Wingdings 2" pitchFamily="18" charset="2"/>
              <a:buNone/>
            </a:pPr>
            <a:r>
              <a:rPr lang="ar-SA" sz="2400" smtClean="0">
                <a:solidFill>
                  <a:srgbClr val="E36406"/>
                </a:solidFill>
              </a:rPr>
              <a:t>2- الطلاب الكبار .</a:t>
            </a:r>
          </a:p>
          <a:p>
            <a:pPr>
              <a:lnSpc>
                <a:spcPct val="80000"/>
              </a:lnSpc>
              <a:buFont typeface="Wingdings 2" pitchFamily="18" charset="2"/>
              <a:buNone/>
            </a:pPr>
            <a:r>
              <a:rPr lang="ar-SA" sz="2400" smtClean="0">
                <a:solidFill>
                  <a:srgbClr val="E36406"/>
                </a:solidFill>
              </a:rPr>
              <a:t>3-ألقاب المتعلمين .</a:t>
            </a:r>
          </a:p>
          <a:p>
            <a:pPr>
              <a:lnSpc>
                <a:spcPct val="80000"/>
              </a:lnSpc>
            </a:pPr>
            <a:r>
              <a:rPr lang="ar-SA" smtClean="0">
                <a:solidFill>
                  <a:srgbClr val="00B050"/>
                </a:solidFill>
              </a:rPr>
              <a:t>ثانياً : واجبات وامتيازات طلاب العلم :</a:t>
            </a:r>
          </a:p>
          <a:p>
            <a:pPr>
              <a:lnSpc>
                <a:spcPct val="80000"/>
              </a:lnSpc>
              <a:buFont typeface="Wingdings 2" pitchFamily="18" charset="2"/>
              <a:buNone/>
            </a:pPr>
            <a:r>
              <a:rPr lang="ar-SA" sz="2400" smtClean="0">
                <a:solidFill>
                  <a:srgbClr val="E36406"/>
                </a:solidFill>
              </a:rPr>
              <a:t>1- واجبات طالب العلم.</a:t>
            </a:r>
          </a:p>
          <a:p>
            <a:pPr>
              <a:lnSpc>
                <a:spcPct val="80000"/>
              </a:lnSpc>
              <a:buFont typeface="Wingdings 2" pitchFamily="18" charset="2"/>
              <a:buNone/>
            </a:pPr>
            <a:r>
              <a:rPr lang="ar-SA" sz="2400" smtClean="0">
                <a:solidFill>
                  <a:srgbClr val="E36406"/>
                </a:solidFill>
              </a:rPr>
              <a:t>2- امتيازات طالب العلم  .</a:t>
            </a:r>
          </a:p>
          <a:p>
            <a:pPr>
              <a:lnSpc>
                <a:spcPct val="80000"/>
              </a:lnSpc>
            </a:pPr>
            <a:r>
              <a:rPr lang="ar-SA" smtClean="0">
                <a:solidFill>
                  <a:srgbClr val="00B050"/>
                </a:solidFill>
              </a:rPr>
              <a:t>ثالثاً : الإجازات العلمية :</a:t>
            </a:r>
          </a:p>
          <a:p>
            <a:pPr>
              <a:lnSpc>
                <a:spcPct val="80000"/>
              </a:lnSpc>
              <a:buFont typeface="Wingdings 2" pitchFamily="18" charset="2"/>
              <a:buNone/>
            </a:pPr>
            <a:r>
              <a:rPr lang="ar-SA" sz="2400" smtClean="0">
                <a:solidFill>
                  <a:srgbClr val="E36406"/>
                </a:solidFill>
              </a:rPr>
              <a:t>1-إجازة شفوية </a:t>
            </a:r>
          </a:p>
          <a:p>
            <a:pPr>
              <a:lnSpc>
                <a:spcPct val="80000"/>
              </a:lnSpc>
              <a:buFont typeface="Wingdings 2" pitchFamily="18" charset="2"/>
              <a:buNone/>
            </a:pPr>
            <a:r>
              <a:rPr lang="ar-SA" sz="2400" smtClean="0">
                <a:solidFill>
                  <a:srgbClr val="E36406"/>
                </a:solidFill>
              </a:rPr>
              <a:t>2- إجازة تحريرية .</a:t>
            </a:r>
          </a:p>
          <a:p>
            <a:pPr>
              <a:lnSpc>
                <a:spcPct val="80000"/>
              </a:lnSpc>
              <a:buFont typeface="Wingdings 2" pitchFamily="18" charset="2"/>
              <a:buNone/>
            </a:pPr>
            <a:r>
              <a:rPr lang="ar-SA" sz="2400" smtClean="0">
                <a:solidFill>
                  <a:srgbClr val="E36406"/>
                </a:solidFill>
              </a:rPr>
              <a:t>3- إجازة سماع جماعية </a:t>
            </a:r>
          </a:p>
          <a:p>
            <a:pPr>
              <a:lnSpc>
                <a:spcPct val="80000"/>
              </a:lnSpc>
            </a:pPr>
            <a:r>
              <a:rPr lang="ar-SA" smtClean="0">
                <a:solidFill>
                  <a:srgbClr val="00B050"/>
                </a:solidFill>
              </a:rPr>
              <a:t>رابعاً :أساليب الثواب والعقاب  :</a:t>
            </a:r>
          </a:p>
          <a:p>
            <a:pPr>
              <a:lnSpc>
                <a:spcPct val="80000"/>
              </a:lnSpc>
              <a:buFont typeface="Wingdings 2" pitchFamily="18" charset="2"/>
              <a:buNone/>
            </a:pPr>
            <a:r>
              <a:rPr lang="ar-SA" sz="2400" smtClean="0">
                <a:solidFill>
                  <a:srgbClr val="E36406"/>
                </a:solidFill>
              </a:rPr>
              <a:t>1-أساليب الثواب .</a:t>
            </a:r>
          </a:p>
          <a:p>
            <a:pPr>
              <a:lnSpc>
                <a:spcPct val="80000"/>
              </a:lnSpc>
              <a:buFont typeface="Wingdings 2" pitchFamily="18" charset="2"/>
              <a:buNone/>
            </a:pPr>
            <a:r>
              <a:rPr lang="ar-SA" sz="2400" smtClean="0">
                <a:solidFill>
                  <a:srgbClr val="E36406"/>
                </a:solidFill>
              </a:rPr>
              <a:t>2- أساليب العقاب.</a:t>
            </a:r>
          </a:p>
          <a:p>
            <a:pPr>
              <a:lnSpc>
                <a:spcPct val="80000"/>
              </a:lnSpc>
              <a:buFont typeface="Wingdings 2" pitchFamily="18" charset="2"/>
              <a:buNone/>
            </a:pPr>
            <a:r>
              <a:rPr lang="ar-SA" smtClean="0">
                <a:solidFill>
                  <a:srgbClr val="00B050"/>
                </a:solidFill>
              </a:rPr>
              <a:t>خامساً : تعليم البنات :</a:t>
            </a:r>
          </a:p>
          <a:p>
            <a:pPr>
              <a:lnSpc>
                <a:spcPct val="80000"/>
              </a:lnSpc>
              <a:buFont typeface="Wingdings 2" pitchFamily="18" charset="2"/>
              <a:buNone/>
            </a:pPr>
            <a:r>
              <a:rPr lang="ar-SA" sz="2400" smtClean="0">
                <a:solidFill>
                  <a:srgbClr val="E36406"/>
                </a:solidFill>
              </a:rPr>
              <a:t>1- الإسلام وتعليم الفتاة </a:t>
            </a:r>
          </a:p>
          <a:p>
            <a:pPr>
              <a:lnSpc>
                <a:spcPct val="80000"/>
              </a:lnSpc>
              <a:buFont typeface="Wingdings 2" pitchFamily="18" charset="2"/>
              <a:buNone/>
            </a:pPr>
            <a:r>
              <a:rPr lang="ar-SA" sz="2400" smtClean="0">
                <a:solidFill>
                  <a:srgbClr val="E36406"/>
                </a:solidFill>
              </a:rPr>
              <a:t>2-أماكن تعليم الفتاة </a:t>
            </a:r>
          </a:p>
          <a:p>
            <a:pPr>
              <a:lnSpc>
                <a:spcPct val="80000"/>
              </a:lnSpc>
              <a:buFont typeface="Wingdings 2" pitchFamily="18" charset="2"/>
              <a:buNone/>
            </a:pPr>
            <a:r>
              <a:rPr lang="ar-SA" sz="2400" smtClean="0">
                <a:solidFill>
                  <a:srgbClr val="E36406"/>
                </a:solidFill>
              </a:rPr>
              <a:t>3- ميادين المعرفة التي برزت فيها الفتاة المسلمة .</a:t>
            </a:r>
          </a:p>
          <a:p>
            <a:pPr>
              <a:lnSpc>
                <a:spcPct val="80000"/>
              </a:lnSpc>
              <a:buFont typeface="Wingdings 2" pitchFamily="18" charset="2"/>
              <a:buNone/>
            </a:pPr>
            <a:endParaRPr lang="ar-SA" sz="2400" smtClean="0">
              <a:solidFill>
                <a:srgbClr val="C00000"/>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عنصر نائب للمحتوى 2"/>
          <p:cNvSpPr>
            <a:spLocks noGrp="1"/>
          </p:cNvSpPr>
          <p:nvPr>
            <p:ph idx="1"/>
          </p:nvPr>
        </p:nvSpPr>
        <p:spPr>
          <a:xfrm>
            <a:off x="500063" y="1000125"/>
            <a:ext cx="7239000" cy="4846638"/>
          </a:xfrm>
          <a:solidFill>
            <a:schemeClr val="bg2"/>
          </a:solidFill>
        </p:spPr>
        <p:txBody>
          <a:bodyPr/>
          <a:lstStyle/>
          <a:p>
            <a:pPr>
              <a:buFont typeface="Wingdings 2" pitchFamily="18" charset="2"/>
              <a:buNone/>
            </a:pPr>
            <a:r>
              <a:rPr lang="ar-SA" smtClean="0"/>
              <a:t> </a:t>
            </a:r>
          </a:p>
          <a:p>
            <a:pPr>
              <a:buFont typeface="Wingdings 2" pitchFamily="18" charset="2"/>
              <a:buNone/>
            </a:pPr>
            <a:r>
              <a:rPr lang="ar-SA" sz="3200" smtClean="0">
                <a:solidFill>
                  <a:srgbClr val="C00000"/>
                </a:solidFill>
              </a:rPr>
              <a:t>** برهن الطالب المسلم على مدى العصور على قوة الإرادة والعزيمة والصبر والمثابرة في طلب العلم , وكانت آيات القرآن الكريم وأحاديث الرسول عليه الصلاة والسلام دافعاً قوياً له لتحصيل العلم .</a:t>
            </a:r>
            <a:endParaRPr lang="ar-SA" smtClean="0"/>
          </a:p>
        </p:txBody>
      </p:sp>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857250"/>
            <a:ext cx="8215313" cy="6000750"/>
          </a:xfrm>
          <a:solidFill>
            <a:schemeClr val="accent4">
              <a:lumMod val="40000"/>
              <a:lumOff val="60000"/>
            </a:schemeClr>
          </a:solidFill>
        </p:spPr>
        <p:txBody>
          <a:bodyPr>
            <a:normAutofit/>
          </a:bodyPr>
          <a:lstStyle/>
          <a:p>
            <a:pPr>
              <a:lnSpc>
                <a:spcPct val="80000"/>
              </a:lnSpc>
              <a:buFont typeface="Wingdings 2" pitchFamily="18" charset="2"/>
              <a:buNone/>
            </a:pPr>
            <a:r>
              <a:rPr lang="ar-SA" sz="2500" smtClean="0">
                <a:solidFill>
                  <a:srgbClr val="852F74"/>
                </a:solidFill>
              </a:rPr>
              <a:t>لم يكن هناك سن محدودة لطلب العلم ,بل أدرك المسلم أن من واجبه أن يطلب العلم في أي فترة من فترات عمره ,عملاً بقوله صلى الله عليه وسلم ( أطلبوا العلم من المهد إلى اللحد )</a:t>
            </a:r>
          </a:p>
          <a:p>
            <a:pPr>
              <a:lnSpc>
                <a:spcPct val="80000"/>
              </a:lnSpc>
              <a:buFont typeface="Wingdings 2" pitchFamily="18" charset="2"/>
              <a:buNone/>
            </a:pPr>
            <a:r>
              <a:rPr lang="ar-SA" sz="2500" smtClean="0">
                <a:solidFill>
                  <a:srgbClr val="404040"/>
                </a:solidFill>
              </a:rPr>
              <a:t>ومع ذلك أدرك المربون أن التبكير في تلقي العلم عظيم الجدوى.</a:t>
            </a:r>
          </a:p>
          <a:p>
            <a:pPr>
              <a:lnSpc>
                <a:spcPct val="80000"/>
              </a:lnSpc>
              <a:buFont typeface="Wingdings 2" pitchFamily="18" charset="2"/>
              <a:buNone/>
            </a:pPr>
            <a:r>
              <a:rPr lang="ar-SA" sz="2500" smtClean="0">
                <a:solidFill>
                  <a:srgbClr val="FF0000"/>
                </a:solidFill>
              </a:rPr>
              <a:t>- يمكن التمييز بين مستويين من طلاب العلم :</a:t>
            </a:r>
          </a:p>
          <a:p>
            <a:pPr>
              <a:lnSpc>
                <a:spcPct val="80000"/>
              </a:lnSpc>
              <a:buFont typeface="Wingdings 2" pitchFamily="18" charset="2"/>
              <a:buNone/>
            </a:pPr>
            <a:r>
              <a:rPr lang="ar-SA" sz="2400" smtClean="0">
                <a:solidFill>
                  <a:srgbClr val="00B050"/>
                </a:solidFill>
              </a:rPr>
              <a:t>1- الطلاب الصغار:</a:t>
            </a:r>
          </a:p>
          <a:p>
            <a:pPr>
              <a:lnSpc>
                <a:spcPct val="80000"/>
              </a:lnSpc>
              <a:buFont typeface="Wingdings 2" pitchFamily="18" charset="2"/>
              <a:buNone/>
            </a:pPr>
            <a:r>
              <a:rPr lang="ar-SA" sz="2200" smtClean="0">
                <a:solidFill>
                  <a:srgbClr val="0070C0"/>
                </a:solidFill>
              </a:rPr>
              <a:t>وهم طلاب الكتاتيب ,وكان العام السادس من عمر الطفل هو بداية التحاق الأطفال بالكتُاب .</a:t>
            </a:r>
          </a:p>
          <a:p>
            <a:pPr>
              <a:lnSpc>
                <a:spcPct val="80000"/>
              </a:lnSpc>
              <a:buFont typeface="Wingdings 2" pitchFamily="18" charset="2"/>
              <a:buNone/>
            </a:pPr>
            <a:r>
              <a:rPr lang="ar-SA" sz="2400" smtClean="0">
                <a:solidFill>
                  <a:srgbClr val="00B050"/>
                </a:solidFill>
              </a:rPr>
              <a:t>2- الطلاب الكبار :</a:t>
            </a:r>
          </a:p>
          <a:p>
            <a:pPr>
              <a:lnSpc>
                <a:spcPct val="80000"/>
              </a:lnSpc>
              <a:buFont typeface="Wingdings 2" pitchFamily="18" charset="2"/>
              <a:buNone/>
            </a:pPr>
            <a:r>
              <a:rPr lang="ar-SA" sz="2200" smtClean="0">
                <a:solidFill>
                  <a:srgbClr val="0070C0"/>
                </a:solidFill>
              </a:rPr>
              <a:t>وهم طلاب المساجد والمدارس ,وطلاب المرحلة العالية أو التخصصية ,في ضوء عدم وجود قواعد محددة للانتظام في الدراسة بهذه المرحلة .</a:t>
            </a:r>
          </a:p>
          <a:p>
            <a:pPr>
              <a:lnSpc>
                <a:spcPct val="80000"/>
              </a:lnSpc>
              <a:buFontTx/>
              <a:buChar char="-"/>
            </a:pPr>
            <a:r>
              <a:rPr lang="ar-SA" sz="2200" smtClean="0">
                <a:solidFill>
                  <a:srgbClr val="9900FF"/>
                </a:solidFill>
              </a:rPr>
              <a:t>يصعب تحديد السن التي يبدأ عندها الطالب في تلقي العلم بالمساجد أو المدارس .</a:t>
            </a:r>
          </a:p>
          <a:p>
            <a:pPr>
              <a:lnSpc>
                <a:spcPct val="80000"/>
              </a:lnSpc>
              <a:buFontTx/>
              <a:buChar char="-"/>
            </a:pPr>
            <a:r>
              <a:rPr lang="ar-SA" sz="2200" smtClean="0">
                <a:solidFill>
                  <a:srgbClr val="9900FF"/>
                </a:solidFill>
              </a:rPr>
              <a:t>-كما يصعب تحديد السن التي يقضيها الطالب في تحصيل العلم في هذه المرحلة .</a:t>
            </a:r>
          </a:p>
        </p:txBody>
      </p:sp>
      <p:sp>
        <p:nvSpPr>
          <p:cNvPr id="4" name="عنوان 1"/>
          <p:cNvSpPr>
            <a:spLocks noGrp="1"/>
          </p:cNvSpPr>
          <p:nvPr>
            <p:ph type="title"/>
          </p:nvPr>
        </p:nvSpPr>
        <p:spPr>
          <a:xfrm>
            <a:off x="357158" y="214290"/>
            <a:ext cx="7429552" cy="57150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أولاً : مستويات طالب العلم </a:t>
            </a:r>
            <a:endParaRPr lang="ar-SA" sz="3200" spc="-150" dirty="0">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286750" cy="6858000"/>
          </a:xfrm>
          <a:solidFill>
            <a:schemeClr val="accent4">
              <a:lumMod val="40000"/>
              <a:lumOff val="60000"/>
            </a:schemeClr>
          </a:solidFill>
        </p:spPr>
        <p:txBody>
          <a:bodyPr>
            <a:normAutofit/>
          </a:bodyPr>
          <a:lstStyle/>
          <a:p>
            <a:pPr>
              <a:lnSpc>
                <a:spcPct val="90000"/>
              </a:lnSpc>
              <a:buFontTx/>
              <a:buChar char="-"/>
            </a:pPr>
            <a:endParaRPr lang="ar-SA" smtClean="0">
              <a:solidFill>
                <a:srgbClr val="9900FF"/>
              </a:solidFill>
            </a:endParaRPr>
          </a:p>
          <a:p>
            <a:pPr>
              <a:lnSpc>
                <a:spcPct val="90000"/>
              </a:lnSpc>
              <a:buFontTx/>
              <a:buChar char="-"/>
            </a:pPr>
            <a:r>
              <a:rPr lang="ar-SA" smtClean="0">
                <a:solidFill>
                  <a:srgbClr val="0070C0"/>
                </a:solidFill>
              </a:rPr>
              <a:t>- يصعب تحديد السن التي يبدأ عندها الطالب في تلقي العلم بالمساجد أو المدارس .</a:t>
            </a:r>
          </a:p>
          <a:p>
            <a:pPr>
              <a:lnSpc>
                <a:spcPct val="90000"/>
              </a:lnSpc>
              <a:buFontTx/>
              <a:buChar char="-"/>
            </a:pPr>
            <a:r>
              <a:rPr lang="ar-SA" smtClean="0">
                <a:solidFill>
                  <a:srgbClr val="0070C0"/>
                </a:solidFill>
              </a:rPr>
              <a:t>- كما يصعب تحديد السن التي يقضيها الطالب في تحصيل العلم في هذه المرحلة</a:t>
            </a:r>
            <a:endParaRPr lang="ar-SA" sz="2800" smtClean="0">
              <a:solidFill>
                <a:srgbClr val="0070C0"/>
              </a:solidFill>
            </a:endParaRPr>
          </a:p>
          <a:p>
            <a:pPr>
              <a:lnSpc>
                <a:spcPct val="90000"/>
              </a:lnSpc>
              <a:buFont typeface="Wingdings 2" pitchFamily="18" charset="2"/>
              <a:buNone/>
            </a:pPr>
            <a:endParaRPr lang="ar-SA" sz="2800" smtClean="0">
              <a:solidFill>
                <a:srgbClr val="00B050"/>
              </a:solidFill>
            </a:endParaRPr>
          </a:p>
          <a:p>
            <a:pPr>
              <a:lnSpc>
                <a:spcPct val="90000"/>
              </a:lnSpc>
              <a:buFont typeface="Wingdings 2" pitchFamily="18" charset="2"/>
              <a:buNone/>
            </a:pPr>
            <a:r>
              <a:rPr lang="ar-SA" sz="2800" smtClean="0">
                <a:solidFill>
                  <a:srgbClr val="00B050"/>
                </a:solidFill>
              </a:rPr>
              <a:t>3- ألقاب المتعلمين :</a:t>
            </a:r>
          </a:p>
          <a:p>
            <a:pPr>
              <a:lnSpc>
                <a:spcPct val="90000"/>
              </a:lnSpc>
              <a:buFont typeface="Wingdings 2" pitchFamily="18" charset="2"/>
              <a:buNone/>
            </a:pPr>
            <a:r>
              <a:rPr lang="ar-SA" sz="2800" smtClean="0">
                <a:solidFill>
                  <a:srgbClr val="9900FF"/>
                </a:solidFill>
              </a:rPr>
              <a:t>أكثر ألقاب المتعلمين انتشاراً في التربية الإسلامية في العصور الوسطى لقب: </a:t>
            </a:r>
            <a:r>
              <a:rPr lang="ar-SA" sz="2800" smtClean="0">
                <a:solidFill>
                  <a:srgbClr val="C00000"/>
                </a:solidFill>
              </a:rPr>
              <a:t>طالب.</a:t>
            </a:r>
          </a:p>
          <a:p>
            <a:pPr>
              <a:lnSpc>
                <a:spcPct val="90000"/>
              </a:lnSpc>
              <a:buFont typeface="Wingdings 2" pitchFamily="18" charset="2"/>
              <a:buNone/>
            </a:pPr>
            <a:r>
              <a:rPr lang="ar-SA" sz="2800" smtClean="0">
                <a:solidFill>
                  <a:srgbClr val="C00000"/>
                </a:solidFill>
              </a:rPr>
              <a:t>-</a:t>
            </a:r>
            <a:r>
              <a:rPr lang="ar-SA" sz="2800" smtClean="0">
                <a:solidFill>
                  <a:srgbClr val="9900FF"/>
                </a:solidFill>
              </a:rPr>
              <a:t>كما لقب المتعلمون بلقب:</a:t>
            </a:r>
            <a:r>
              <a:rPr lang="ar-SA" sz="2800" smtClean="0">
                <a:solidFill>
                  <a:srgbClr val="C00000"/>
                </a:solidFill>
              </a:rPr>
              <a:t> متأدب أو متعلم.</a:t>
            </a:r>
          </a:p>
          <a:p>
            <a:pPr>
              <a:lnSpc>
                <a:spcPct val="90000"/>
              </a:lnSpc>
              <a:buFontTx/>
              <a:buChar char="-"/>
            </a:pPr>
            <a:r>
              <a:rPr lang="ar-SA" sz="2800" smtClean="0">
                <a:solidFill>
                  <a:srgbClr val="9900FF"/>
                </a:solidFill>
              </a:rPr>
              <a:t>أعلى المراتب  العلمية يطلق عليه لقب :</a:t>
            </a:r>
            <a:r>
              <a:rPr lang="ar-SA" sz="2800" smtClean="0">
                <a:solidFill>
                  <a:srgbClr val="C00000"/>
                </a:solidFill>
              </a:rPr>
              <a:t>معيد :وهو الذي يعيد ما قرره عليه أستاذه .</a:t>
            </a:r>
          </a:p>
          <a:p>
            <a:pPr>
              <a:lnSpc>
                <a:spcPct val="90000"/>
              </a:lnSpc>
              <a:buFontTx/>
              <a:buChar char="-"/>
            </a:pPr>
            <a:r>
              <a:rPr lang="ar-SA" sz="2800" smtClean="0">
                <a:solidFill>
                  <a:srgbClr val="C00000"/>
                </a:solidFill>
              </a:rPr>
              <a:t>- </a:t>
            </a:r>
            <a:r>
              <a:rPr lang="ar-SA" sz="2800" smtClean="0">
                <a:solidFill>
                  <a:srgbClr val="9900FF"/>
                </a:solidFill>
              </a:rPr>
              <a:t>لقب</a:t>
            </a:r>
            <a:r>
              <a:rPr lang="ar-SA" sz="2800" smtClean="0">
                <a:solidFill>
                  <a:srgbClr val="C00000"/>
                </a:solidFill>
              </a:rPr>
              <a:t> المفيد :</a:t>
            </a:r>
            <a:r>
              <a:rPr lang="ar-SA" sz="2800" smtClean="0"/>
              <a:t>يطلق على الطالب الذي يفيد بقية المتعلمين بإيضاحاته الزائدة على ما يعرفه الطلاب العاديين .</a:t>
            </a:r>
          </a:p>
          <a:p>
            <a:pPr>
              <a:lnSpc>
                <a:spcPct val="90000"/>
              </a:lnSpc>
              <a:buFontTx/>
              <a:buChar char="-"/>
            </a:pPr>
            <a:endParaRPr lang="ar-SA" sz="2400" smtClean="0"/>
          </a:p>
          <a:p>
            <a:pPr>
              <a:lnSpc>
                <a:spcPct val="90000"/>
              </a:lnSpc>
              <a:buFont typeface="Wingdings 2" pitchFamily="18" charset="2"/>
              <a:buNone/>
            </a:pPr>
            <a:endParaRPr lang="ar-SA" sz="2400" smtClean="0">
              <a:solidFill>
                <a:srgbClr val="C00000"/>
              </a:solidFill>
            </a:endParaRPr>
          </a:p>
          <a:p>
            <a:pPr>
              <a:lnSpc>
                <a:spcPct val="90000"/>
              </a:lnSpc>
              <a:buFont typeface="Wingdings 2" pitchFamily="18" charset="2"/>
              <a:buNone/>
            </a:pPr>
            <a:endParaRPr lang="ar-SA" sz="2800"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0" y="1000125"/>
            <a:ext cx="8143875" cy="5857875"/>
          </a:xfrm>
          <a:solidFill>
            <a:schemeClr val="accent6">
              <a:lumMod val="20000"/>
              <a:lumOff val="80000"/>
            </a:schemeClr>
          </a:solidFill>
        </p:spPr>
        <p:txBody>
          <a:bodyPr>
            <a:normAutofit/>
          </a:bodyPr>
          <a:lstStyle/>
          <a:p>
            <a:pPr>
              <a:buFont typeface="Wingdings 2" pitchFamily="18" charset="2"/>
              <a:buNone/>
            </a:pPr>
            <a:r>
              <a:rPr lang="ar-SA" sz="2800" smtClean="0">
                <a:solidFill>
                  <a:srgbClr val="00B050"/>
                </a:solidFill>
              </a:rPr>
              <a:t>1- واجبات طالب العلم :</a:t>
            </a:r>
          </a:p>
          <a:p>
            <a:pPr>
              <a:buFont typeface="Wingdings 2" pitchFamily="18" charset="2"/>
              <a:buNone/>
            </a:pPr>
            <a:r>
              <a:rPr lang="ar-SA" sz="2400" smtClean="0">
                <a:solidFill>
                  <a:srgbClr val="C00000"/>
                </a:solidFill>
              </a:rPr>
              <a:t>حدد المربون تلك الواجبات في صورة مجموعة من الآداب التي ينبغي أن يتحلى بها طلاب العلم مع أنفسهم , ومع معلميهم في حلقات الدراسة ,ومن هذه الآداب : </a:t>
            </a:r>
          </a:p>
          <a:p>
            <a:pPr>
              <a:buFont typeface="Wingdings 2" pitchFamily="18" charset="2"/>
              <a:buNone/>
            </a:pPr>
            <a:r>
              <a:rPr lang="ar-SA" sz="2400" smtClean="0">
                <a:solidFill>
                  <a:srgbClr val="002060"/>
                </a:solidFill>
              </a:rPr>
              <a:t>1- أن يطهر طالب العلم قلبه من خبيث الصفات كالحسد والغش  والدنس ,وأن يكون حسن النية في طلب العلم قاصداً بذلك وجه الله الكريم .</a:t>
            </a:r>
          </a:p>
          <a:p>
            <a:pPr>
              <a:buFont typeface="Wingdings 2" pitchFamily="18" charset="2"/>
              <a:buNone/>
            </a:pPr>
            <a:r>
              <a:rPr lang="ar-SA" sz="2400" smtClean="0">
                <a:solidFill>
                  <a:srgbClr val="002060"/>
                </a:solidFill>
              </a:rPr>
              <a:t>2- أن يبادر في تحصيل طلب العلم في أوقات الشباب , وبذل مزيد من الجهد في التحصيل ,وأن يقسم وقته بين العمل والراحة .</a:t>
            </a:r>
          </a:p>
          <a:p>
            <a:pPr>
              <a:buFont typeface="Wingdings 2" pitchFamily="18" charset="2"/>
              <a:buNone/>
            </a:pPr>
            <a:r>
              <a:rPr lang="ar-SA" sz="2400" smtClean="0">
                <a:solidFill>
                  <a:srgbClr val="002060"/>
                </a:solidFill>
              </a:rPr>
              <a:t>3- أن يقنع طالب العلم باليسير من القوت واللباس , فبالصبر على ضيق العيش ينال سعة العلم , وتتفجر فيه ينابيع الحكم .</a:t>
            </a:r>
          </a:p>
          <a:p>
            <a:pPr>
              <a:buFont typeface="Wingdings 2" pitchFamily="18" charset="2"/>
              <a:buNone/>
            </a:pPr>
            <a:r>
              <a:rPr lang="ar-SA" sz="2400" smtClean="0">
                <a:solidFill>
                  <a:srgbClr val="002060"/>
                </a:solidFill>
              </a:rPr>
              <a:t>4- أن ينظر طالب العلم إلى شيخه بعين الجلال ,ويعتقد فيه درجة الكمال , وأن يصبر الطالب  على جفوة شيخه ويلتمس له عذراً.</a:t>
            </a:r>
          </a:p>
        </p:txBody>
      </p:sp>
      <p:sp>
        <p:nvSpPr>
          <p:cNvPr id="6" name="عنوان 1"/>
          <p:cNvSpPr>
            <a:spLocks noGrp="1"/>
          </p:cNvSpPr>
          <p:nvPr>
            <p:ph type="title"/>
          </p:nvPr>
        </p:nvSpPr>
        <p:spPr>
          <a:xfrm>
            <a:off x="500034" y="214290"/>
            <a:ext cx="7143800" cy="714380"/>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ثانياً :واجبات وامتيازات طلاب العلم </a:t>
            </a:r>
            <a:endParaRPr lang="ar-SA" sz="32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0" y="0"/>
            <a:ext cx="8215313" cy="6858000"/>
          </a:xfrm>
          <a:solidFill>
            <a:schemeClr val="accent6">
              <a:lumMod val="20000"/>
              <a:lumOff val="80000"/>
            </a:schemeClr>
          </a:solidFill>
        </p:spPr>
        <p:txBody>
          <a:bodyPr>
            <a:normAutofit/>
          </a:bodyPr>
          <a:lstStyle/>
          <a:p>
            <a:pPr>
              <a:buFont typeface="Wingdings 2" pitchFamily="18" charset="2"/>
              <a:buNone/>
            </a:pPr>
            <a:r>
              <a:rPr lang="ar-SA" sz="3000" smtClean="0">
                <a:solidFill>
                  <a:srgbClr val="00B050"/>
                </a:solidFill>
              </a:rPr>
              <a:t>2-امتيازات طالب العلم : </a:t>
            </a:r>
          </a:p>
          <a:p>
            <a:pPr>
              <a:buFont typeface="Wingdings 2" pitchFamily="18" charset="2"/>
              <a:buNone/>
            </a:pPr>
            <a:r>
              <a:rPr lang="ar-SA" smtClean="0">
                <a:solidFill>
                  <a:srgbClr val="9900FF"/>
                </a:solidFill>
              </a:rPr>
              <a:t>عني المربون المسلمون بتوفير مجموعة من الحقوق لطلاب العلم تمثل في نفس الوقت الامتيازات التي تمتع بها طلاب في التربية الإسلامية في العصور الوسطى ,ومن أهم هذه الامتيازات :</a:t>
            </a:r>
          </a:p>
          <a:p>
            <a:pPr>
              <a:buFont typeface="Wingdings 2" pitchFamily="18" charset="2"/>
              <a:buNone/>
            </a:pPr>
            <a:r>
              <a:rPr lang="ar-SA" smtClean="0">
                <a:solidFill>
                  <a:srgbClr val="0070C0"/>
                </a:solidFill>
              </a:rPr>
              <a:t>1- تيسير سبل الثقافة والعلم , وتوفير فرص التعليم لجميع الطلاب فقراء كانوا أو أغنياء على حد سواء .</a:t>
            </a:r>
          </a:p>
          <a:p>
            <a:pPr>
              <a:buFont typeface="Wingdings 2" pitchFamily="18" charset="2"/>
              <a:buNone/>
            </a:pPr>
            <a:r>
              <a:rPr lang="ar-SA" smtClean="0">
                <a:solidFill>
                  <a:srgbClr val="0070C0"/>
                </a:solidFill>
              </a:rPr>
              <a:t>2- كان التعليم في المدارس النظامية بالمجتمع الإسلامي حقاً للجميع ,ومجانياً يعطى للناس دون مقابل .</a:t>
            </a:r>
          </a:p>
          <a:p>
            <a:pPr>
              <a:buFont typeface="Wingdings 2" pitchFamily="18" charset="2"/>
              <a:buNone/>
            </a:pPr>
            <a:r>
              <a:rPr lang="ar-SA" smtClean="0">
                <a:solidFill>
                  <a:srgbClr val="0070C0"/>
                </a:solidFill>
              </a:rPr>
              <a:t>3- نظر المسلمون إلى طلاب العلم بعين الاحترام , ووفرا لهم سبل العلم والتعليم  .ومنحوا كثيراً من المساعدات للرحالة في سبيل العلم .</a:t>
            </a:r>
          </a:p>
          <a:p>
            <a:pPr>
              <a:buFont typeface="Wingdings 2" pitchFamily="18" charset="2"/>
              <a:buNone/>
            </a:pPr>
            <a:r>
              <a:rPr lang="ar-SA" smtClean="0">
                <a:solidFill>
                  <a:srgbClr val="0070C0"/>
                </a:solidFill>
              </a:rPr>
              <a:t>4- كانت توجه عناية خاصة من المعلم للنابغين من طلاب العلم ,فكان يرعى الموهوبين الذين تبدوا عليهم ملامح الذكاء والفطنة .</a:t>
            </a:r>
            <a:endParaRPr lang="ar-SA" smtClean="0">
              <a:solidFill>
                <a:srgbClr val="C00000"/>
              </a:solidFill>
            </a:endParaRPr>
          </a:p>
          <a:p>
            <a:pPr>
              <a:buFont typeface="Wingdings 2" pitchFamily="18" charset="2"/>
              <a:buNone/>
            </a:pPr>
            <a:endParaRPr lang="ar-SA" smtClean="0">
              <a:solidFill>
                <a:srgbClr val="0070C0"/>
              </a:solidFill>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857250"/>
            <a:ext cx="8143875" cy="6000750"/>
          </a:xfrm>
          <a:solidFill>
            <a:schemeClr val="bg2"/>
          </a:solidFill>
        </p:spPr>
        <p:txBody>
          <a:bodyPr>
            <a:normAutofit/>
          </a:bodyPr>
          <a:lstStyle/>
          <a:p>
            <a:pPr marL="514350" indent="-514350">
              <a:lnSpc>
                <a:spcPct val="90000"/>
              </a:lnSpc>
              <a:buFont typeface="Wingdings 2" pitchFamily="18" charset="2"/>
              <a:buNone/>
            </a:pPr>
            <a:r>
              <a:rPr lang="ar-SA" sz="2800" smtClean="0">
                <a:solidFill>
                  <a:srgbClr val="FF0000"/>
                </a:solidFill>
              </a:rPr>
              <a:t>تعريف الإجازة العلمية :</a:t>
            </a:r>
          </a:p>
          <a:p>
            <a:pPr marL="514350" indent="-514350">
              <a:lnSpc>
                <a:spcPct val="90000"/>
              </a:lnSpc>
              <a:buFont typeface="Wingdings 2" pitchFamily="18" charset="2"/>
              <a:buNone/>
            </a:pPr>
            <a:r>
              <a:rPr lang="ar-SA" sz="2800" smtClean="0">
                <a:solidFill>
                  <a:srgbClr val="595959"/>
                </a:solidFill>
              </a:rPr>
              <a:t>هي ضمان بعلم  الطالب ,وقدرته على نقل هذا العلم .</a:t>
            </a:r>
          </a:p>
          <a:p>
            <a:pPr marL="514350" indent="-514350">
              <a:lnSpc>
                <a:spcPct val="90000"/>
              </a:lnSpc>
              <a:buFont typeface="Wingdings 2" pitchFamily="18" charset="2"/>
              <a:buNone/>
            </a:pPr>
            <a:r>
              <a:rPr lang="ar-SA" sz="2800" smtClean="0">
                <a:solidFill>
                  <a:srgbClr val="9900FF"/>
                </a:solidFill>
              </a:rPr>
              <a:t>* لم تعرف الإجازات العلمية في صدر الإسلام وإنما بدأت مع ظهور علم الحديث .</a:t>
            </a:r>
          </a:p>
          <a:p>
            <a:pPr marL="514350" indent="-514350">
              <a:lnSpc>
                <a:spcPct val="90000"/>
              </a:lnSpc>
              <a:buFont typeface="Wingdings 2" pitchFamily="18" charset="2"/>
              <a:buNone/>
            </a:pPr>
            <a:r>
              <a:rPr lang="ar-SA" sz="2800" smtClean="0">
                <a:solidFill>
                  <a:srgbClr val="C00000"/>
                </a:solidFill>
              </a:rPr>
              <a:t> - اتخذت الإجازات العلمية ثلاث صور :</a:t>
            </a:r>
          </a:p>
          <a:p>
            <a:pPr marL="514350" indent="-514350">
              <a:lnSpc>
                <a:spcPct val="90000"/>
              </a:lnSpc>
              <a:buFont typeface="Wingdings 2" pitchFamily="18" charset="2"/>
              <a:buNone/>
            </a:pPr>
            <a:r>
              <a:rPr lang="ar-SA" sz="2800" smtClean="0">
                <a:solidFill>
                  <a:srgbClr val="00B050"/>
                </a:solidFill>
              </a:rPr>
              <a:t>أ – إجازة شفوية </a:t>
            </a:r>
            <a:r>
              <a:rPr lang="ar-SA" sz="2800" smtClean="0">
                <a:solidFill>
                  <a:srgbClr val="C00000"/>
                </a:solidFill>
              </a:rPr>
              <a:t>: </a:t>
            </a:r>
            <a:r>
              <a:rPr lang="ar-SA" sz="2800" smtClean="0">
                <a:solidFill>
                  <a:srgbClr val="0070C0"/>
                </a:solidFill>
              </a:rPr>
              <a:t>وهي من أقدم الإجازات العلمية وأول من منحها هو أبو هريرة إلى بشير بن مهتك .</a:t>
            </a:r>
          </a:p>
          <a:p>
            <a:pPr marL="514350" indent="-514350">
              <a:lnSpc>
                <a:spcPct val="90000"/>
              </a:lnSpc>
              <a:buFont typeface="Wingdings 2" pitchFamily="18" charset="2"/>
              <a:buNone/>
            </a:pPr>
            <a:r>
              <a:rPr lang="ar-SA" sz="2800" smtClean="0">
                <a:solidFill>
                  <a:srgbClr val="00B050"/>
                </a:solidFill>
              </a:rPr>
              <a:t>ب – إجازة تحريرية </a:t>
            </a:r>
            <a:r>
              <a:rPr lang="ar-SA" sz="2800" smtClean="0">
                <a:solidFill>
                  <a:srgbClr val="C00000"/>
                </a:solidFill>
              </a:rPr>
              <a:t>: </a:t>
            </a:r>
            <a:r>
              <a:rPr lang="ar-SA" sz="2800" smtClean="0">
                <a:solidFill>
                  <a:srgbClr val="0070C0"/>
                </a:solidFill>
              </a:rPr>
              <a:t>وفيها يبين الشيخ بالتحديد ما يجيزه للطالب من رواية للحديث , أو تدريس كتاب , أو القيام بالإفتاء ,وكانت الإجازة العلمية من هذا النوع تكتب إما في الورقة الأولى ,أو في الورقة الأخيرة من الكتاب .</a:t>
            </a:r>
          </a:p>
          <a:p>
            <a:pPr marL="514350" indent="-514350">
              <a:lnSpc>
                <a:spcPct val="90000"/>
              </a:lnSpc>
              <a:buFont typeface="Wingdings 2" pitchFamily="18" charset="2"/>
              <a:buNone/>
            </a:pPr>
            <a:r>
              <a:rPr lang="ar-SA" sz="2800" smtClean="0">
                <a:solidFill>
                  <a:srgbClr val="0D0D0D"/>
                </a:solidFill>
              </a:rPr>
              <a:t>ويقول فيها الشيخ </a:t>
            </a:r>
            <a:r>
              <a:rPr lang="ar-SA" sz="2800" smtClean="0">
                <a:solidFill>
                  <a:srgbClr val="0D0D0D"/>
                </a:solidFill>
                <a:sym typeface="Wingdings" pitchFamily="2" charset="2"/>
              </a:rPr>
              <a:t>: ( أتم فلان قراءة هذا الكتاب ... وأجزت له تدريسه)</a:t>
            </a:r>
            <a:r>
              <a:rPr lang="ar-SA" sz="2800" smtClean="0">
                <a:solidFill>
                  <a:srgbClr val="0D0D0D"/>
                </a:solidFill>
              </a:rPr>
              <a:t> .</a:t>
            </a:r>
          </a:p>
        </p:txBody>
      </p:sp>
      <p:sp>
        <p:nvSpPr>
          <p:cNvPr id="4" name="عنوان 1"/>
          <p:cNvSpPr>
            <a:spLocks noGrp="1"/>
          </p:cNvSpPr>
          <p:nvPr>
            <p:ph type="title"/>
          </p:nvPr>
        </p:nvSpPr>
        <p:spPr>
          <a:xfrm>
            <a:off x="357158" y="214290"/>
            <a:ext cx="7500990" cy="571504"/>
          </a:xfrm>
          <a:solidFill>
            <a:schemeClr val="accent3">
              <a:lumMod val="20000"/>
              <a:lumOff val="80000"/>
            </a:schemeClr>
          </a:solidFill>
        </p:spPr>
        <p:style>
          <a:lnRef idx="2">
            <a:schemeClr val="accent2"/>
          </a:lnRef>
          <a:fillRef idx="1">
            <a:schemeClr val="lt1"/>
          </a:fillRef>
          <a:effectRef idx="0">
            <a:schemeClr val="accent2"/>
          </a:effectRef>
          <a:fontRef idx="minor">
            <a:schemeClr val="dk1"/>
          </a:fontRef>
        </p:style>
        <p:txBody>
          <a:bodyPr anchor="ctr"/>
          <a:lstStyle/>
          <a:p>
            <a:pPr algn="ctr" fontAlgn="auto">
              <a:spcAft>
                <a:spcPts val="0"/>
              </a:spcAft>
              <a:defRPr/>
            </a:pPr>
            <a:r>
              <a:rPr lang="ar-SA" sz="3200" cap="none" spc="-15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38100" dist="38100" dir="2700000" algn="tl">
                    <a:srgbClr val="000000">
                      <a:alpha val="43137"/>
                    </a:srgbClr>
                  </a:outerShdw>
                </a:effectLst>
              </a:rPr>
              <a:t>ثالثاً : الإجازات العلمية </a:t>
            </a:r>
            <a:endParaRPr lang="ar-SA" sz="3200" spc="-150" dirty="0">
              <a:effectLst>
                <a:outerShdw blurRad="38100" dist="38100" dir="2700000" algn="tl">
                  <a:srgbClr val="000000">
                    <a:alpha val="43137"/>
                  </a:srgbClr>
                </a:outerShdw>
              </a:effectLst>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عنصر نائب للمحتوى 2"/>
          <p:cNvSpPr>
            <a:spLocks noGrp="1"/>
          </p:cNvSpPr>
          <p:nvPr>
            <p:ph idx="1"/>
          </p:nvPr>
        </p:nvSpPr>
        <p:spPr>
          <a:xfrm>
            <a:off x="0" y="0"/>
            <a:ext cx="8358188" cy="6858000"/>
          </a:xfrm>
          <a:solidFill>
            <a:schemeClr val="bg2"/>
          </a:solidFill>
        </p:spPr>
        <p:txBody>
          <a:bodyPr/>
          <a:lstStyle/>
          <a:p>
            <a:pPr>
              <a:buFont typeface="Wingdings 2" pitchFamily="18" charset="2"/>
              <a:buNone/>
            </a:pPr>
            <a:endParaRPr lang="ar-SA" sz="3300" smtClean="0">
              <a:solidFill>
                <a:srgbClr val="FF0000"/>
              </a:solidFill>
            </a:endParaRPr>
          </a:p>
          <a:p>
            <a:pPr>
              <a:buFont typeface="Wingdings 2" pitchFamily="18" charset="2"/>
              <a:buNone/>
            </a:pPr>
            <a:r>
              <a:rPr lang="ar-SA" sz="3600" smtClean="0">
                <a:solidFill>
                  <a:srgbClr val="00B050"/>
                </a:solidFill>
              </a:rPr>
              <a:t>ج- إجازة سماع جماعية : </a:t>
            </a:r>
            <a:r>
              <a:rPr lang="ar-SA" sz="2800" smtClean="0">
                <a:solidFill>
                  <a:srgbClr val="0070C0"/>
                </a:solidFill>
              </a:rPr>
              <a:t>وتعطى لجماعة من الدارسين عند سماعهم من شيخهم كتاباً معيناً ,والفرق بينها وبين الإجازات الشفوية أنها تمنح لعدد من الدارسين في آن واحد .</a:t>
            </a:r>
          </a:p>
          <a:p>
            <a:pPr>
              <a:buFont typeface="Wingdings 2" pitchFamily="18" charset="2"/>
              <a:buNone/>
            </a:pPr>
            <a:r>
              <a:rPr lang="ar-SA" sz="3300" smtClean="0">
                <a:solidFill>
                  <a:srgbClr val="FF0000"/>
                </a:solidFill>
              </a:rPr>
              <a:t>* شروط مالك بن أنس لمنح الإجازات العلمية :</a:t>
            </a:r>
          </a:p>
          <a:p>
            <a:pPr>
              <a:buFont typeface="Wingdings 2" pitchFamily="18" charset="2"/>
              <a:buNone/>
            </a:pPr>
            <a:r>
              <a:rPr lang="ar-SA" sz="2800" smtClean="0">
                <a:solidFill>
                  <a:srgbClr val="0070C0"/>
                </a:solidFill>
              </a:rPr>
              <a:t>1- أن يكون المدرس صحيح العقيدة واضح العلم .</a:t>
            </a:r>
          </a:p>
          <a:p>
            <a:pPr>
              <a:buFont typeface="Wingdings 2" pitchFamily="18" charset="2"/>
              <a:buNone/>
            </a:pPr>
            <a:r>
              <a:rPr lang="ar-SA" sz="2800" smtClean="0">
                <a:solidFill>
                  <a:srgbClr val="0070C0"/>
                </a:solidFill>
              </a:rPr>
              <a:t>2- أن تكون النسخة المقروءة قد روُجعت بدقة شديدة على نسخة الأستاذ حتى تصبح مطابقة لها .</a:t>
            </a:r>
          </a:p>
          <a:p>
            <a:pPr>
              <a:buFont typeface="Wingdings 2" pitchFamily="18" charset="2"/>
              <a:buNone/>
            </a:pPr>
            <a:r>
              <a:rPr lang="ar-SA" sz="2800" smtClean="0">
                <a:solidFill>
                  <a:srgbClr val="0070C0"/>
                </a:solidFill>
              </a:rPr>
              <a:t>3- أن يكون الطالب عاكفاً على طلب العلم جديراً بالتعليم.</a:t>
            </a:r>
          </a:p>
          <a:p>
            <a:pPr>
              <a:buFont typeface="Arial" charset="0"/>
              <a:buChar char="•"/>
            </a:pPr>
            <a:endParaRPr lang="ar-SA" smtClean="0">
              <a:solidFill>
                <a:srgbClr val="002060"/>
              </a:solidFill>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3712</TotalTime>
  <Words>1113</Words>
  <Application>Microsoft Office PowerPoint</Application>
  <PresentationFormat>On-screen Show (4:3)</PresentationFormat>
  <Paragraphs>91</Paragraphs>
  <Slides>13</Slides>
  <Notes>1</Notes>
  <HiddenSlides>0</HiddenSlides>
  <MMClips>0</MMClips>
  <ScaleCrop>false</ScaleCrop>
  <HeadingPairs>
    <vt:vector size="6" baseType="variant">
      <vt:variant>
        <vt:lpstr>الخطوط المستخدمة</vt:lpstr>
      </vt:variant>
      <vt:variant>
        <vt:i4>6</vt:i4>
      </vt:variant>
      <vt:variant>
        <vt:lpstr>قالب التصميم</vt:lpstr>
      </vt:variant>
      <vt:variant>
        <vt:i4>5</vt:i4>
      </vt:variant>
      <vt:variant>
        <vt:lpstr>عناوين الشرائح</vt:lpstr>
      </vt:variant>
      <vt:variant>
        <vt:i4>13</vt:i4>
      </vt:variant>
    </vt:vector>
  </HeadingPairs>
  <TitlesOfParts>
    <vt:vector size="24" baseType="lpstr">
      <vt:lpstr>Trebuchet MS</vt:lpstr>
      <vt:lpstr>Tahoma</vt:lpstr>
      <vt:lpstr>Arial</vt:lpstr>
      <vt:lpstr>Wingdings 2</vt:lpstr>
      <vt:lpstr>Wingdings</vt:lpstr>
      <vt:lpstr>Calibri</vt:lpstr>
      <vt:lpstr>وافر</vt:lpstr>
      <vt:lpstr>وافر</vt:lpstr>
      <vt:lpstr>وافر</vt:lpstr>
      <vt:lpstr>وافر</vt:lpstr>
      <vt:lpstr>وافر</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التربية من المنظور التاريخي</dc:title>
  <dc:creator>user</dc:creator>
  <cp:lastModifiedBy>DELL</cp:lastModifiedBy>
  <cp:revision>162</cp:revision>
  <dcterms:created xsi:type="dcterms:W3CDTF">2011-03-02T15:20:48Z</dcterms:created>
  <dcterms:modified xsi:type="dcterms:W3CDTF">2012-02-09T16:57:48Z</dcterms:modified>
</cp:coreProperties>
</file>