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74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187"/>
    <a:srgbClr val="FF00FF"/>
    <a:srgbClr val="0CDF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452" autoAdjust="0"/>
  </p:normalViewPr>
  <p:slideViewPr>
    <p:cSldViewPr snapToGrid="0">
      <p:cViewPr varScale="1">
        <p:scale>
          <a:sx n="41" d="100"/>
          <a:sy n="41" d="100"/>
        </p:scale>
        <p:origin x="195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 custT="1"/>
      <dgm:spPr/>
      <dgm:t>
        <a:bodyPr/>
        <a:lstStyle/>
        <a:p>
          <a:r>
            <a:rPr lang="en-GB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Copper acetate test.</a:t>
          </a: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 sz="1200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 sz="1200"/>
        </a:p>
      </dgm:t>
    </dgm:pt>
    <dgm:pt modelId="{340F6FAD-378E-41A8-A270-C973317CF13B}">
      <dgm:prSet phldrT="[Text]" custT="1"/>
      <dgm:spPr/>
      <dgm:t>
        <a:bodyPr/>
        <a:lstStyle/>
        <a:p>
          <a:r>
            <a:rPr lang="en-GB" sz="2000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Liebermann - </a:t>
          </a:r>
          <a:r>
            <a:rPr lang="en-GB" sz="2000" u="none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Burchard</a:t>
          </a:r>
          <a:r>
            <a:rPr lang="en-GB" sz="2000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GB" sz="200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cholesterol. </a:t>
          </a: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 sz="1200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 sz="1200"/>
        </a:p>
      </dgm:t>
    </dgm:pt>
    <dgm:pt modelId="{75D42AD3-EE70-4E4D-BD1D-75FBA4FED78F}">
      <dgm:prSet phldrT="[Text]" custT="1"/>
      <dgm:spPr/>
      <dgm:t>
        <a:bodyPr/>
        <a:lstStyle/>
        <a:p>
          <a:r>
            <a:rPr lang="en-GB" sz="2000" u="none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Unsaturation Test.</a:t>
          </a: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 sz="1200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 sz="1200"/>
        </a:p>
      </dgm:t>
    </dgm:pt>
    <dgm:pt modelId="{69C04D78-9B89-4DF2-B1A6-DA65895FC17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sz="2000" b="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Acrolein</a:t>
          </a:r>
          <a:r>
            <a:rPr lang="en-GB" sz="20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GB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glycerol or fats.</a:t>
          </a:r>
          <a:endParaRPr lang="en-GB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0CE87-8A27-4E10-A858-31BC0D190243}" type="parTrans" cxnId="{EB3B061E-9A93-4DD9-85D6-A73F10915DB0}">
      <dgm:prSet/>
      <dgm:spPr/>
      <dgm:t>
        <a:bodyPr/>
        <a:lstStyle/>
        <a:p>
          <a:endParaRPr lang="en-GB"/>
        </a:p>
      </dgm:t>
    </dgm:pt>
    <dgm:pt modelId="{40D03D65-37EC-4EA3-BF4E-4F98A2A8B708}" type="sibTrans" cxnId="{EB3B061E-9A93-4DD9-85D6-A73F10915DB0}">
      <dgm:prSet/>
      <dgm:spPr/>
      <dgm:t>
        <a:bodyPr/>
        <a:lstStyle/>
        <a:p>
          <a:endParaRPr lang="en-GB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4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  <dgm:t>
        <a:bodyPr/>
        <a:lstStyle/>
        <a:p>
          <a:endParaRPr lang="en-GB"/>
        </a:p>
      </dgm:t>
    </dgm:pt>
    <dgm:pt modelId="{F3A61B88-B670-4146-9BA0-4F0A99407637}" type="pres">
      <dgm:prSet presAssocID="{B555E358-83E6-4EFC-B3D4-AC714E22D71D}" presName="extraNode" presStyleLbl="node1" presStyleIdx="0" presStyleCnt="4"/>
      <dgm:spPr/>
    </dgm:pt>
    <dgm:pt modelId="{5357C43E-43DE-454C-8148-CE0DB8235301}" type="pres">
      <dgm:prSet presAssocID="{B555E358-83E6-4EFC-B3D4-AC714E22D71D}" presName="dstNode" presStyleLbl="node1" presStyleIdx="0" presStyleCnt="4"/>
      <dgm:spPr/>
    </dgm:pt>
    <dgm:pt modelId="{7D546C31-A7FB-49AC-A74B-611E2E71288A}" type="pres">
      <dgm:prSet presAssocID="{45C890C3-5C01-4BD0-8B2C-20DB6D804D6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4"/>
      <dgm:spPr/>
    </dgm:pt>
    <dgm:pt modelId="{78090CCF-68C8-4483-B480-42F98EE7A88E}" type="pres">
      <dgm:prSet presAssocID="{340F6FAD-378E-41A8-A270-C973317CF13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4"/>
      <dgm:spPr/>
    </dgm:pt>
    <dgm:pt modelId="{F1D7EADF-0A3E-4FEF-86A1-B54C7F3E14F5}" type="pres">
      <dgm:prSet presAssocID="{75D42AD3-EE70-4E4D-BD1D-75FBA4FED78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4"/>
      <dgm:spPr/>
    </dgm:pt>
    <dgm:pt modelId="{57808BF6-E406-43EC-9E81-3D88D3C35EA5}" type="pres">
      <dgm:prSet presAssocID="{69C04D78-9B89-4DF2-B1A6-DA65895FC17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D33064-11B3-42EB-976C-53A217BF7015}" type="pres">
      <dgm:prSet presAssocID="{69C04D78-9B89-4DF2-B1A6-DA65895FC17D}" presName="accent_4" presStyleCnt="0"/>
      <dgm:spPr/>
    </dgm:pt>
    <dgm:pt modelId="{C2341886-73A6-49EE-8CF2-BBB3104D3D36}" type="pres">
      <dgm:prSet presAssocID="{69C04D78-9B89-4DF2-B1A6-DA65895FC17D}" presName="accentRepeatNode" presStyleLbl="solidFgAcc1" presStyleIdx="3" presStyleCnt="4"/>
      <dgm:spPr/>
    </dgm:pt>
  </dgm:ptLst>
  <dgm:cxnLst>
    <dgm:cxn modelId="{D1814E6E-41E2-4B13-B935-54CB52262FD4}" type="presOf" srcId="{340F6FAD-378E-41A8-A270-C973317CF13B}" destId="{78090CCF-68C8-4483-B480-42F98EE7A88E}" srcOrd="0" destOrd="0" presId="urn:microsoft.com/office/officeart/2008/layout/VerticalCurvedList"/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EB3B061E-9A93-4DD9-85D6-A73F10915DB0}" srcId="{B555E358-83E6-4EFC-B3D4-AC714E22D71D}" destId="{69C04D78-9B89-4DF2-B1A6-DA65895FC17D}" srcOrd="3" destOrd="0" parTransId="{4290CE87-8A27-4E10-A858-31BC0D190243}" sibTransId="{40D03D65-37EC-4EA3-BF4E-4F98A2A8B708}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79F679EE-AE84-4393-981A-35605563C2F7}" type="presOf" srcId="{75D42AD3-EE70-4E4D-BD1D-75FBA4FED78F}" destId="{F1D7EADF-0A3E-4FEF-86A1-B54C7F3E14F5}" srcOrd="0" destOrd="0" presId="urn:microsoft.com/office/officeart/2008/layout/VerticalCurvedList"/>
    <dgm:cxn modelId="{32A10D61-84B0-4280-B68C-35DD3C3B7364}" type="presOf" srcId="{40D12EC9-219B-45DC-BAC5-44DF6CACA6F4}" destId="{25414A76-CE34-4DA1-B15B-143D7FCEEFA3}" srcOrd="0" destOrd="0" presId="urn:microsoft.com/office/officeart/2008/layout/VerticalCurvedList"/>
    <dgm:cxn modelId="{E0CA19C3-2E47-42D2-8F56-DDF2FB0C8631}" type="presOf" srcId="{69C04D78-9B89-4DF2-B1A6-DA65895FC17D}" destId="{57808BF6-E406-43EC-9E81-3D88D3C35EA5}" srcOrd="0" destOrd="0" presId="urn:microsoft.com/office/officeart/2008/layout/VerticalCurvedList"/>
    <dgm:cxn modelId="{5147C80D-0548-495C-A88E-DD9912F84040}" type="presOf" srcId="{B555E358-83E6-4EFC-B3D4-AC714E22D71D}" destId="{D0BBD988-6EB4-4467-AD37-D6480BE5DD45}" srcOrd="0" destOrd="0" presId="urn:microsoft.com/office/officeart/2008/layout/VerticalCurvedList"/>
    <dgm:cxn modelId="{F4A7C1FA-7668-4558-AE52-4011B02B8091}" type="presOf" srcId="{45C890C3-5C01-4BD0-8B2C-20DB6D804D6B}" destId="{7D546C31-A7FB-49AC-A74B-611E2E71288A}" srcOrd="0" destOrd="0" presId="urn:microsoft.com/office/officeart/2008/layout/VerticalCurvedList"/>
    <dgm:cxn modelId="{6AB0B3F5-5F8D-423F-8E16-E7322904ED7B}" type="presParOf" srcId="{D0BBD988-6EB4-4467-AD37-D6480BE5DD45}" destId="{A36BC27D-B6F1-4786-A625-4CD51464D3BA}" srcOrd="0" destOrd="0" presId="urn:microsoft.com/office/officeart/2008/layout/VerticalCurvedList"/>
    <dgm:cxn modelId="{2C4D732E-A338-4A19-915D-826AC7836499}" type="presParOf" srcId="{A36BC27D-B6F1-4786-A625-4CD51464D3BA}" destId="{9B6A3ED7-7202-4729-84FF-8C6636E9E957}" srcOrd="0" destOrd="0" presId="urn:microsoft.com/office/officeart/2008/layout/VerticalCurvedList"/>
    <dgm:cxn modelId="{2BE441FA-C05A-4467-ACAB-5E126D0A6B45}" type="presParOf" srcId="{9B6A3ED7-7202-4729-84FF-8C6636E9E957}" destId="{DD9C69EF-219F-4F15-BDF3-964C1AB7B75B}" srcOrd="0" destOrd="0" presId="urn:microsoft.com/office/officeart/2008/layout/VerticalCurvedList"/>
    <dgm:cxn modelId="{C31B6CF4-03AC-457A-960C-1A8DC12D8E59}" type="presParOf" srcId="{9B6A3ED7-7202-4729-84FF-8C6636E9E957}" destId="{25414A76-CE34-4DA1-B15B-143D7FCEEFA3}" srcOrd="1" destOrd="0" presId="urn:microsoft.com/office/officeart/2008/layout/VerticalCurvedList"/>
    <dgm:cxn modelId="{054296C6-F44B-4A20-A8F6-F4CB4DEB42AE}" type="presParOf" srcId="{9B6A3ED7-7202-4729-84FF-8C6636E9E957}" destId="{F3A61B88-B670-4146-9BA0-4F0A99407637}" srcOrd="2" destOrd="0" presId="urn:microsoft.com/office/officeart/2008/layout/VerticalCurvedList"/>
    <dgm:cxn modelId="{AF4B1F3B-550D-4BBD-BCAF-FD9B95D2B2FB}" type="presParOf" srcId="{9B6A3ED7-7202-4729-84FF-8C6636E9E957}" destId="{5357C43E-43DE-454C-8148-CE0DB8235301}" srcOrd="3" destOrd="0" presId="urn:microsoft.com/office/officeart/2008/layout/VerticalCurvedList"/>
    <dgm:cxn modelId="{17C3D906-3B50-4AFF-AB47-A7249401471A}" type="presParOf" srcId="{A36BC27D-B6F1-4786-A625-4CD51464D3BA}" destId="{7D546C31-A7FB-49AC-A74B-611E2E71288A}" srcOrd="1" destOrd="0" presId="urn:microsoft.com/office/officeart/2008/layout/VerticalCurvedList"/>
    <dgm:cxn modelId="{449650E7-35E1-427F-B3A1-B5105F9D9053}" type="presParOf" srcId="{A36BC27D-B6F1-4786-A625-4CD51464D3BA}" destId="{0FE786F0-63A5-4295-BBBD-FAC626CEB388}" srcOrd="2" destOrd="0" presId="urn:microsoft.com/office/officeart/2008/layout/VerticalCurvedList"/>
    <dgm:cxn modelId="{14E8B95E-61B4-479B-A3A3-4D291D77F85B}" type="presParOf" srcId="{0FE786F0-63A5-4295-BBBD-FAC626CEB388}" destId="{4BAD94C0-D5EE-481F-904F-10516D209BB8}" srcOrd="0" destOrd="0" presId="urn:microsoft.com/office/officeart/2008/layout/VerticalCurvedList"/>
    <dgm:cxn modelId="{00DE7E12-A982-4D6E-AA5F-605C33969AFE}" type="presParOf" srcId="{A36BC27D-B6F1-4786-A625-4CD51464D3BA}" destId="{78090CCF-68C8-4483-B480-42F98EE7A88E}" srcOrd="3" destOrd="0" presId="urn:microsoft.com/office/officeart/2008/layout/VerticalCurvedList"/>
    <dgm:cxn modelId="{E6487926-1776-4F64-A433-BFE7575E2511}" type="presParOf" srcId="{A36BC27D-B6F1-4786-A625-4CD51464D3BA}" destId="{530F709B-172C-4704-B8FA-EB07ECBAADB1}" srcOrd="4" destOrd="0" presId="urn:microsoft.com/office/officeart/2008/layout/VerticalCurvedList"/>
    <dgm:cxn modelId="{0FF5D781-0383-4C21-B8BF-99B3C806907A}" type="presParOf" srcId="{530F709B-172C-4704-B8FA-EB07ECBAADB1}" destId="{0160DA0F-0A5A-4A4A-8487-4A5DB0C2B6D7}" srcOrd="0" destOrd="0" presId="urn:microsoft.com/office/officeart/2008/layout/VerticalCurvedList"/>
    <dgm:cxn modelId="{21E0E9DD-2418-4D04-9B0C-1436B4694CF1}" type="presParOf" srcId="{A36BC27D-B6F1-4786-A625-4CD51464D3BA}" destId="{F1D7EADF-0A3E-4FEF-86A1-B54C7F3E14F5}" srcOrd="5" destOrd="0" presId="urn:microsoft.com/office/officeart/2008/layout/VerticalCurvedList"/>
    <dgm:cxn modelId="{DA0852D1-DD60-41AE-AB09-ACAAC3829964}" type="presParOf" srcId="{A36BC27D-B6F1-4786-A625-4CD51464D3BA}" destId="{40790C2A-1891-4A63-809C-870662C255BD}" srcOrd="6" destOrd="0" presId="urn:microsoft.com/office/officeart/2008/layout/VerticalCurvedList"/>
    <dgm:cxn modelId="{0C3708E3-57DA-4CC0-9AED-DB144A6C0818}" type="presParOf" srcId="{40790C2A-1891-4A63-809C-870662C255BD}" destId="{C9E015C8-F502-47AC-8097-6B52A1ECF9C5}" srcOrd="0" destOrd="0" presId="urn:microsoft.com/office/officeart/2008/layout/VerticalCurvedList"/>
    <dgm:cxn modelId="{1DD36BE4-ABCC-4C77-A262-5149C11A8491}" type="presParOf" srcId="{A36BC27D-B6F1-4786-A625-4CD51464D3BA}" destId="{57808BF6-E406-43EC-9E81-3D88D3C35EA5}" srcOrd="7" destOrd="0" presId="urn:microsoft.com/office/officeart/2008/layout/VerticalCurvedList"/>
    <dgm:cxn modelId="{994D14E3-3D35-487A-9CD2-A47158DA0C8E}" type="presParOf" srcId="{A36BC27D-B6F1-4786-A625-4CD51464D3BA}" destId="{B3D33064-11B3-42EB-976C-53A217BF7015}" srcOrd="8" destOrd="0" presId="urn:microsoft.com/office/officeart/2008/layout/VerticalCurvedList"/>
    <dgm:cxn modelId="{0373E40D-2F10-4148-B186-9029207F66AF}" type="presParOf" srcId="{B3D33064-11B3-42EB-976C-53A217BF7015}" destId="{C2341886-73A6-49EE-8CF2-BBB3104D3D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460128" y="312440"/>
          <a:ext cx="6466509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Copper acetate test.</a:t>
          </a:r>
        </a:p>
      </dsp:txBody>
      <dsp:txXfrm>
        <a:off x="460128" y="312440"/>
        <a:ext cx="6466509" cy="625205"/>
      </dsp:txXfrm>
    </dsp:sp>
    <dsp:sp modelId="{4BAD94C0-D5EE-481F-904F-10516D209BB8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818573" y="1250411"/>
          <a:ext cx="6108065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Liebermann - </a:t>
          </a:r>
          <a:r>
            <a:rPr lang="en-GB" sz="2000" u="none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Burchard</a:t>
          </a:r>
          <a:r>
            <a:rPr lang="en-GB" sz="2000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GB" sz="200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cholesterol. </a:t>
          </a:r>
        </a:p>
      </dsp:txBody>
      <dsp:txXfrm>
        <a:off x="818573" y="1250411"/>
        <a:ext cx="6108065" cy="625205"/>
      </dsp:txXfrm>
    </dsp:sp>
    <dsp:sp modelId="{0160DA0F-0A5A-4A4A-8487-4A5DB0C2B6D7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818573" y="2188382"/>
          <a:ext cx="6108065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none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Unsaturation Test.</a:t>
          </a:r>
        </a:p>
      </dsp:txBody>
      <dsp:txXfrm>
        <a:off x="818573" y="2188382"/>
        <a:ext cx="6108065" cy="625205"/>
      </dsp:txXfrm>
    </dsp:sp>
    <dsp:sp modelId="{C9E015C8-F502-47AC-8097-6B52A1ECF9C5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08BF6-E406-43EC-9E81-3D88D3C35EA5}">
      <dsp:nvSpPr>
        <dsp:cNvPr id="0" name=""/>
        <dsp:cNvSpPr/>
      </dsp:nvSpPr>
      <dsp:spPr>
        <a:xfrm>
          <a:off x="460128" y="3126353"/>
          <a:ext cx="6466509" cy="62520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Acrolein</a:t>
          </a:r>
          <a:r>
            <a:rPr lang="en-GB" sz="20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test: </a:t>
          </a:r>
          <a:r>
            <a:rPr lang="en-GB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 glycerol or fats.</a:t>
          </a:r>
          <a:endParaRPr lang="en-GB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28" y="3126353"/>
        <a:ext cx="6466509" cy="625205"/>
      </dsp:txXfrm>
    </dsp:sp>
    <dsp:sp modelId="{C2341886-73A6-49EE-8CF2-BBB3104D3D36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FBA5-B1AF-40EB-A44F-8419AF241A1A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0906-B1F8-4071-8BD7-DE8146725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0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E8901-FAF8-49CC-8DD5-1D6F904C24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2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9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0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6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Heating only can’t brake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bond,  there is should be an acid to act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672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5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Heating only can’t brake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bond,  there is should be an acid to act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. Fat soluble dyes used for biochemical staining of triglycerides, fatty acids, and lipoproteins 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2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0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2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97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5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2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9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9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0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5664-C79A-47DD-AC27-167286941C7C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FC6D-E92B-4958-BFC9-F34499D46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99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Liebermann-Burchard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2655070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312542" y="2655070"/>
            <a:ext cx="1831458" cy="13715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8630" y="2572235"/>
            <a:ext cx="6338112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GB" sz="38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Qualitative tests of </a:t>
            </a:r>
            <a:r>
              <a:rPr lang="en-GB" sz="3800" b="1" dirty="0" smtClean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Lipids </a:t>
            </a:r>
            <a:r>
              <a:rPr lang="en-GB" sz="38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-II-</a:t>
            </a:r>
            <a:endParaRPr lang="en-GB" sz="38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9294" y="5253670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  <a:defRPr/>
            </a:pP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BCH302 [Practical]</a:t>
            </a:r>
          </a:p>
        </p:txBody>
      </p:sp>
    </p:spTree>
    <p:extLst>
      <p:ext uri="{BB962C8B-B14F-4D97-AF65-F5344CB8AC3E}">
        <p14:creationId xmlns:p14="http://schemas.microsoft.com/office/powerpoint/2010/main" val="34696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433814"/>
            <a:ext cx="7496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estimation of Cholesterol by Liebermann - </a:t>
            </a:r>
            <a:r>
              <a:rPr lang="en-GB" sz="30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Burchard</a:t>
            </a:r>
            <a:r>
              <a:rPr lang="en-GB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 </a:t>
            </a:r>
            <a:endParaRPr lang="en-US" sz="30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494793"/>
            <a:ext cx="88748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the presence of cholesterol.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b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Liebermann -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Burchard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, is a chemical estimation of cholesterol, the cholesterol is react as a typical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with a strong concentrated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and the product are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substances.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Acetic anhydride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as solvent and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dehydrating agents.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Sulfuric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is used as dehydrating and oxidizing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result is observed when the solution becomes </a:t>
            </a:r>
            <a:r>
              <a:rPr lang="en-GB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1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then </a:t>
            </a:r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finally </a:t>
            </a:r>
            <a:r>
              <a:rPr lang="en-GB" sz="1600" dirty="0">
                <a:solidFill>
                  <a:srgbClr val="037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bluish –green </a:t>
            </a:r>
            <a:r>
              <a:rPr lang="en-GB" sz="1600" dirty="0" err="1">
                <a:solidFill>
                  <a:srgbClr val="037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solidFill>
                  <a:srgbClr val="0371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eaktionsfolge der Liebermann-Burchard-Reaktion">
            <a:hlinkClick r:id="rId3" tooltip="Reaktionsfolge der Liebermann-Burchard-Reak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5010151"/>
            <a:ext cx="3973307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77405" y="406040"/>
            <a:ext cx="74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estimation of Cholesterol by Liebermann - </a:t>
            </a:r>
            <a:r>
              <a:rPr lang="en-GB" sz="30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Burchard</a:t>
            </a:r>
            <a:r>
              <a:rPr lang="en-GB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 </a:t>
            </a:r>
            <a:endParaRPr lang="en-US" sz="30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  <a:p>
            <a:pPr lvl="0">
              <a:defRPr/>
            </a:pPr>
            <a:endParaRPr lang="en-US" sz="30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4555" y="1334199"/>
            <a:ext cx="878616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Dissolve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few  crystals of cholesterol in 2 ml of  chloroform in a dry test tube.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add 10 drops of  acetic anhydride.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2 to 3 drops of conc. sulfuric acid.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your result 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with olive oil and Record your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740822"/>
              </p:ext>
            </p:extLst>
          </p:nvPr>
        </p:nvGraphicFramePr>
        <p:xfrm>
          <a:off x="1095866" y="4684941"/>
          <a:ext cx="4228609" cy="1179195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2500011"/>
                <a:gridCol w="1728598"/>
              </a:tblGrid>
              <a:tr h="39306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Olive oil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Cholesterol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872379" y="5952446"/>
            <a:ext cx="7954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  <a:p>
            <a:pPr algn="ctr" rtl="1"/>
            <a:r>
              <a:rPr lang="en-US" sz="135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ar-S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0409" y="5977360"/>
            <a:ext cx="9829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Cholesterol</a:t>
            </a:r>
          </a:p>
          <a:p>
            <a:pPr algn="ctr" rtl="1"/>
            <a:r>
              <a:rPr lang="en-US" sz="135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ar-SA" sz="13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Ghadah\Downloads\DSC_036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t="28820" r="39067" b="21329"/>
          <a:stretch/>
        </p:blipFill>
        <p:spPr bwMode="auto">
          <a:xfrm rot="5400000">
            <a:off x="5481367" y="4784239"/>
            <a:ext cx="1476375" cy="6834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Ghadah\Downloads\DSC_03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9243" r="20850" b="27332"/>
          <a:stretch/>
        </p:blipFill>
        <p:spPr bwMode="auto">
          <a:xfrm rot="5400000">
            <a:off x="6515322" y="4791144"/>
            <a:ext cx="1461611" cy="654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4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Unsaturation Test</a:t>
            </a: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  <a:p>
            <a:pPr lvl="0">
              <a:defRPr/>
            </a:pP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370081"/>
            <a:ext cx="88748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degree of saturation of different types oils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b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neutral contain glycerides of some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unsaturated fatty acids.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unsaturated fatty acids 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saturated by taking up </a:t>
            </a: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 fat </a:t>
            </a:r>
            <a:r>
              <a:rPr lang="en-GB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GB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unsaturated fatty acids, it will take up more iodine</a:t>
            </a:r>
            <a:r>
              <a:rPr lang="en-GB" sz="1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Halogens ( I, Br ) will add 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the double bonds and thus the </a:t>
            </a:r>
            <a:r>
              <a:rPr lang="en-GB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decolorization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iodine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bromine solution will indicate the presence of unsaturated fatty acids.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journeytoforever.org/media/i/Iodinech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7" r="22857"/>
          <a:stretch/>
        </p:blipFill>
        <p:spPr bwMode="auto">
          <a:xfrm>
            <a:off x="5093351" y="4337812"/>
            <a:ext cx="2923555" cy="19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journeytoforever.org/media/i/Iodinech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9" b="53106"/>
          <a:stretch/>
        </p:blipFill>
        <p:spPr bwMode="auto">
          <a:xfrm>
            <a:off x="512777" y="4385659"/>
            <a:ext cx="3112308" cy="20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968163" y="5222673"/>
            <a:ext cx="735254" cy="3563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596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Unsaturation Test</a:t>
            </a: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7661" y="1334199"/>
            <a:ext cx="87861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Equally into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flask Add 10 ml of Chloroform then 10 drops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iodine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reagent ,the chloroform shows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pink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presence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iodine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one test flask add the oil sample drop by drop shaking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tube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vigorously for about 30 seconds after addition of each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discharged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 of drops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pink </a:t>
            </a:r>
            <a:r>
              <a:rPr lang="en-GB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discharged owing to the taking up of iodine </a:t>
            </a: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 fatty acids of the </a:t>
            </a: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oil).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experiment using butter.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unsaturation , it should be </a:t>
            </a:r>
            <a:r>
              <a:rPr lang="en-GB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remembered that </a:t>
            </a:r>
            <a:r>
              <a:rPr lang="en-GB" sz="1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the </a:t>
            </a:r>
            <a:r>
              <a:rPr lang="en-GB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of drops required to discharge the pink </a:t>
            </a:r>
            <a:r>
              <a:rPr lang="en-GB" sz="1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1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is the unsaturation</a:t>
            </a:r>
            <a:r>
              <a:rPr lang="en-GB" sz="1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592435"/>
              </p:ext>
            </p:extLst>
          </p:nvPr>
        </p:nvGraphicFramePr>
        <p:xfrm>
          <a:off x="464457" y="4975737"/>
          <a:ext cx="4228609" cy="1179195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2500011"/>
                <a:gridCol w="1728598"/>
              </a:tblGrid>
              <a:tr h="39306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drops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Olive oil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Butter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0348" t="26510" r="18467" b="25461"/>
          <a:stretch/>
        </p:blipFill>
        <p:spPr>
          <a:xfrm>
            <a:off x="4911898" y="4198239"/>
            <a:ext cx="3971925" cy="17109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42233" y="5960803"/>
            <a:ext cx="1670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7041723" y="5960803"/>
            <a:ext cx="1963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discharged</a:t>
            </a:r>
            <a:endParaRPr lang="en-GB" sz="1600" dirty="0"/>
          </a:p>
        </p:txBody>
      </p:sp>
      <p:sp>
        <p:nvSpPr>
          <p:cNvPr id="6" name="Right Arrow 5"/>
          <p:cNvSpPr/>
          <p:nvPr/>
        </p:nvSpPr>
        <p:spPr>
          <a:xfrm>
            <a:off x="6726410" y="5065848"/>
            <a:ext cx="342900" cy="28981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</a:t>
            </a:r>
            <a:r>
              <a:rPr lang="en-GB" sz="32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Acrolein</a:t>
            </a:r>
            <a:r>
              <a:rPr lang="en-GB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 test</a:t>
            </a: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370081"/>
            <a:ext cx="8657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glycrol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fats (Most lipid are found in the form of triglycerides, an ester formed from glycerol and fatty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acids).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b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fat is 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heated strongly in the presence of a  </a:t>
            </a:r>
            <a:r>
              <a:rPr lang="en-GB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dehydrating 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en-GB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[potassium bisulphate],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glycerol portion of the molecule is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dehydrated to form 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unsaturated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aldehyde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acrolein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CH2=CH-CHO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can be distinguished by its irritating acrid smell </a:t>
            </a:r>
            <a:r>
              <a:rPr lang="en-GB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burnt grease</a:t>
            </a:r>
            <a:r>
              <a:rPr lang="en-GB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14" y="4452454"/>
            <a:ext cx="3211836" cy="1821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899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Another </a:t>
            </a:r>
            <a:r>
              <a:rPr lang="en-GB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way to detect lipids 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15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932056"/>
            <a:ext cx="8657725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way to detect lipids is by dye </a:t>
            </a:r>
            <a:r>
              <a:rPr lang="en-GB" sz="1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Sudan IV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(general dye for lipid ), which produce 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GB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lipid.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9" t="42708" r="34525" b="17500"/>
          <a:stretch/>
        </p:blipFill>
        <p:spPr bwMode="auto">
          <a:xfrm>
            <a:off x="4183932" y="2963033"/>
            <a:ext cx="651510" cy="218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41926" y="5146163"/>
            <a:ext cx="28771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Sudan IV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(general dye for lipid )</a:t>
            </a:r>
            <a:endParaRPr lang="ar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84" y="1654195"/>
            <a:ext cx="8906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Acids:</a:t>
            </a:r>
          </a:p>
          <a:p>
            <a:pPr>
              <a:buClr>
                <a:srgbClr val="C00000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Fatty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have </a:t>
            </a: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double bonds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chain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(alk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Short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chain: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4 to 10 Carbon atoms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,and present as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room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butyric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acid.</a:t>
            </a:r>
          </a:p>
          <a:p>
            <a:pPr>
              <a:buClr>
                <a:srgbClr val="C00000"/>
              </a:buClr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Long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chain:</a:t>
            </a:r>
          </a:p>
          <a:p>
            <a:pPr>
              <a:buClr>
                <a:srgbClr val="C00000"/>
              </a:buClr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10 Carbone atoms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present in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room Temp. e.g.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Palmatic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(16) acid and Stearic(18) acid.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3"/>
          <a:stretch/>
        </p:blipFill>
        <p:spPr bwMode="auto">
          <a:xfrm>
            <a:off x="2286978" y="4772025"/>
            <a:ext cx="4513872" cy="10326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Classification of Fatty A</a:t>
            </a: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cids: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8630" y="624604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bond only</a:t>
            </a:r>
            <a:endParaRPr lang="en-GB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4608275" y="4021690"/>
            <a:ext cx="457997" cy="3927153"/>
          </a:xfrm>
          <a:prstGeom prst="leftBrace">
            <a:avLst>
              <a:gd name="adj1" fmla="val 8333"/>
              <a:gd name="adj2" fmla="val 4691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3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TextBox 10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Classification of Fatty A</a:t>
            </a:r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cids: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824" y="1653367"/>
            <a:ext cx="8389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 startAt="2"/>
              <a:tabLst>
                <a:tab pos="1214438" algn="l"/>
              </a:tabLs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Unsaturated Fatty Acids:</a:t>
            </a:r>
          </a:p>
          <a:p>
            <a:pPr>
              <a:buClr>
                <a:srgbClr val="C00000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GB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or more </a:t>
            </a:r>
            <a:r>
              <a:rPr lang="en-GB" u="sng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 bonds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carbon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atoms (side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has at least one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bond).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Essential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 acids: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linolenic acid18-C, 3 double bond (ω-3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Linoleic acid 18-C, 2 double bond (ω-6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Non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Fatty acids: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synthesized in the body: Oleic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ttp://oregonstate.edu/dept/biochem/hhmi/hhmiclasses/bb450/winter2002/KL/LINO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20" y="3896439"/>
            <a:ext cx="3441859" cy="13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18964" y="4535707"/>
            <a:ext cx="3048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ω</a:t>
            </a:r>
            <a:endParaRPr lang="en-GB" sz="1350" dirty="0">
              <a:solidFill>
                <a:srgbClr val="FF0000"/>
              </a:solidFill>
            </a:endParaRPr>
          </a:p>
        </p:txBody>
      </p:sp>
      <p:pic>
        <p:nvPicPr>
          <p:cNvPr id="16" name="Picture 6" descr="http://conjugatedlinoleicacid.co.uk/wp-content/uploads/2012/09/LINOLEIC-Ac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79" y="5466564"/>
            <a:ext cx="2687480" cy="11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971522" y="4848091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6309" y="4657117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30113" y="4817245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</a:t>
            </a:r>
            <a:endParaRPr lang="en-GB" sz="1350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://courses.washington.edu/conj/membrane/fattyaci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6"/>
          <a:stretch/>
        </p:blipFill>
        <p:spPr bwMode="auto">
          <a:xfrm>
            <a:off x="1343727" y="2531035"/>
            <a:ext cx="5023807" cy="128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61" y="1627876"/>
            <a:ext cx="89463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214438" algn="l"/>
              </a:tabLst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Omega-3 fatty acids (also called ω-3 fatty acids or n-3 fatty </a:t>
            </a: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acids):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214438" algn="l"/>
              </a:tabLst>
            </a:pP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  <a:tabLst>
                <a:tab pos="1214438" algn="l"/>
              </a:tabLst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polyunsaturated fatty acids (PUFAs) with a double bond(C=C) at the third carbon atom from the end of the carbon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  <a:tabLst>
                <a:tab pos="1214438" algn="l"/>
              </a:tabLst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fatty acids have two ends, the carboxylic acid (-COOH) end, which is considered the beginning of the chain, thus "alpha", and the methyl (CH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end, which is considered the "tail" of the chain, thus "omega."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è"/>
              <a:tabLst>
                <a:tab pos="1214438" algn="l"/>
              </a:tabLst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in which a fatty acid is named is determined by the location of the first double bond, counted from the methyl end, that is, the omega (ω-) or the n- end.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4</a:t>
            </a:fld>
            <a:endParaRPr lang="en-GB"/>
          </a:p>
        </p:txBody>
      </p:sp>
      <p:pic>
        <p:nvPicPr>
          <p:cNvPr id="1028" name="Picture 4" descr="http://oregonstate.edu/dept/biochem/hhmi/hhmiclasses/bb450/winter2002/KL/LINO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42" y="5385594"/>
            <a:ext cx="3441859" cy="13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7986" y="6024862"/>
            <a:ext cx="30489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ω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0544" y="6337245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5331" y="6146271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9135" y="6306400"/>
            <a:ext cx="2535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</a:t>
            </a:r>
            <a:endParaRPr lang="en-GB" sz="135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7"/>
          <p:cNvSpPr txBox="1"/>
          <p:nvPr/>
        </p:nvSpPr>
        <p:spPr>
          <a:xfrm>
            <a:off x="97661" y="614277"/>
            <a:ext cx="74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Note:</a:t>
            </a:r>
            <a:endParaRPr lang="en-GB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1930763" y="30033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36751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tests of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lipids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29438" y="1872180"/>
            <a:ext cx="6981825" cy="4064000"/>
            <a:chOff x="1238249" y="2039394"/>
            <a:chExt cx="6981825" cy="406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513099353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34628" y="2354501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1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9143" y="3316957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C00000"/>
                  </a:solidFill>
                </a:rPr>
                <a:t>2</a:t>
              </a:r>
              <a:endParaRPr lang="en-GB" sz="28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69700" y="4279413"/>
              <a:ext cx="46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5817" y="5022571"/>
            <a:ext cx="46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4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Copper acetate test</a:t>
            </a:r>
          </a:p>
          <a:p>
            <a:pPr lvl="0">
              <a:defRPr/>
            </a:pP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test is used to distinguish between oil [neutral fat] and fatty acid [saturated and unsaturated].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b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copper acetate solution does not react with the oils (or fats), while fatty acids [saturated and unsaturated ] react with copper acetate to form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salt.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 formed in the case of fatty acids can only be extracted by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 ether.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Copper acetate test</a:t>
            </a:r>
          </a:p>
          <a:p>
            <a:pPr lvl="0">
              <a:defRPr/>
            </a:pPr>
            <a:endParaRPr lang="en-US" sz="32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4555" y="1334199"/>
            <a:ext cx="87861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 two test tubes add 3 ml of petroleum ether and an equal volume of a solution of copper acetate.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0.5 ml of each sample (olive oil, oleic acid) in each tube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tube and leave it for some time.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96989"/>
              </p:ext>
            </p:extLst>
          </p:nvPr>
        </p:nvGraphicFramePr>
        <p:xfrm>
          <a:off x="1029191" y="4338881"/>
          <a:ext cx="4228609" cy="1179195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2500011"/>
                <a:gridCol w="1728598"/>
              </a:tblGrid>
              <a:tr h="393065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 dirty="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Olive oil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393065">
                <a:tc>
                  <a:txBody>
                    <a:bodyPr/>
                    <a:lstStyle/>
                    <a:p>
                      <a:pPr algn="ctr" rtl="1"/>
                      <a:endParaRPr lang="ar-SA" sz="1400">
                        <a:cs typeface="+mj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Oleic acid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31279"/>
          <a:stretch/>
        </p:blipFill>
        <p:spPr>
          <a:xfrm>
            <a:off x="5917343" y="4124325"/>
            <a:ext cx="1676463" cy="18779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72379" y="5952446"/>
            <a:ext cx="7954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</a:p>
          <a:p>
            <a:pPr algn="ctr" rtl="1"/>
            <a:r>
              <a:rPr lang="en-US" sz="135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ar-S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6094" y="5977360"/>
            <a:ext cx="89159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Oleic </a:t>
            </a:r>
            <a: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br>
              <a:rPr lang="en-US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ar-SA" sz="135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751" y="111202"/>
            <a:ext cx="9050300" cy="364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 oil: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that petroleum ether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lay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the dissolved oil and appears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colorless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aqueous solution remains blue in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Oleic acid: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layer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petroleum ether becomes green as a result of copper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oleate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(cupper salt).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layer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less in blue. </a:t>
            </a:r>
          </a:p>
          <a:p>
            <a:pPr marL="257175" indent="-257175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483038" y="3620455"/>
            <a:ext cx="2165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 ether and dissolved oil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5708" y="4817015"/>
            <a:ext cx="1099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acetate</a:t>
            </a:r>
          </a:p>
        </p:txBody>
      </p:sp>
      <p:sp>
        <p:nvSpPr>
          <p:cNvPr id="20" name="Rectangle 7"/>
          <p:cNvSpPr/>
          <p:nvPr/>
        </p:nvSpPr>
        <p:spPr>
          <a:xfrm>
            <a:off x="5809844" y="3668344"/>
            <a:ext cx="1970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oleate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petroleum ether </a:t>
            </a:r>
          </a:p>
        </p:txBody>
      </p:sp>
      <p:pic>
        <p:nvPicPr>
          <p:cNvPr id="22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1" y="1958847"/>
            <a:ext cx="1964830" cy="901370"/>
          </a:xfrm>
          <a:prstGeom prst="rect">
            <a:avLst/>
          </a:prstGeom>
        </p:spPr>
      </p:pic>
      <p:sp>
        <p:nvSpPr>
          <p:cNvPr id="23" name="مستطيل 10"/>
          <p:cNvSpPr/>
          <p:nvPr/>
        </p:nvSpPr>
        <p:spPr>
          <a:xfrm>
            <a:off x="231011" y="2579995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copper </a:t>
            </a:r>
            <a:r>
              <a:rPr lang="en-US" sz="1600" dirty="0" err="1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oleate</a:t>
            </a:r>
            <a:r>
              <a:rPr lang="en-US" sz="1600" dirty="0">
                <a:solidFill>
                  <a:srgbClr val="C00000"/>
                </a:solidFill>
                <a:latin typeface="Aparajita" panose="020B0604020202020204" pitchFamily="34" charset="0"/>
                <a:cs typeface="+mj-cs"/>
              </a:rPr>
              <a:t> </a:t>
            </a:r>
            <a:endParaRPr lang="ar-SA" sz="1600" dirty="0">
              <a:solidFill>
                <a:srgbClr val="C00000"/>
              </a:solidFill>
              <a:latin typeface="Aparajita" panose="020B0604020202020204" pitchFamily="34" charset="0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r="31279"/>
          <a:stretch/>
        </p:blipFill>
        <p:spPr>
          <a:xfrm>
            <a:off x="3107660" y="2860217"/>
            <a:ext cx="2019300" cy="297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Brace 6"/>
          <p:cNvSpPr/>
          <p:nvPr/>
        </p:nvSpPr>
        <p:spPr>
          <a:xfrm>
            <a:off x="5276850" y="3510551"/>
            <a:ext cx="352016" cy="101917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/>
          <p:cNvSpPr/>
          <p:nvPr/>
        </p:nvSpPr>
        <p:spPr>
          <a:xfrm>
            <a:off x="5276850" y="4618413"/>
            <a:ext cx="352016" cy="97119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Brace 25"/>
          <p:cNvSpPr/>
          <p:nvPr/>
        </p:nvSpPr>
        <p:spPr>
          <a:xfrm flipH="1">
            <a:off x="2596478" y="3486150"/>
            <a:ext cx="423184" cy="97021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Brace 26"/>
          <p:cNvSpPr/>
          <p:nvPr/>
        </p:nvSpPr>
        <p:spPr>
          <a:xfrm flipH="1">
            <a:off x="2596478" y="4573031"/>
            <a:ext cx="423184" cy="101657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28934" y="4788930"/>
            <a:ext cx="1099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acetate</a:t>
            </a:r>
          </a:p>
        </p:txBody>
      </p:sp>
    </p:spTree>
    <p:extLst>
      <p:ext uri="{BB962C8B-B14F-4D97-AF65-F5344CB8AC3E}">
        <p14:creationId xmlns:p14="http://schemas.microsoft.com/office/powerpoint/2010/main" val="15596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3137</TotalTime>
  <Words>580</Words>
  <Application>Microsoft Office PowerPoint</Application>
  <PresentationFormat>On-screen Show (4:3)</PresentationFormat>
  <Paragraphs>196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Aparajita</vt:lpstr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Ghadah a</cp:lastModifiedBy>
  <cp:revision>47</cp:revision>
  <dcterms:created xsi:type="dcterms:W3CDTF">2015-02-02T17:21:44Z</dcterms:created>
  <dcterms:modified xsi:type="dcterms:W3CDTF">2017-04-24T07:14:01Z</dcterms:modified>
</cp:coreProperties>
</file>