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3" r:id="rId4"/>
    <p:sldId id="265" r:id="rId5"/>
    <p:sldId id="264" r:id="rId6"/>
    <p:sldId id="266" r:id="rId7"/>
    <p:sldId id="267" r:id="rId8"/>
    <p:sldId id="269" r:id="rId9"/>
    <p:sldId id="260" r:id="rId10"/>
    <p:sldId id="261" r:id="rId11"/>
    <p:sldId id="270" r:id="rId12"/>
    <p:sldId id="259" r:id="rId13"/>
    <p:sldId id="271" r:id="rId14"/>
    <p:sldId id="258" r:id="rId15"/>
    <p:sldId id="262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-696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D327A-ADDE-42B8-B557-86D594CB7EA9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F1FE6-EB3C-488A-BDEE-2DF7AA6BF4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163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F1FE6-EB3C-488A-BDEE-2DF7AA6BF42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919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Determination of total phenolic content in green tea, black tea, mint and coffee.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F1FE6-EB3C-488A-BDEE-2DF7AA6BF42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598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81F1-986B-414F-864C-98161247FBE1}" type="datetime1">
              <a:rPr lang="en-GB" smtClean="0"/>
              <a:t>08/03/2020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4FF2D5E2-642A-454C-B007-69D069F8897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06300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1354-A2B3-4DD6-9F0A-4857C92A2C51}" type="datetime1">
              <a:rPr lang="en-GB" smtClean="0"/>
              <a:t>08/03/2020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44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FFAF-97A6-4BC9-8321-7CA5EBA14EE1}" type="datetime1">
              <a:rPr lang="en-GB" smtClean="0"/>
              <a:t>08/03/2020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34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83D-F6F5-4807-BAE3-10C35F36C680}" type="datetime1">
              <a:rPr lang="en-GB" smtClean="0"/>
              <a:t>08/03/2020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4FF2D5E2-642A-454C-B007-69D069F889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13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27CC-3E10-4C00-9165-12430D28E17C}" type="datetime1">
              <a:rPr lang="en-GB" smtClean="0"/>
              <a:t>08/03/2020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82543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46ED-F082-47CD-90DE-95A481C1DCF0}" type="datetime1">
              <a:rPr lang="en-GB" smtClean="0"/>
              <a:t>08/03/2020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72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39FE-5262-461C-8EA9-A2AE7D1491D0}" type="datetime1">
              <a:rPr lang="en-GB" smtClean="0"/>
              <a:t>08/03/2020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3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8424-CCC5-4222-962B-82C08539B371}" type="datetime1">
              <a:rPr lang="en-GB" smtClean="0"/>
              <a:t>08/03/2020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4FF2D5E2-642A-454C-B007-69D069F889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10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0606-538B-4001-941A-D42B3C8AFC4D}" type="datetime1">
              <a:rPr lang="en-GB" smtClean="0"/>
              <a:t>08/03/2020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4FF2D5E2-642A-454C-B007-69D069F889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0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6049-639C-431E-93A3-FA426C36E4BA}" type="datetime1">
              <a:rPr lang="en-GB" smtClean="0"/>
              <a:t>08/03/2020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58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26AF-432B-4C5E-B638-55D37EFA2C40}" type="datetime1">
              <a:rPr lang="en-GB" smtClean="0"/>
              <a:t>08/03/2020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53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7DBE5AD-1805-440C-B836-59E6D04BA952}" type="datetime1">
              <a:rPr lang="en-GB" smtClean="0"/>
              <a:t>08/03/2020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FF2D5E2-642A-454C-B007-69D069F8897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4858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800" y="3533775"/>
            <a:ext cx="10375900" cy="1524000"/>
          </a:xfrm>
        </p:spPr>
        <p:txBody>
          <a:bodyPr/>
          <a:lstStyle/>
          <a:p>
            <a:r>
              <a:rPr lang="en-GB" sz="5400" dirty="0"/>
              <a:t>Estimation of Total phenolic content in different plants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16000" y="5791200"/>
            <a:ext cx="1616148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BCH445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[Practical]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z="1200" smtClean="0"/>
              <a:t>1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8274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275" y="0"/>
            <a:ext cx="9042400" cy="1600200"/>
          </a:xfrm>
        </p:spPr>
        <p:txBody>
          <a:bodyPr/>
          <a:lstStyle/>
          <a:p>
            <a:r>
              <a:rPr lang="en-GB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 panose="020F0502020204030204" pitchFamily="34" charset="0"/>
                <a:cs typeface="Narkisim" panose="020E0502050101010101" pitchFamily="34" charset="-79"/>
              </a:rPr>
              <a:t>Objective:</a:t>
            </a:r>
            <a:endParaRPr lang="en-GB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Calibri" panose="020F0502020204030204" pitchFamily="34" charset="0"/>
              <a:cs typeface="Narkisim" panose="020E05020501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275" y="-83412"/>
            <a:ext cx="10058400" cy="3886200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Determination of total phenolic content in green </a:t>
            </a:r>
            <a:r>
              <a:rPr lang="en-GB" dirty="0" smtClean="0">
                <a:solidFill>
                  <a:schemeClr val="tx1"/>
                </a:solidFill>
              </a:rPr>
              <a:t>tea and </a:t>
            </a:r>
            <a:r>
              <a:rPr lang="en-GB" dirty="0">
                <a:solidFill>
                  <a:schemeClr val="tx1"/>
                </a:solidFill>
              </a:rPr>
              <a:t>black </a:t>
            </a:r>
            <a:r>
              <a:rPr lang="en-GB" dirty="0" smtClean="0">
                <a:solidFill>
                  <a:schemeClr val="tx1"/>
                </a:solidFill>
              </a:rPr>
              <a:t>tea</a:t>
            </a:r>
            <a:r>
              <a:rPr lang="en-GB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mtClean="0"/>
              <a:t>10</a:t>
            </a:fld>
            <a:endParaRPr lang="en-GB"/>
          </a:p>
        </p:txBody>
      </p:sp>
      <p:pic>
        <p:nvPicPr>
          <p:cNvPr id="2050" name="Picture 2" descr="http://www.medicalnewstoday.com/content/images/articles/269/269538/green-tea-in-a-cu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475" y="3071109"/>
            <a:ext cx="2954753" cy="196702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deluxmag.com/wp-content/uploads/2012/08/a476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00" y="4471879"/>
            <a:ext cx="1686495" cy="158081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83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006" y="-167640"/>
            <a:ext cx="9042400" cy="1600200"/>
          </a:xfrm>
        </p:spPr>
        <p:txBody>
          <a:bodyPr/>
          <a:lstStyle/>
          <a:p>
            <a:r>
              <a:rPr lang="en-GB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 panose="020F0502020204030204" pitchFamily="34" charset="0"/>
                <a:cs typeface="Narkisim" panose="020E0502050101010101" pitchFamily="34" charset="-79"/>
              </a:rPr>
              <a:t>Principle:</a:t>
            </a:r>
            <a:endParaRPr lang="en-GB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Calibri" panose="020F0502020204030204" pitchFamily="34" charset="0"/>
              <a:cs typeface="Narkisim" panose="020E05020501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275" y="1432560"/>
            <a:ext cx="10058400" cy="464451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2000" dirty="0">
                <a:solidFill>
                  <a:schemeClr val="tx1"/>
                </a:solidFill>
              </a:rPr>
              <a:t>In this method, we will use a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colorimetric method</a:t>
            </a:r>
            <a:r>
              <a:rPr lang="en-GB" sz="2000" dirty="0">
                <a:solidFill>
                  <a:schemeClr val="tx1"/>
                </a:solidFill>
              </a:rPr>
              <a:t>, the </a:t>
            </a:r>
            <a:r>
              <a:rPr lang="en-GB" sz="2000" dirty="0" err="1">
                <a:solidFill>
                  <a:schemeClr val="tx1"/>
                </a:solidFill>
              </a:rPr>
              <a:t>Folin-Ciocalteu</a:t>
            </a:r>
            <a:r>
              <a:rPr lang="en-GB" sz="2000" dirty="0">
                <a:solidFill>
                  <a:schemeClr val="tx1"/>
                </a:solidFill>
              </a:rPr>
              <a:t> assay, to quantify the total phenolic content of the samples. </a:t>
            </a:r>
          </a:p>
          <a:p>
            <a:pPr>
              <a:lnSpc>
                <a:spcPct val="120000"/>
              </a:lnSpc>
            </a:pPr>
            <a:r>
              <a:rPr lang="en-GB" sz="2000" dirty="0">
                <a:solidFill>
                  <a:schemeClr val="tx1"/>
                </a:solidFill>
              </a:rPr>
              <a:t>The oxidation of a </a:t>
            </a:r>
            <a:r>
              <a:rPr lang="en-GB" sz="2000" dirty="0" err="1">
                <a:solidFill>
                  <a:schemeClr val="tx1"/>
                </a:solidFill>
              </a:rPr>
              <a:t>phenolate</a:t>
            </a:r>
            <a:r>
              <a:rPr lang="en-GB" sz="2000" dirty="0">
                <a:solidFill>
                  <a:schemeClr val="tx1"/>
                </a:solidFill>
              </a:rPr>
              <a:t> ion from the sample and the reduction of the </a:t>
            </a:r>
            <a:r>
              <a:rPr lang="en-GB" sz="2000" u="sng" dirty="0" err="1">
                <a:solidFill>
                  <a:schemeClr val="tx1"/>
                </a:solidFill>
              </a:rPr>
              <a:t>phosphotungstic-phosphomolybdic</a:t>
            </a:r>
            <a:r>
              <a:rPr lang="en-GB" sz="2000" u="sng" dirty="0">
                <a:solidFill>
                  <a:schemeClr val="tx1"/>
                </a:solidFill>
              </a:rPr>
              <a:t> reagent which known as </a:t>
            </a:r>
            <a:r>
              <a:rPr lang="en-GB" sz="2000" u="sng" dirty="0" err="1">
                <a:solidFill>
                  <a:schemeClr val="tx1"/>
                </a:solidFill>
              </a:rPr>
              <a:t>Folin-Ciocalteu</a:t>
            </a:r>
            <a:r>
              <a:rPr lang="en-GB" sz="2000" dirty="0">
                <a:solidFill>
                  <a:schemeClr val="tx1"/>
                </a:solidFill>
              </a:rPr>
              <a:t>, the result of this reduction produce a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blue </a:t>
            </a:r>
            <a:r>
              <a:rPr lang="en-GB" sz="2000" u="sng" dirty="0" smtClean="0">
                <a:solidFill>
                  <a:schemeClr val="accent6">
                    <a:lumMod val="75000"/>
                  </a:schemeClr>
                </a:solidFill>
              </a:rPr>
              <a:t>complex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that absorb light at 650nm. </a:t>
            </a: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mtClean="0"/>
              <a:t>11</a:t>
            </a:fld>
            <a:endParaRPr lang="en-GB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50" b="6991"/>
          <a:stretch/>
        </p:blipFill>
        <p:spPr bwMode="auto">
          <a:xfrm>
            <a:off x="2288190" y="4083369"/>
            <a:ext cx="7342569" cy="1969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724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275" y="-102780"/>
            <a:ext cx="9042400" cy="1600200"/>
          </a:xfrm>
        </p:spPr>
        <p:txBody>
          <a:bodyPr/>
          <a:lstStyle/>
          <a:p>
            <a:r>
              <a:rPr lang="en-GB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 panose="020F0502020204030204" pitchFamily="34" charset="0"/>
                <a:cs typeface="Narkisim" panose="020E0502050101010101" pitchFamily="34" charset="-79"/>
              </a:rPr>
              <a:t>Principle </a:t>
            </a:r>
            <a:r>
              <a:rPr lang="en-GB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 panose="020F0502020204030204" pitchFamily="34" charset="0"/>
                <a:cs typeface="Narkisim" panose="020E0502050101010101" pitchFamily="34" charset="-79"/>
              </a:rPr>
              <a:t>cont</a:t>
            </a:r>
            <a:r>
              <a:rPr lang="en-GB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 panose="020F0502020204030204" pitchFamily="34" charset="0"/>
                <a:cs typeface="Narkisim" panose="020E0502050101010101" pitchFamily="34" charset="-79"/>
              </a:rPr>
              <a:t>’:</a:t>
            </a:r>
            <a:endParaRPr lang="en-GB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Calibri" panose="020F0502020204030204" pitchFamily="34" charset="0"/>
              <a:cs typeface="Narkisim" panose="020E05020501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275" y="-347472"/>
            <a:ext cx="10058400" cy="464451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2000" dirty="0">
                <a:solidFill>
                  <a:schemeClr val="tx1"/>
                </a:solidFill>
              </a:rPr>
              <a:t>The reaction must take place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under alkaline conditions </a:t>
            </a:r>
            <a:r>
              <a:rPr lang="en-GB" sz="2000" dirty="0">
                <a:solidFill>
                  <a:schemeClr val="tx1"/>
                </a:solidFill>
              </a:rPr>
              <a:t>in order to </a:t>
            </a:r>
            <a:r>
              <a:rPr lang="en-GB" sz="2000" u="sng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aid with the uptake of oxygen by the phenol </a:t>
            </a:r>
            <a:r>
              <a:rPr lang="en-GB" sz="2000" dirty="0">
                <a:solidFill>
                  <a:schemeClr val="tx1"/>
                </a:solidFill>
              </a:rPr>
              <a:t>, which occurs most efficiently near the </a:t>
            </a:r>
            <a:r>
              <a:rPr lang="en-GB" sz="2000" dirty="0" err="1">
                <a:solidFill>
                  <a:schemeClr val="tx1"/>
                </a:solidFill>
              </a:rPr>
              <a:t>pka</a:t>
            </a:r>
            <a:r>
              <a:rPr lang="en-GB" sz="2000" dirty="0">
                <a:solidFill>
                  <a:schemeClr val="tx1"/>
                </a:solidFill>
              </a:rPr>
              <a:t> (approximately 10) of the phenol, and this is done </a:t>
            </a:r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the addition of sodium </a:t>
            </a:r>
            <a:r>
              <a:rPr lang="en-GB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carbonate.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81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275" y="-256032"/>
            <a:ext cx="9042400" cy="1600200"/>
          </a:xfrm>
        </p:spPr>
        <p:txBody>
          <a:bodyPr/>
          <a:lstStyle/>
          <a:p>
            <a:r>
              <a:rPr lang="en-GB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 panose="020F0502020204030204" pitchFamily="34" charset="0"/>
                <a:cs typeface="Narkisim" panose="020E0502050101010101" pitchFamily="34" charset="-79"/>
              </a:rPr>
              <a:t>Method:</a:t>
            </a:r>
            <a:endParaRPr lang="en-GB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Calibri" panose="020F0502020204030204" pitchFamily="34" charset="0"/>
              <a:cs typeface="Narkisim" panose="020E0502050101010101" pitchFamily="34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mtClean="0"/>
              <a:t>13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028802"/>
              </p:ext>
            </p:extLst>
          </p:nvPr>
        </p:nvGraphicFramePr>
        <p:xfrm>
          <a:off x="1785416" y="1465006"/>
          <a:ext cx="8280921" cy="451453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92453"/>
                <a:gridCol w="1327828"/>
                <a:gridCol w="1008112"/>
                <a:gridCol w="1108924"/>
                <a:gridCol w="1843404"/>
                <a:gridCol w="740243"/>
                <a:gridCol w="1059957"/>
              </a:tblGrid>
              <a:tr h="787996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u="none" strike="noStrike" kern="1200" baseline="0" dirty="0" smtClean="0">
                          <a:latin typeface="Calibri" pitchFamily="34" charset="0"/>
                        </a:rPr>
                        <a:t>Tube 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u="none" strike="noStrike" kern="1200" baseline="0" dirty="0" smtClean="0">
                          <a:latin typeface="Calibri" pitchFamily="34" charset="0"/>
                        </a:rPr>
                        <a:t>Catechol standard 5mg/100ml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u="none" strike="noStrike" kern="1200" baseline="0" dirty="0" smtClean="0">
                          <a:latin typeface="Calibri" pitchFamily="34" charset="0"/>
                        </a:rPr>
                        <a:t>Sample</a:t>
                      </a:r>
                    </a:p>
                    <a:p>
                      <a:pPr algn="ctr"/>
                      <a:r>
                        <a:rPr kumimoji="0" lang="en-US" sz="1600" u="none" strike="noStrike" kern="1200" baseline="0" dirty="0" smtClean="0">
                          <a:latin typeface="Calibri" pitchFamily="34" charset="0"/>
                        </a:rPr>
                        <a:t>(ml) 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u="none" strike="noStrike" kern="1200" baseline="0" dirty="0" smtClean="0">
                          <a:latin typeface="Calibri" pitchFamily="34" charset="0"/>
                        </a:rPr>
                        <a:t>Dist. H2O (ml) 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u="none" strike="noStrike" kern="1200" baseline="0" dirty="0" err="1" smtClean="0">
                          <a:latin typeface="Calibri" pitchFamily="34" charset="0"/>
                        </a:rPr>
                        <a:t>Folin-Ciocalteu</a:t>
                      </a:r>
                      <a:r>
                        <a:rPr kumimoji="0" lang="en-US" sz="1600" u="none" strike="noStrike" kern="1200" baseline="0" dirty="0" smtClean="0">
                          <a:latin typeface="Calibri" pitchFamily="34" charset="0"/>
                        </a:rPr>
                        <a:t> reagent (ml)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 rowSpan="12">
                  <a:txBody>
                    <a:bodyPr/>
                    <a:lstStyle/>
                    <a:p>
                      <a:pPr algn="ctr"/>
                      <a:endParaRPr lang="en-US" sz="16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en-US" sz="16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en-US" sz="16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en-US" sz="16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en-US" sz="16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en-US" sz="16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en-US" sz="1600" dirty="0" smtClean="0"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dirty="0" smtClean="0">
                          <a:latin typeface="Calibri" pitchFamily="34" charset="0"/>
                        </a:rPr>
                        <a:t>Wait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dirty="0" smtClean="0">
                          <a:latin typeface="Calibri" pitchFamily="34" charset="0"/>
                        </a:rPr>
                        <a:t>3 min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u="none" strike="noStrike" kern="1200" baseline="0" dirty="0" smtClean="0">
                          <a:latin typeface="Calibri" pitchFamily="34" charset="0"/>
                        </a:rPr>
                        <a:t>Na2CO3 </a:t>
                      </a:r>
                    </a:p>
                    <a:p>
                      <a:pPr algn="ctr"/>
                      <a:r>
                        <a:rPr kumimoji="0" lang="en-US" sz="1600" u="none" strike="noStrike" kern="1200" baseline="0" dirty="0" smtClean="0">
                          <a:latin typeface="Calibri" pitchFamily="34" charset="0"/>
                        </a:rPr>
                        <a:t>(ml)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3877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1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0.2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--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3.8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b="1" dirty="0" smtClean="0">
                          <a:latin typeface="Calibri" pitchFamily="34" charset="0"/>
                        </a:rPr>
                        <a:t>           0.5</a:t>
                      </a:r>
                      <a:r>
                        <a:rPr lang="en-US" sz="1600" b="1" baseline="0" dirty="0" smtClean="0">
                          <a:latin typeface="Calibri" pitchFamily="34" charset="0"/>
                        </a:rPr>
                        <a:t> ml</a:t>
                      </a:r>
                      <a:endParaRPr lang="en-US" sz="1600" b="1" dirty="0" smtClean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endParaRPr lang="en-US" sz="1600" b="1" dirty="0" smtClean="0">
                        <a:latin typeface="Calibri" pitchFamily="34" charset="0"/>
                      </a:endParaRPr>
                    </a:p>
                    <a:p>
                      <a:endParaRPr lang="en-US" sz="1600" b="1" dirty="0" smtClean="0">
                        <a:latin typeface="Calibri" pitchFamily="34" charset="0"/>
                      </a:endParaRPr>
                    </a:p>
                    <a:p>
                      <a:endParaRPr lang="en-US" sz="1600" b="1" dirty="0" smtClean="0">
                        <a:latin typeface="Calibri" pitchFamily="34" charset="0"/>
                      </a:endParaRPr>
                    </a:p>
                    <a:p>
                      <a:endParaRPr lang="en-US" sz="1600" b="1" dirty="0" smtClean="0">
                        <a:latin typeface="Calibri" pitchFamily="34" charset="0"/>
                      </a:endParaRPr>
                    </a:p>
                    <a:p>
                      <a:endParaRPr lang="en-US" sz="1600" b="1" dirty="0" smtClean="0">
                        <a:latin typeface="Calibri" pitchFamily="34" charset="0"/>
                      </a:endParaRPr>
                    </a:p>
                    <a:p>
                      <a:endParaRPr lang="en-US" sz="1600" b="1" dirty="0" smtClean="0">
                        <a:latin typeface="Calibri" pitchFamily="34" charset="0"/>
                      </a:endParaRPr>
                    </a:p>
                    <a:p>
                      <a:r>
                        <a:rPr lang="en-US" sz="1600" b="1" dirty="0" smtClean="0">
                          <a:latin typeface="Calibri" pitchFamily="34" charset="0"/>
                        </a:rPr>
                        <a:t>    2 ml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151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2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0.4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--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3.6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1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3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0.6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--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3.4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>
                        <a:latin typeface="Calibri" pitchFamily="34" charset="0"/>
                      </a:endParaRPr>
                    </a:p>
                  </a:txBody>
                  <a:tcPr/>
                </a:tc>
              </a:tr>
              <a:tr h="3151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4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0.8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--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3.2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>
                        <a:latin typeface="Calibri" pitchFamily="34" charset="0"/>
                      </a:endParaRPr>
                    </a:p>
                  </a:txBody>
                  <a:tcPr/>
                </a:tc>
              </a:tr>
              <a:tr h="3151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5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1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 --                    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3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>
                        <a:latin typeface="Calibri" pitchFamily="34" charset="0"/>
                      </a:endParaRPr>
                    </a:p>
                  </a:txBody>
                  <a:tcPr/>
                </a:tc>
              </a:tr>
              <a:tr h="3151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6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1.2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--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2.8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151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7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1.4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--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2.6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151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Black</a:t>
                      </a:r>
                      <a:r>
                        <a:rPr lang="en-US" sz="1600" b="1" baseline="0" dirty="0" smtClean="0">
                          <a:latin typeface="Calibri" pitchFamily="34" charset="0"/>
                        </a:rPr>
                        <a:t> tea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--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0.1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3.8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151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Green tea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--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0.1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3.8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151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Coffee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--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0.1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3.8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151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</a:rPr>
                        <a:t>Mint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--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0.1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3.8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6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275" y="0"/>
            <a:ext cx="9042400" cy="1600200"/>
          </a:xfrm>
        </p:spPr>
        <p:txBody>
          <a:bodyPr/>
          <a:lstStyle/>
          <a:p>
            <a:r>
              <a:rPr lang="en-GB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 panose="020F0502020204030204" pitchFamily="34" charset="0"/>
                <a:cs typeface="Narkisim" panose="020E0502050101010101" pitchFamily="34" charset="-79"/>
              </a:rPr>
              <a:t>Method:</a:t>
            </a:r>
            <a:endParaRPr lang="en-GB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Calibri" panose="020F0502020204030204" pitchFamily="34" charset="0"/>
              <a:cs typeface="Narkisim" panose="020E05020501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691" y="800100"/>
            <a:ext cx="10058400" cy="38862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Mix thoroughly and measure the absorbance at 650 nm against a reagent blank. </a:t>
            </a:r>
          </a:p>
          <a:p>
            <a:r>
              <a:rPr lang="en-GB" dirty="0">
                <a:solidFill>
                  <a:schemeClr val="tx1"/>
                </a:solidFill>
              </a:rPr>
              <a:t>Prepare a standard curve using different concentrations of catechol.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4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275" y="0"/>
            <a:ext cx="9042400" cy="1600200"/>
          </a:xfrm>
        </p:spPr>
        <p:txBody>
          <a:bodyPr/>
          <a:lstStyle/>
          <a:p>
            <a:r>
              <a:rPr lang="en-GB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 panose="020F0502020204030204" pitchFamily="34" charset="0"/>
                <a:cs typeface="Narkisim" panose="020E0502050101010101" pitchFamily="34" charset="-79"/>
              </a:rPr>
              <a:t>Results:</a:t>
            </a:r>
            <a:endParaRPr lang="en-GB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Calibri" panose="020F0502020204030204" pitchFamily="34" charset="0"/>
              <a:cs typeface="Narkisim" panose="020E0502050101010101" pitchFamily="34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mtClean="0"/>
              <a:t>15</a:t>
            </a:fld>
            <a:endParaRPr lang="en-GB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28066"/>
              </p:ext>
            </p:extLst>
          </p:nvPr>
        </p:nvGraphicFramePr>
        <p:xfrm>
          <a:off x="2779775" y="1782763"/>
          <a:ext cx="6740145" cy="402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46715"/>
                <a:gridCol w="2246715"/>
                <a:gridCol w="2246715"/>
              </a:tblGrid>
              <a:tr h="3220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Tube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Absorbance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Concentration (mg/dl)</a:t>
                      </a:r>
                      <a:endParaRPr lang="en-US" sz="1600" dirty="0"/>
                    </a:p>
                  </a:txBody>
                  <a:tcPr/>
                </a:tc>
              </a:tr>
              <a:tr h="3220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20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20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20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20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20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20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207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Black tea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207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Green tea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207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Coffee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207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Mint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89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275" y="0"/>
            <a:ext cx="9042400" cy="1600200"/>
          </a:xfrm>
        </p:spPr>
        <p:txBody>
          <a:bodyPr/>
          <a:lstStyle/>
          <a:p>
            <a:r>
              <a:rPr lang="en-GB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 panose="020F0502020204030204" pitchFamily="34" charset="0"/>
                <a:cs typeface="Narkisim" panose="020E0502050101010101" pitchFamily="34" charset="-79"/>
              </a:rPr>
              <a:t>Calculations:</a:t>
            </a:r>
            <a:endParaRPr lang="en-GB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Calibri" panose="020F0502020204030204" pitchFamily="34" charset="0"/>
              <a:cs typeface="Narkisim" panose="020E05020501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275" y="2166494"/>
            <a:ext cx="10058400" cy="38862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The concentration from the standard curve x dilution </a:t>
            </a:r>
            <a:r>
              <a:rPr lang="en-GB" smtClean="0">
                <a:solidFill>
                  <a:schemeClr val="tx1"/>
                </a:solidFill>
              </a:rPr>
              <a:t>factor </a:t>
            </a:r>
            <a:r>
              <a:rPr lang="en-GB" smtClean="0">
                <a:solidFill>
                  <a:schemeClr val="tx1"/>
                </a:solidFill>
              </a:rPr>
              <a:t>=……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>
                <a:solidFill>
                  <a:schemeClr val="tx1"/>
                </a:solidFill>
              </a:rPr>
              <a:t>….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>
                <a:solidFill>
                  <a:schemeClr val="tx1"/>
                </a:solidFill>
              </a:rPr>
              <a:t> x </a:t>
            </a:r>
            <a:r>
              <a:rPr lang="en-GB" dirty="0" smtClean="0">
                <a:solidFill>
                  <a:schemeClr val="tx1"/>
                </a:solidFill>
              </a:rPr>
              <a:t>1 </a:t>
            </a:r>
            <a:r>
              <a:rPr lang="en-GB" dirty="0">
                <a:solidFill>
                  <a:schemeClr val="tx1"/>
                </a:solidFill>
              </a:rPr>
              <a:t>dl = ……</a:t>
            </a:r>
            <a:r>
              <a:rPr lang="en-GB" dirty="0">
                <a:solidFill>
                  <a:srgbClr val="00B0F0"/>
                </a:solidFill>
              </a:rPr>
              <a:t>B</a:t>
            </a:r>
            <a:r>
              <a:rPr lang="en-GB" dirty="0">
                <a:solidFill>
                  <a:schemeClr val="tx1"/>
                </a:solidFill>
              </a:rPr>
              <a:t>…..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rgbClr val="00B0F0"/>
                </a:solidFill>
              </a:rPr>
              <a:t>B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</a:t>
            </a: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2 grams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?    </a:t>
            </a: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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100 grams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Phenol content=</a:t>
            </a:r>
            <a:r>
              <a:rPr lang="en-GB" dirty="0">
                <a:solidFill>
                  <a:schemeClr val="tx1"/>
                </a:solidFill>
              </a:rPr>
              <a:t>………..mg/100 g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57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275" y="0"/>
            <a:ext cx="9042400" cy="1600200"/>
          </a:xfrm>
        </p:spPr>
        <p:txBody>
          <a:bodyPr/>
          <a:lstStyle/>
          <a:p>
            <a:r>
              <a:rPr lang="en-GB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 panose="020F0502020204030204" pitchFamily="34" charset="0"/>
                <a:cs typeface="Narkisim" panose="020E0502050101010101" pitchFamily="34" charset="-79"/>
              </a:rPr>
              <a:t>Free radicals:</a:t>
            </a:r>
            <a:endParaRPr lang="en-GB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Calibri" panose="020F0502020204030204" pitchFamily="34" charset="0"/>
              <a:cs typeface="Narkisim" panose="020E05020501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275" y="1943100"/>
            <a:ext cx="10058400" cy="4109594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tx1"/>
                </a:solidFill>
              </a:rPr>
              <a:t>Free radicals are those particles and molecules that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cause damage</a:t>
            </a:r>
            <a:r>
              <a:rPr lang="en-GB" dirty="0">
                <a:solidFill>
                  <a:schemeClr val="tx1"/>
                </a:solidFill>
              </a:rPr>
              <a:t> to the body's cells and essential fatty acids by their </a:t>
            </a:r>
            <a:r>
              <a:rPr lang="en-GB" u="sng" dirty="0">
                <a:solidFill>
                  <a:schemeClr val="tx1"/>
                </a:solidFill>
              </a:rPr>
              <a:t>ready reactivity and oxidizing ability.</a:t>
            </a:r>
          </a:p>
          <a:p>
            <a:r>
              <a:rPr lang="en-GB" dirty="0">
                <a:solidFill>
                  <a:schemeClr val="tx1"/>
                </a:solidFill>
              </a:rPr>
              <a:t>This characteristic is defined by their </a:t>
            </a:r>
            <a:r>
              <a:rPr lang="en-GB" dirty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unpaired </a:t>
            </a:r>
            <a:r>
              <a:rPr lang="en-GB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electron.</a:t>
            </a:r>
            <a:endParaRPr lang="en-GB" dirty="0">
              <a:solidFill>
                <a:schemeClr val="tx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These free radical molecules are released during the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normal</a:t>
            </a:r>
            <a:r>
              <a:rPr lang="en-GB" dirty="0">
                <a:solidFill>
                  <a:schemeClr val="tx1"/>
                </a:solidFill>
              </a:rPr>
              <a:t> metabolic process of </a:t>
            </a:r>
            <a:r>
              <a:rPr lang="en-GB" dirty="0" smtClean="0">
                <a:solidFill>
                  <a:schemeClr val="tx1"/>
                </a:solidFill>
              </a:rPr>
              <a:t>oxidation.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mtClean="0"/>
              <a:t>2</a:t>
            </a:fld>
            <a:endParaRPr lang="en-GB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98"/>
          <a:stretch/>
        </p:blipFill>
        <p:spPr bwMode="auto">
          <a:xfrm>
            <a:off x="2789078" y="3276183"/>
            <a:ext cx="6031072" cy="14434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010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275" y="0"/>
            <a:ext cx="9042400" cy="1600200"/>
          </a:xfrm>
        </p:spPr>
        <p:txBody>
          <a:bodyPr/>
          <a:lstStyle/>
          <a:p>
            <a:r>
              <a:rPr lang="en-GB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 panose="020F0502020204030204" pitchFamily="34" charset="0"/>
                <a:cs typeface="Narkisim" panose="020E0502050101010101" pitchFamily="34" charset="-79"/>
              </a:rPr>
              <a:t>Free radicals:</a:t>
            </a:r>
            <a:endParaRPr lang="en-GB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Calibri" panose="020F0502020204030204" pitchFamily="34" charset="0"/>
              <a:cs typeface="Narkisim" panose="020E05020501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275" y="1504950"/>
            <a:ext cx="10058400" cy="4109594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Free radicals come from a wide variety of sources but </a:t>
            </a:r>
            <a:r>
              <a:rPr lang="en-GB" u="sng" dirty="0">
                <a:solidFill>
                  <a:schemeClr val="accent2">
                    <a:lumMod val="75000"/>
                  </a:schemeClr>
                </a:solidFill>
              </a:rPr>
              <a:t>mainly our diet.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The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biggest source of ingested free radicals </a:t>
            </a:r>
            <a:r>
              <a:rPr lang="en-GB" dirty="0">
                <a:solidFill>
                  <a:schemeClr val="tx1"/>
                </a:solidFill>
              </a:rPr>
              <a:t>is probably fried foods and heated cooking oils, e.g. potato crisps/chips, </a:t>
            </a:r>
            <a:r>
              <a:rPr lang="en-GB" dirty="0" err="1">
                <a:solidFill>
                  <a:schemeClr val="tx1"/>
                </a:solidFill>
              </a:rPr>
              <a:t>french</a:t>
            </a:r>
            <a:r>
              <a:rPr lang="en-GB" dirty="0">
                <a:solidFill>
                  <a:schemeClr val="tx1"/>
                </a:solidFill>
              </a:rPr>
              <a:t> fries, onion rings etc. (fried in vegetable oils which oxidises readily into free </a:t>
            </a:r>
            <a:r>
              <a:rPr lang="en-GB" dirty="0" smtClean="0">
                <a:solidFill>
                  <a:schemeClr val="tx1"/>
                </a:solidFill>
              </a:rPr>
              <a:t>radicals).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73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275" y="0"/>
            <a:ext cx="9042400" cy="1600200"/>
          </a:xfrm>
        </p:spPr>
        <p:txBody>
          <a:bodyPr/>
          <a:lstStyle/>
          <a:p>
            <a:r>
              <a:rPr lang="en-GB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 panose="020F0502020204030204" pitchFamily="34" charset="0"/>
                <a:cs typeface="Narkisim" panose="020E0502050101010101" pitchFamily="34" charset="-79"/>
              </a:rPr>
              <a:t>Oxidative stress:</a:t>
            </a:r>
            <a:endParaRPr lang="en-GB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Calibri" panose="020F0502020204030204" pitchFamily="34" charset="0"/>
              <a:cs typeface="Narkisim" panose="020E05020501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684" y="800100"/>
            <a:ext cx="10669846" cy="4848225"/>
          </a:xfrm>
        </p:spPr>
        <p:txBody>
          <a:bodyPr>
            <a:normAutofit/>
          </a:bodyPr>
          <a:lstStyle/>
          <a:p>
            <a:endParaRPr lang="en-GB" sz="2200" dirty="0">
              <a:solidFill>
                <a:schemeClr val="tx1"/>
              </a:solidFill>
            </a:endParaRPr>
          </a:p>
          <a:p>
            <a:r>
              <a:rPr lang="en-GB" sz="2200" dirty="0">
                <a:solidFill>
                  <a:schemeClr val="tx1"/>
                </a:solidFill>
              </a:rPr>
              <a:t>Oxidative stress is  an </a:t>
            </a:r>
            <a:r>
              <a:rPr lang="en-GB" sz="2200" b="1" dirty="0">
                <a:solidFill>
                  <a:schemeClr val="tx1"/>
                </a:solidFill>
              </a:rPr>
              <a:t>imbalanced state </a:t>
            </a:r>
            <a:r>
              <a:rPr lang="en-GB" sz="2200" dirty="0">
                <a:solidFill>
                  <a:schemeClr val="tx1"/>
                </a:solidFill>
              </a:rPr>
              <a:t>where excessive quantities of reactive oxygen and/or nitrogen species </a:t>
            </a:r>
            <a:r>
              <a:rPr lang="en-GB" sz="2200" b="1" dirty="0">
                <a:solidFill>
                  <a:schemeClr val="accent2">
                    <a:lumMod val="75000"/>
                  </a:schemeClr>
                </a:solidFill>
              </a:rPr>
              <a:t>over come </a:t>
            </a:r>
            <a:r>
              <a:rPr lang="en-GB" sz="2200" u="sng" dirty="0">
                <a:solidFill>
                  <a:schemeClr val="tx1"/>
                </a:solidFill>
              </a:rPr>
              <a:t>endogenous antioxidant capacity</a:t>
            </a:r>
            <a:r>
              <a:rPr lang="en-GB" sz="2200" dirty="0">
                <a:solidFill>
                  <a:schemeClr val="tx1"/>
                </a:solidFill>
              </a:rPr>
              <a:t>, leading to oxidation of a varieties of </a:t>
            </a:r>
            <a:r>
              <a:rPr lang="en-GB" sz="2200" dirty="0" err="1">
                <a:solidFill>
                  <a:schemeClr val="tx1"/>
                </a:solidFill>
              </a:rPr>
              <a:t>biomacromolecules</a:t>
            </a:r>
            <a:r>
              <a:rPr lang="en-GB" sz="2200" dirty="0">
                <a:solidFill>
                  <a:schemeClr val="tx1"/>
                </a:solidFill>
              </a:rPr>
              <a:t>, such as enzymes, proteins, DNA and lipids.</a:t>
            </a:r>
          </a:p>
          <a:p>
            <a:endParaRPr lang="en-GB" sz="2200" dirty="0" smtClean="0">
              <a:solidFill>
                <a:schemeClr val="tx1"/>
              </a:solidFill>
            </a:endParaRPr>
          </a:p>
          <a:p>
            <a:endParaRPr lang="en-GB" sz="2200" dirty="0">
              <a:solidFill>
                <a:schemeClr val="tx1"/>
              </a:solidFill>
            </a:endParaRPr>
          </a:p>
          <a:p>
            <a:endParaRPr lang="en-GB" sz="2200" dirty="0">
              <a:solidFill>
                <a:schemeClr val="tx1"/>
              </a:solidFill>
            </a:endParaRPr>
          </a:p>
          <a:p>
            <a:endParaRPr lang="en-GB" sz="2200" dirty="0">
              <a:solidFill>
                <a:schemeClr val="tx1"/>
              </a:solidFill>
            </a:endParaRPr>
          </a:p>
          <a:p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mtClean="0"/>
              <a:t>4</a:t>
            </a:fld>
            <a:endParaRPr lang="en-GB" dirty="0"/>
          </a:p>
        </p:txBody>
      </p:sp>
      <p:pic>
        <p:nvPicPr>
          <p:cNvPr id="1026" name="Picture 2" descr="http://oem.bmj.com/content/60/8/612/F1.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353" y="3312410"/>
            <a:ext cx="4722777" cy="24610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45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907" y="-1310021"/>
            <a:ext cx="10850599" cy="4848225"/>
          </a:xfrm>
        </p:spPr>
        <p:txBody>
          <a:bodyPr>
            <a:normAutofit/>
          </a:bodyPr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Oxidative stress involve in the development of chronic degenerative diseases including coronary heart disease, cancer and aging.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mtClean="0"/>
              <a:t>5</a:t>
            </a:fld>
            <a:endParaRPr lang="en-GB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5" b="6329"/>
          <a:stretch/>
        </p:blipFill>
        <p:spPr bwMode="auto">
          <a:xfrm>
            <a:off x="1641296" y="2082409"/>
            <a:ext cx="8518704" cy="37877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82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275" y="0"/>
            <a:ext cx="9042400" cy="1600200"/>
          </a:xfrm>
        </p:spPr>
        <p:txBody>
          <a:bodyPr/>
          <a:lstStyle/>
          <a:p>
            <a:r>
              <a:rPr lang="en-GB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 panose="020F0502020204030204" pitchFamily="34" charset="0"/>
                <a:cs typeface="Narkisim" panose="020E0502050101010101" pitchFamily="34" charset="-79"/>
              </a:rPr>
              <a:t>Antioxidants:</a:t>
            </a:r>
            <a:endParaRPr lang="en-GB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Calibri" panose="020F0502020204030204" pitchFamily="34" charset="0"/>
              <a:cs typeface="Narkisim" panose="020E05020501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275" y="1760537"/>
            <a:ext cx="10058400" cy="4109594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Antioxidants are defined as</a:t>
            </a:r>
            <a:r>
              <a:rPr lang="en-GB" dirty="0"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compounds that can delay, inhibit, or prevent the oxidation of </a:t>
            </a:r>
            <a:r>
              <a:rPr lang="en-GB" dirty="0" err="1">
                <a:solidFill>
                  <a:schemeClr val="tx1"/>
                </a:solidFill>
              </a:rPr>
              <a:t>oxidizable</a:t>
            </a:r>
            <a:r>
              <a:rPr lang="en-GB" dirty="0">
                <a:solidFill>
                  <a:schemeClr val="tx1"/>
                </a:solidFill>
              </a:rPr>
              <a:t> materials by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scavenging free radicals </a:t>
            </a:r>
            <a:r>
              <a:rPr lang="en-GB" dirty="0">
                <a:solidFill>
                  <a:schemeClr val="tx1"/>
                </a:solidFill>
              </a:rPr>
              <a:t>and diminishing oxidative stress.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Fruits and vegetables </a:t>
            </a:r>
            <a:r>
              <a:rPr lang="en-GB" dirty="0">
                <a:solidFill>
                  <a:schemeClr val="tx1"/>
                </a:solidFill>
              </a:rPr>
              <a:t>contain a wide variety of </a:t>
            </a:r>
            <a:r>
              <a:rPr lang="en-GB" u="sng" dirty="0">
                <a:solidFill>
                  <a:schemeClr val="tx1"/>
                </a:solidFill>
              </a:rPr>
              <a:t>free-radical scavenging molecules</a:t>
            </a:r>
            <a:r>
              <a:rPr lang="en-GB" dirty="0">
                <a:solidFill>
                  <a:schemeClr val="tx1"/>
                </a:solidFill>
              </a:rPr>
              <a:t>, including phenolic compounds, carotenoids, and vitamins.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55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275" y="0"/>
            <a:ext cx="9042400" cy="1600200"/>
          </a:xfrm>
        </p:spPr>
        <p:txBody>
          <a:bodyPr/>
          <a:lstStyle/>
          <a:p>
            <a:r>
              <a:rPr lang="en-GB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 panose="020F0502020204030204" pitchFamily="34" charset="0"/>
                <a:cs typeface="Narkisim" panose="020E0502050101010101" pitchFamily="34" charset="-79"/>
              </a:rPr>
              <a:t>Phenolic compounds: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275" y="2395728"/>
            <a:ext cx="10058400" cy="311778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2000" dirty="0" err="1">
                <a:solidFill>
                  <a:schemeClr val="tx1"/>
                </a:solidFill>
              </a:rPr>
              <a:t>Phenolics</a:t>
            </a:r>
            <a:r>
              <a:rPr lang="en-GB" sz="2000" dirty="0">
                <a:solidFill>
                  <a:schemeClr val="tx1"/>
                </a:solidFill>
              </a:rPr>
              <a:t> are compounds possessing </a:t>
            </a:r>
            <a:r>
              <a:rPr lang="en-GB" sz="2000" u="sng" dirty="0">
                <a:solidFill>
                  <a:schemeClr val="tx1"/>
                </a:solidFill>
              </a:rPr>
              <a:t>one or more aromatic rings with one or more hydroxyl groups. </a:t>
            </a:r>
          </a:p>
          <a:p>
            <a:pPr>
              <a:lnSpc>
                <a:spcPct val="120000"/>
              </a:lnSpc>
            </a:pP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Plant phenolic </a:t>
            </a:r>
            <a:r>
              <a:rPr lang="en-GB" sz="2000" dirty="0">
                <a:solidFill>
                  <a:schemeClr val="tx1"/>
                </a:solidFill>
              </a:rPr>
              <a:t>compounds are extremely heterogeneous and may range from simple monomers to very large polymers. </a:t>
            </a:r>
            <a:r>
              <a:rPr lang="en-GB" sz="2000" dirty="0" smtClean="0">
                <a:solidFill>
                  <a:schemeClr val="tx1"/>
                </a:solidFill>
              </a:rPr>
              <a:t/>
            </a:r>
            <a:br>
              <a:rPr lang="en-GB" sz="2000" dirty="0" smtClean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2000" dirty="0">
                <a:solidFill>
                  <a:schemeClr val="tx1"/>
                </a:solidFill>
              </a:rPr>
              <a:t>Studies have shown that consumption of food rich in </a:t>
            </a:r>
            <a:r>
              <a:rPr lang="en-GB" sz="2000" dirty="0" err="1">
                <a:solidFill>
                  <a:schemeClr val="tx1"/>
                </a:solidFill>
              </a:rPr>
              <a:t>phenolics</a:t>
            </a:r>
            <a:r>
              <a:rPr lang="en-GB" sz="2000" dirty="0">
                <a:solidFill>
                  <a:schemeClr val="tx1"/>
                </a:solidFill>
              </a:rPr>
              <a:t> can </a:t>
            </a:r>
            <a:r>
              <a:rPr lang="en-GB" sz="2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slow the progression of various debilitating </a:t>
            </a:r>
            <a:r>
              <a:rPr lang="en-GB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diseases.</a:t>
            </a:r>
            <a:endParaRPr lang="en-GB" sz="20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</a:pP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2000" dirty="0">
                <a:solidFill>
                  <a:schemeClr val="tx1"/>
                </a:solidFill>
              </a:rPr>
              <a:t>Therefore, mostly, the current focus is on the </a:t>
            </a:r>
            <a:r>
              <a:rPr lang="en-GB" sz="2000" b="1" dirty="0">
                <a:solidFill>
                  <a:schemeClr val="tx1"/>
                </a:solidFill>
              </a:rPr>
              <a:t>anti-oxidant action of </a:t>
            </a:r>
            <a:r>
              <a:rPr lang="en-GB" sz="2000" b="1" dirty="0" err="1">
                <a:solidFill>
                  <a:schemeClr val="tx1"/>
                </a:solidFill>
              </a:rPr>
              <a:t>phenolics</a:t>
            </a:r>
            <a:r>
              <a:rPr lang="en-GB" sz="20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83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323" y="585217"/>
            <a:ext cx="10050181" cy="6061948"/>
          </a:xfrm>
        </p:spPr>
        <p:txBody>
          <a:bodyPr>
            <a:normAutofit/>
          </a:bodyPr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The antioxidant activity of phenol is mainly related to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redox properties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b="1" u="sng" dirty="0">
                <a:solidFill>
                  <a:schemeClr val="tx1"/>
                </a:solidFill>
              </a:rPr>
              <a:t>Tea</a:t>
            </a:r>
            <a:r>
              <a:rPr lang="en-GB" dirty="0">
                <a:solidFill>
                  <a:schemeClr val="tx1"/>
                </a:solidFill>
              </a:rPr>
              <a:t> remains one of the most popular beverages world-wide and contains a variety of phenolic compounds which are potent antioxidants.</a:t>
            </a:r>
          </a:p>
          <a:p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mtClean="0"/>
              <a:t>8</a:t>
            </a:fld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4" r="8851"/>
          <a:stretch/>
        </p:blipFill>
        <p:spPr bwMode="auto">
          <a:xfrm>
            <a:off x="2779775" y="1728216"/>
            <a:ext cx="5861305" cy="21214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666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Part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5E2-642A-454C-B007-69D069F8897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7">
  <a:themeElements>
    <a:clrScheme name="Custom 101">
      <a:dk1>
        <a:sysClr val="windowText" lastClr="000000"/>
      </a:dk1>
      <a:lt1>
        <a:sysClr val="window" lastClr="FFFFFF"/>
      </a:lt1>
      <a:dk2>
        <a:srgbClr val="FFFFFF"/>
      </a:dk2>
      <a:lt2>
        <a:srgbClr val="E3DED1"/>
      </a:lt2>
      <a:accent1>
        <a:srgbClr val="DED900"/>
      </a:accent1>
      <a:accent2>
        <a:srgbClr val="B4AF00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7" id="{C4152BA7-52B2-49F0-B14C-66911506A7C4}" vid="{D7351DBA-5031-453A-88E7-7A4AEDA910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Theme7</Template>
  <TotalTime>2839</TotalTime>
  <Words>607</Words>
  <Application>Microsoft Office PowerPoint</Application>
  <PresentationFormat>Custom</PresentationFormat>
  <Paragraphs>191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Theme7</vt:lpstr>
      <vt:lpstr>Estimation of Total phenolic content in different plants </vt:lpstr>
      <vt:lpstr>Free radicals:</vt:lpstr>
      <vt:lpstr>Free radicals:</vt:lpstr>
      <vt:lpstr>Oxidative stress:</vt:lpstr>
      <vt:lpstr>PowerPoint Presentation</vt:lpstr>
      <vt:lpstr>Antioxidants:</vt:lpstr>
      <vt:lpstr>Phenolic compounds:</vt:lpstr>
      <vt:lpstr>PowerPoint Presentation</vt:lpstr>
      <vt:lpstr>Practical Part</vt:lpstr>
      <vt:lpstr>Objective:</vt:lpstr>
      <vt:lpstr>Principle:</vt:lpstr>
      <vt:lpstr>Principle cont’:</vt:lpstr>
      <vt:lpstr>Method:</vt:lpstr>
      <vt:lpstr>Method:</vt:lpstr>
      <vt:lpstr>Results:</vt:lpstr>
      <vt:lpstr>Calculations: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Ghadah a</dc:creator>
  <cp:lastModifiedBy>Lenovo</cp:lastModifiedBy>
  <cp:revision>21</cp:revision>
  <dcterms:created xsi:type="dcterms:W3CDTF">2016-01-15T16:01:02Z</dcterms:created>
  <dcterms:modified xsi:type="dcterms:W3CDTF">2020-03-08T15:10:57Z</dcterms:modified>
</cp:coreProperties>
</file>