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9"/>
  </p:notesMasterIdLst>
  <p:sldIdLst>
    <p:sldId id="256" r:id="rId2"/>
    <p:sldId id="262" r:id="rId3"/>
    <p:sldId id="271" r:id="rId4"/>
    <p:sldId id="277" r:id="rId5"/>
    <p:sldId id="264" r:id="rId6"/>
    <p:sldId id="275" r:id="rId7"/>
    <p:sldId id="263" r:id="rId8"/>
    <p:sldId id="274" r:id="rId9"/>
    <p:sldId id="273" r:id="rId10"/>
    <p:sldId id="270" r:id="rId11"/>
    <p:sldId id="265" r:id="rId12"/>
    <p:sldId id="269" r:id="rId13"/>
    <p:sldId id="282" r:id="rId14"/>
    <p:sldId id="25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74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aDeY\Desktop\&#1575;&#1604;&#1575;&#1593;&#1575;&#1583;&#1577;\BCH333\&#1589;&#1608;&#1585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standard curve of concentrations </a:t>
            </a:r>
            <a:endParaRPr lang="ar-SA" dirty="0"/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[Book1.xlsx]ورقة1!$A$2:$A$10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[Book1.xlsx]ورقة1!$B$2:$B$10</c:f>
              <c:numCache>
                <c:formatCode>General</c:formatCode>
                <c:ptCount val="9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0.30000000000000016</c:v>
                </c:pt>
                <c:pt idx="4">
                  <c:v>0.4</c:v>
                </c:pt>
                <c:pt idx="5">
                  <c:v>0.5</c:v>
                </c:pt>
                <c:pt idx="6">
                  <c:v>0.60000000000000031</c:v>
                </c:pt>
                <c:pt idx="7">
                  <c:v>0.70000000000000029</c:v>
                </c:pt>
                <c:pt idx="8">
                  <c:v>0.8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5BD-4758-A8CD-80768A19E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635456"/>
        <c:axId val="87636992"/>
      </c:scatterChart>
      <c:valAx>
        <c:axId val="87635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known concentration of known substance </a:t>
                </a:r>
                <a:endParaRPr lang="ar-SA" sz="16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7636992"/>
        <c:crosses val="autoZero"/>
        <c:crossBetween val="midCat"/>
        <c:majorUnit val="1"/>
      </c:valAx>
      <c:valAx>
        <c:axId val="87636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Absorbance</a:t>
                </a:r>
                <a:r>
                  <a:rPr lang="en-US" sz="1800" baseline="0" dirty="0"/>
                  <a:t> </a:t>
                </a:r>
                <a:r>
                  <a:rPr lang="en-US" sz="1800" dirty="0"/>
                  <a:t>at specific</a:t>
                </a:r>
                <a:r>
                  <a:rPr lang="en-US" sz="1800" baseline="0" dirty="0"/>
                  <a:t> </a:t>
                </a:r>
                <a:r>
                  <a:rPr lang="en-US" sz="1800" dirty="0"/>
                  <a:t>nm</a:t>
                </a:r>
                <a:endParaRPr lang="ar-SA" sz="18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763545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ar-S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رابط مستقيم 4"/>
        <cdr:cNvSpPr/>
      </cdr:nvSpPr>
      <cdr:spPr>
        <a:xfrm xmlns:a="http://schemas.openxmlformats.org/drawingml/2006/main">
          <a:off x="-395536" y="-263691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ar-SA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1E5C0BD-B95A-4791-9CA6-0763D00E9A11}" type="datetimeFigureOut">
              <a:rPr lang="ar-SA" smtClean="0"/>
              <a:t>14/03/38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E4E9D1B-4A49-45AC-B43F-71F6740849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992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molecular absorption coefficient,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E9D1B-4A49-45AC-B43F-71F674084944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499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14/03/38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14/03/38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14/03/38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14/03/38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14/03/38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14/03/38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14/03/38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14/03/38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14/03/38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14/03/38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dirty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14/03/38</a:t>
            </a:fld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C38A32A-50E4-4B8E-BD50-4C843EDD4454}" type="datetimeFigureOut">
              <a:rPr lang="ar-SA" smtClean="0"/>
              <a:pPr/>
              <a:t>14/03/38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640960" cy="1470025"/>
          </a:xfrm>
        </p:spPr>
        <p:txBody>
          <a:bodyPr>
            <a:noAutofit/>
          </a:bodyPr>
          <a:lstStyle/>
          <a:p>
            <a:pPr lvl="0" algn="ctr" rtl="0"/>
            <a:r>
              <a:rPr lang="en-US" sz="3200" b="1" dirty="0">
                <a:latin typeface="+mn-lt"/>
                <a:cs typeface="Aparajita" pitchFamily="34" charset="0"/>
              </a:rPr>
              <a:t>Beer</a:t>
            </a:r>
            <a:r>
              <a:rPr lang="en-US" sz="3200" b="1" baseline="30000" dirty="0">
                <a:latin typeface="+mn-lt"/>
                <a:cs typeface="Aparajita" pitchFamily="34" charset="0"/>
              </a:rPr>
              <a:t>'</a:t>
            </a:r>
            <a:r>
              <a:rPr lang="en-US" sz="3200" b="1" dirty="0">
                <a:latin typeface="+mn-lt"/>
                <a:cs typeface="Aparajita" pitchFamily="34" charset="0"/>
              </a:rPr>
              <a:t>s- Lambert Law and Standard Curves</a:t>
            </a:r>
            <a:endParaRPr lang="en-US" sz="3200" b="1" u="sng" dirty="0">
              <a:latin typeface="+mn-lt"/>
              <a:cs typeface="Aparajita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4941168"/>
            <a:ext cx="4953000" cy="1752600"/>
          </a:xfrm>
        </p:spPr>
        <p:txBody>
          <a:bodyPr>
            <a:normAutofit/>
          </a:bodyPr>
          <a:lstStyle/>
          <a:p>
            <a:endParaRPr lang="en-US" sz="3200" b="1" dirty="0">
              <a:latin typeface="Calibri" pitchFamily="34" charset="0"/>
            </a:endParaRPr>
          </a:p>
          <a:p>
            <a:r>
              <a:rPr lang="en-US" sz="3200" b="1" dirty="0">
                <a:latin typeface="Calibri" pitchFamily="34" charset="0"/>
              </a:rPr>
              <a:t>BCH 312 [practical]</a:t>
            </a:r>
            <a:endParaRPr lang="ar-SA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2061" y="1859340"/>
            <a:ext cx="833837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>
                <a:solidFill>
                  <a:schemeClr val="accent1"/>
                </a:solidFill>
              </a:rPr>
              <a:t>How to determine unknown concentration </a:t>
            </a:r>
          </a:p>
          <a:p>
            <a:pPr algn="ctr" rtl="0"/>
            <a:r>
              <a:rPr lang="en-US" sz="3200" b="1" dirty="0">
                <a:solidFill>
                  <a:schemeClr val="accent1"/>
                </a:solidFill>
              </a:rPr>
              <a:t>of a solution with known absorbance value?</a:t>
            </a:r>
          </a:p>
          <a:p>
            <a:pPr algn="ctr" rtl="0"/>
            <a:r>
              <a:rPr lang="en-US" sz="3200" b="1" dirty="0">
                <a:solidFill>
                  <a:schemeClr val="accent1"/>
                </a:solidFill>
              </a:rPr>
              <a:t>  </a:t>
            </a:r>
            <a:endParaRPr lang="ar-SA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355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مخطط 5"/>
          <p:cNvGraphicFramePr/>
          <p:nvPr>
            <p:extLst>
              <p:ext uri="{D42A27DB-BD31-4B8C-83A1-F6EECF244321}">
                <p14:modId xmlns:p14="http://schemas.microsoft.com/office/powerpoint/2010/main" val="796711793"/>
              </p:ext>
            </p:extLst>
          </p:nvPr>
        </p:nvGraphicFramePr>
        <p:xfrm>
          <a:off x="467544" y="836712"/>
          <a:ext cx="770485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رابط مستقيم 9"/>
          <p:cNvCxnSpPr/>
          <p:nvPr/>
        </p:nvCxnSpPr>
        <p:spPr>
          <a:xfrm>
            <a:off x="1187624" y="3717032"/>
            <a:ext cx="338437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572000" y="3717032"/>
            <a:ext cx="0" cy="23042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2438226" y="2339588"/>
            <a:ext cx="2448272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GB" sz="1400" dirty="0">
                <a:latin typeface="Calibri" pitchFamily="34" charset="0"/>
              </a:rPr>
              <a:t>Absorbance of the </a:t>
            </a:r>
          </a:p>
          <a:p>
            <a:pPr algn="ctr" rtl="0"/>
            <a:r>
              <a:rPr lang="en-GB" sz="1400" dirty="0">
                <a:latin typeface="Calibri" pitchFamily="34" charset="0"/>
              </a:rPr>
              <a:t>” solution with unknown concentration” </a:t>
            </a:r>
            <a:endParaRPr lang="ar-SA" sz="1400" dirty="0">
              <a:latin typeface="Calibri" pitchFamily="34" charset="0"/>
            </a:endParaRPr>
          </a:p>
        </p:txBody>
      </p:sp>
      <p:cxnSp>
        <p:nvCxnSpPr>
          <p:cNvPr id="25" name="رابط كسهم مستقيم 24"/>
          <p:cNvCxnSpPr/>
          <p:nvPr/>
        </p:nvCxnSpPr>
        <p:spPr>
          <a:xfrm flipH="1">
            <a:off x="1259632" y="2708920"/>
            <a:ext cx="1152128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مربع نص 25"/>
          <p:cNvSpPr txBox="1"/>
          <p:nvPr/>
        </p:nvSpPr>
        <p:spPr>
          <a:xfrm>
            <a:off x="5724128" y="4149080"/>
            <a:ext cx="2088232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GB" sz="1400" dirty="0">
                <a:latin typeface="Calibri" pitchFamily="34" charset="0"/>
              </a:rPr>
              <a:t>Concentration of the </a:t>
            </a:r>
          </a:p>
          <a:p>
            <a:pPr algn="ctr" rtl="0"/>
            <a:r>
              <a:rPr lang="en-GB" sz="1400" dirty="0">
                <a:latin typeface="Calibri" pitchFamily="34" charset="0"/>
              </a:rPr>
              <a:t>” solution with unknown concentration” </a:t>
            </a:r>
            <a:endParaRPr lang="ar-SA" sz="1400" dirty="0">
              <a:latin typeface="Calibri" pitchFamily="34" charset="0"/>
            </a:endParaRPr>
          </a:p>
        </p:txBody>
      </p:sp>
      <p:cxnSp>
        <p:nvCxnSpPr>
          <p:cNvPr id="27" name="رابط كسهم مستقيم 26"/>
          <p:cNvCxnSpPr/>
          <p:nvPr/>
        </p:nvCxnSpPr>
        <p:spPr>
          <a:xfrm flipH="1">
            <a:off x="4572000" y="4509120"/>
            <a:ext cx="1152128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مربع نص 29"/>
          <p:cNvSpPr txBox="1"/>
          <p:nvPr/>
        </p:nvSpPr>
        <p:spPr>
          <a:xfrm>
            <a:off x="323528" y="81499"/>
            <a:ext cx="798686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GB" sz="2000" b="1" dirty="0">
                <a:solidFill>
                  <a:srgbClr val="002060"/>
                </a:solidFill>
                <a:latin typeface="Calibri" pitchFamily="34" charset="0"/>
              </a:rPr>
              <a:t>- If the unknown concentration of a solution has absorbance value =0.45, </a:t>
            </a:r>
          </a:p>
          <a:p>
            <a:pPr algn="l" rtl="0"/>
            <a:r>
              <a:rPr lang="en-GB" sz="2000" b="1" dirty="0">
                <a:solidFill>
                  <a:srgbClr val="002060"/>
                </a:solidFill>
                <a:latin typeface="Calibri" pitchFamily="34" charset="0"/>
              </a:rPr>
              <a:t>the conc. From the curve will be ......??</a:t>
            </a:r>
            <a:endParaRPr lang="ar-SA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07504" y="188805"/>
            <a:ext cx="8316416" cy="1140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accent1"/>
                </a:solidFill>
                <a:latin typeface="Calibri" pitchFamily="34" charset="0"/>
              </a:rPr>
              <a:t>- To determine the concentration of a </a:t>
            </a:r>
            <a:r>
              <a:rPr lang="en-GB" sz="2400" b="1" dirty="0">
                <a:solidFill>
                  <a:schemeClr val="accent1"/>
                </a:solidFill>
                <a:latin typeface="Calibri" pitchFamily="34" charset="0"/>
              </a:rPr>
              <a:t>solution with “</a:t>
            </a:r>
            <a:r>
              <a:rPr lang="en-US" sz="2400" b="1" dirty="0">
                <a:solidFill>
                  <a:schemeClr val="accent1"/>
                </a:solidFill>
                <a:latin typeface="Calibri" pitchFamily="34" charset="0"/>
              </a:rPr>
              <a:t>an unknown</a:t>
            </a:r>
            <a:r>
              <a:rPr lang="en-GB" sz="2400" b="1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alibri" pitchFamily="34" charset="0"/>
              </a:rPr>
              <a:t>concentration”</a:t>
            </a:r>
            <a:r>
              <a:rPr lang="en-GB" sz="2400" b="1" dirty="0">
                <a:solidFill>
                  <a:schemeClr val="accent1"/>
                </a:solidFill>
                <a:latin typeface="Calibri" pitchFamily="34" charset="0"/>
              </a:rPr>
              <a:t>:</a:t>
            </a:r>
            <a:endParaRPr lang="ar-SA" sz="2400" b="1" dirty="0">
              <a:solidFill>
                <a:schemeClr val="accent1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0" y="2420888"/>
            <a:ext cx="3528393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- From standard curve: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- Measure the absorbance of the “</a:t>
            </a:r>
            <a:r>
              <a:rPr lang="en-GB" sz="2400" dirty="0">
                <a:latin typeface="Calibri" pitchFamily="34" charset="0"/>
              </a:rPr>
              <a:t>solution with unknown concentration</a:t>
            </a:r>
            <a:r>
              <a:rPr lang="en-US" sz="2400" dirty="0">
                <a:latin typeface="Calibri" pitchFamily="34" charset="0"/>
              </a:rPr>
              <a:t>” in order to determine the concentration.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5176481" y="2501602"/>
            <a:ext cx="25498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Beer-Lambert law: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4499992" y="3046308"/>
            <a:ext cx="4032448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>
                <a:latin typeface="Calibri" pitchFamily="34" charset="0"/>
              </a:rPr>
              <a:t>- Using available information of any standard solution to determine the “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”,</a:t>
            </a:r>
          </a:p>
          <a:p>
            <a:pPr algn="l" rtl="0"/>
            <a:r>
              <a:rPr lang="en-US" sz="2400" dirty="0">
                <a:latin typeface="Calibri" pitchFamily="34" charset="0"/>
              </a:rPr>
              <a:t>- Then using these information to get the unknown concentration. </a:t>
            </a:r>
          </a:p>
          <a:p>
            <a:pPr algn="l" rtl="0"/>
            <a:r>
              <a:rPr lang="en-US" sz="2400" dirty="0">
                <a:latin typeface="Calibri" pitchFamily="34" charset="0"/>
              </a:rPr>
              <a:t>- Using: </a:t>
            </a:r>
            <a:r>
              <a:rPr lang="en-GB" sz="2400" dirty="0">
                <a:latin typeface="Calibri" pitchFamily="34" charset="0"/>
              </a:rPr>
              <a:t>A =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GB" sz="2400" dirty="0" err="1">
                <a:latin typeface="Calibri" pitchFamily="34" charset="0"/>
              </a:rPr>
              <a:t>lc</a:t>
            </a:r>
            <a:endParaRPr lang="en-GB" sz="2400" dirty="0">
              <a:latin typeface="Calibri" pitchFamily="34" charset="0"/>
            </a:endParaRPr>
          </a:p>
          <a:p>
            <a:pPr algn="l" rtl="0"/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- Note: </a:t>
            </a:r>
            <a:r>
              <a:rPr lang="en-US" sz="2400" dirty="0">
                <a:latin typeface="Calibri" pitchFamily="34" charset="0"/>
              </a:rPr>
              <a:t>“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” will changed  when the weave length changed. </a:t>
            </a:r>
            <a:endParaRPr lang="ar-SA" sz="2400" dirty="0">
              <a:latin typeface="Calibri" pitchFamily="34" charset="0"/>
            </a:endParaRPr>
          </a:p>
        </p:txBody>
      </p:sp>
      <p:cxnSp>
        <p:nvCxnSpPr>
          <p:cNvPr id="6" name="رابط مستقيم 5"/>
          <p:cNvCxnSpPr/>
          <p:nvPr/>
        </p:nvCxnSpPr>
        <p:spPr>
          <a:xfrm>
            <a:off x="1619672" y="1628800"/>
            <a:ext cx="48965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6516216" y="1628800"/>
            <a:ext cx="0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H="1">
            <a:off x="1619671" y="1632992"/>
            <a:ext cx="8384" cy="787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133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03648" y="2780928"/>
            <a:ext cx="5184576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Practical part</a:t>
            </a:r>
            <a:endParaRPr lang="ar-SA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87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620000" cy="1143000"/>
          </a:xfrm>
        </p:spPr>
        <p:txBody>
          <a:bodyPr/>
          <a:lstStyle/>
          <a:p>
            <a:r>
              <a:rPr lang="en-GB" sz="2800" b="1" dirty="0">
                <a:solidFill>
                  <a:schemeClr val="accent1"/>
                </a:solidFill>
                <a:latin typeface="Calibri" pitchFamily="34" charset="0"/>
              </a:rPr>
              <a:t>- Objectives:</a:t>
            </a:r>
            <a:endParaRPr lang="ar-SA" sz="28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08520" y="1412776"/>
            <a:ext cx="8640960" cy="4392488"/>
          </a:xfrm>
        </p:spPr>
        <p:txBody>
          <a:bodyPr>
            <a:normAutofit/>
          </a:bodyPr>
          <a:lstStyle/>
          <a:p>
            <a:pPr lvl="0" algn="l" rtl="0" fontAlgn="base"/>
            <a:r>
              <a:rPr lang="en-US" dirty="0"/>
              <a:t>To  understand the concept of Beer-Lambert law and its application.</a:t>
            </a:r>
          </a:p>
          <a:p>
            <a:pPr lvl="0" algn="l" rtl="0" fontAlgn="base"/>
            <a:r>
              <a:rPr lang="en-US" dirty="0"/>
              <a:t>Getting familiar with standard curve.</a:t>
            </a:r>
          </a:p>
          <a:p>
            <a:pPr lvl="0" algn="l" rtl="0" fontAlgn="base"/>
            <a:r>
              <a:rPr lang="en-US" dirty="0"/>
              <a:t>Determination of an unknown concentration for a solution.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412776"/>
            <a:ext cx="8445159" cy="2337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98755" lvl="0" algn="l" rtl="0" fontAlgn="base">
              <a:lnSpc>
                <a:spcPct val="107000"/>
              </a:lnSpc>
              <a:spcAft>
                <a:spcPts val="655"/>
              </a:spcAft>
              <a:buClr>
                <a:srgbClr val="877852"/>
              </a:buClr>
              <a:buSzPts val="1450"/>
            </a:pPr>
            <a:r>
              <a:rPr lang="en-US" sz="2400" b="1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Wingdings" panose="05000000000000000000" pitchFamily="2" charset="2"/>
              </a:rPr>
              <a:t>- </a:t>
            </a:r>
            <a:r>
              <a:rPr lang="en-US" sz="2400" b="1" u="sng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Wingdings" panose="05000000000000000000" pitchFamily="2" charset="2"/>
              </a:rPr>
              <a:t>You are provided by:</a:t>
            </a:r>
            <a:endParaRPr lang="en-US" sz="2400" b="1" u="sng" dirty="0">
              <a:solidFill>
                <a:srgbClr val="C00000"/>
              </a:solidFill>
              <a:uFill>
                <a:solidFill>
                  <a:srgbClr val="000000"/>
                </a:solidFill>
              </a:uFill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lvl="0" algn="l" rtl="0" fontAlgn="base">
              <a:lnSpc>
                <a:spcPct val="107000"/>
              </a:lnSpc>
              <a:spcAft>
                <a:spcPts val="655"/>
              </a:spcAft>
              <a:buClr>
                <a:srgbClr val="877852"/>
              </a:buClr>
              <a:buSzPts val="950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1. Standard solution (Stock solution) of Copper Sulfate with  0.1 M [known concentration].</a:t>
            </a:r>
          </a:p>
          <a:p>
            <a:pPr lvl="0" algn="l" rtl="0" fontAlgn="base">
              <a:lnSpc>
                <a:spcPct val="107000"/>
              </a:lnSpc>
              <a:spcAft>
                <a:spcPts val="655"/>
              </a:spcAft>
              <a:buClr>
                <a:srgbClr val="877852"/>
              </a:buClr>
              <a:buSzPts val="950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2. Solution with Unknown concentration "A".</a:t>
            </a:r>
          </a:p>
          <a:p>
            <a:pPr lvl="0" algn="l" rtl="0" fontAlgn="base">
              <a:lnSpc>
                <a:spcPct val="107000"/>
              </a:lnSpc>
              <a:spcAft>
                <a:spcPts val="2565"/>
              </a:spcAft>
              <a:buClr>
                <a:srgbClr val="877852"/>
              </a:buClr>
              <a:buSzPts val="950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3. Solution with Unknown concentration "B".</a:t>
            </a:r>
            <a:endParaRPr lang="en-US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79512" y="692696"/>
            <a:ext cx="27363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solidFill>
                  <a:srgbClr val="002060"/>
                </a:solidFill>
              </a:rPr>
              <a:t>- Method:</a:t>
            </a:r>
            <a:endParaRPr lang="ar-SA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68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022597"/>
              </p:ext>
            </p:extLst>
          </p:nvPr>
        </p:nvGraphicFramePr>
        <p:xfrm>
          <a:off x="323528" y="1700808"/>
          <a:ext cx="7992888" cy="3507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2687">
                  <a:extLst>
                    <a:ext uri="{9D8B030D-6E8A-4147-A177-3AD203B41FA5}">
                      <a16:colId xmlns:a16="http://schemas.microsoft.com/office/drawing/2014/main" val="4162427390"/>
                    </a:ext>
                  </a:extLst>
                </a:gridCol>
                <a:gridCol w="2743777">
                  <a:extLst>
                    <a:ext uri="{9D8B030D-6E8A-4147-A177-3AD203B41FA5}">
                      <a16:colId xmlns:a16="http://schemas.microsoft.com/office/drawing/2014/main" val="343497386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434531514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576131999"/>
                    </a:ext>
                  </a:extLst>
                </a:gridCol>
              </a:tblGrid>
              <a:tr h="732953">
                <a:tc>
                  <a:txBody>
                    <a:bodyPr/>
                    <a:lstStyle/>
                    <a:p>
                      <a:pPr marR="65405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Tube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R="64135" algn="ctr" rtl="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effectLst/>
                        </a:rPr>
                        <a:t>0.1M  Copper Sulfate Standard Solution (ml)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180975"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d.H2O(ml)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60"/>
                        </a:spcAft>
                      </a:pPr>
                      <a:r>
                        <a:rPr lang="en-US" sz="1800" dirty="0">
                          <a:effectLst/>
                        </a:rPr>
                        <a:t>Solutions with unknown concentration (ml)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extLst>
                  <a:ext uri="{0D108BD9-81ED-4DB2-BD59-A6C34878D82A}">
                    <a16:rowId xmlns:a16="http://schemas.microsoft.com/office/drawing/2014/main" val="215417245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marL="180340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Blank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807085"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163195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 ml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465455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extLst>
                  <a:ext uri="{0D108BD9-81ED-4DB2-BD59-A6C34878D82A}">
                    <a16:rowId xmlns:a16="http://schemas.microsoft.com/office/drawing/2014/main" val="3107355062"/>
                  </a:ext>
                </a:extLst>
              </a:tr>
              <a:tr h="294749">
                <a:tc>
                  <a:txBody>
                    <a:bodyPr/>
                    <a:lstStyle/>
                    <a:p>
                      <a:pPr marR="142240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A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747395"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2ml </a:t>
                      </a: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207010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8ml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465455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extLst>
                  <a:ext uri="{0D108BD9-81ED-4DB2-BD59-A6C34878D82A}">
                    <a16:rowId xmlns:a16="http://schemas.microsoft.com/office/drawing/2014/main" val="2599819592"/>
                  </a:ext>
                </a:extLst>
              </a:tr>
              <a:tr h="294749">
                <a:tc>
                  <a:txBody>
                    <a:bodyPr/>
                    <a:lstStyle/>
                    <a:p>
                      <a:pPr marL="308610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70485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4ml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207010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6ml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465455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extLst>
                  <a:ext uri="{0D108BD9-81ED-4DB2-BD59-A6C34878D82A}">
                    <a16:rowId xmlns:a16="http://schemas.microsoft.com/office/drawing/2014/main" val="446868630"/>
                  </a:ext>
                </a:extLst>
              </a:tr>
              <a:tr h="294749">
                <a:tc>
                  <a:txBody>
                    <a:bodyPr/>
                    <a:lstStyle/>
                    <a:p>
                      <a:pPr marL="308610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 6ml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207010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4ml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465455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extLst>
                  <a:ext uri="{0D108BD9-81ED-4DB2-BD59-A6C34878D82A}">
                    <a16:rowId xmlns:a16="http://schemas.microsoft.com/office/drawing/2014/main" val="348754348"/>
                  </a:ext>
                </a:extLst>
              </a:tr>
              <a:tr h="294749">
                <a:tc>
                  <a:txBody>
                    <a:bodyPr/>
                    <a:lstStyle/>
                    <a:p>
                      <a:pPr marL="308610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8ml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207010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2ml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465455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extLst>
                  <a:ext uri="{0D108BD9-81ED-4DB2-BD59-A6C34878D82A}">
                    <a16:rowId xmlns:a16="http://schemas.microsoft.com/office/drawing/2014/main" val="1766774414"/>
                  </a:ext>
                </a:extLst>
              </a:tr>
              <a:tr h="294749">
                <a:tc>
                  <a:txBody>
                    <a:bodyPr/>
                    <a:lstStyle/>
                    <a:p>
                      <a:pPr marL="308610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67691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10ml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291465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465455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extLst>
                  <a:ext uri="{0D108BD9-81ED-4DB2-BD59-A6C34878D82A}">
                    <a16:rowId xmlns:a16="http://schemas.microsoft.com/office/drawing/2014/main" val="508772545"/>
                  </a:ext>
                </a:extLst>
              </a:tr>
              <a:tr h="483837">
                <a:tc>
                  <a:txBody>
                    <a:bodyPr/>
                    <a:lstStyle/>
                    <a:p>
                      <a:pPr marL="16510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Solution "A"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807085"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291465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294005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ml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extLst>
                  <a:ext uri="{0D108BD9-81ED-4DB2-BD59-A6C34878D82A}">
                    <a16:rowId xmlns:a16="http://schemas.microsoft.com/office/drawing/2014/main" val="2692045936"/>
                  </a:ext>
                </a:extLst>
              </a:tr>
              <a:tr h="483837">
                <a:tc>
                  <a:txBody>
                    <a:bodyPr/>
                    <a:lstStyle/>
                    <a:p>
                      <a:pPr marL="15240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Solution "B"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807085"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291465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tc>
                  <a:txBody>
                    <a:bodyPr/>
                    <a:lstStyle/>
                    <a:p>
                      <a:pPr marL="294005"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ml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01270" marR="44581" marT="7705" marB="0"/>
                </a:tc>
                <a:extLst>
                  <a:ext uri="{0D108BD9-81ED-4DB2-BD59-A6C34878D82A}">
                    <a16:rowId xmlns:a16="http://schemas.microsoft.com/office/drawing/2014/main" val="3718498463"/>
                  </a:ext>
                </a:extLst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179512" y="980728"/>
            <a:ext cx="4367286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635" lvl="0" rtl="0" fontAlgn="base">
              <a:lnSpc>
                <a:spcPct val="107000"/>
              </a:lnSpc>
              <a:spcAft>
                <a:spcPts val="0"/>
              </a:spcAft>
              <a:buClr>
                <a:srgbClr val="877852"/>
              </a:buClr>
              <a:buSzPts val="950"/>
            </a:pPr>
            <a:r>
              <a:rPr lang="en-US" sz="2000" b="1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Wingdings" panose="05000000000000000000" pitchFamily="2" charset="2"/>
              </a:rPr>
              <a:t>- Set up 8 test tubes, as following table:</a:t>
            </a:r>
            <a:endParaRPr lang="en-US" sz="1400" b="1" u="none" strike="noStrike" dirty="0">
              <a:solidFill>
                <a:srgbClr val="002060"/>
              </a:solidFill>
              <a:effectLst/>
              <a:uFill>
                <a:solidFill>
                  <a:srgbClr val="000000"/>
                </a:solidFill>
              </a:uFill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46833" y="300986"/>
            <a:ext cx="27363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solidFill>
                  <a:srgbClr val="C00000"/>
                </a:solidFill>
              </a:rPr>
              <a:t>- Method:</a:t>
            </a:r>
            <a:endParaRPr lang="ar-SA" sz="2800" b="1" dirty="0">
              <a:solidFill>
                <a:srgbClr val="C0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-81038" y="5733256"/>
            <a:ext cx="9549582" cy="840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" lvl="0" algn="ctr" rtl="0" fontAlgn="base">
              <a:lnSpc>
                <a:spcPct val="107000"/>
              </a:lnSpc>
              <a:spcAft>
                <a:spcPts val="655"/>
              </a:spcAft>
              <a:buClr>
                <a:srgbClr val="877852"/>
              </a:buClr>
              <a:buSzPts val="950"/>
            </a:pP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Mix the contents using the vortex.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Times New Roman" panose="02020603050405020304" pitchFamily="18" charset="0"/>
              <a:cs typeface="+mj-cs"/>
            </a:endParaRPr>
          </a:p>
          <a:p>
            <a:pPr marL="285750" marR="635" lvl="0" indent="-285750" algn="l" rtl="0" fontAlgn="base">
              <a:lnSpc>
                <a:spcPct val="107000"/>
              </a:lnSpc>
              <a:spcAft>
                <a:spcPts val="655"/>
              </a:spcAft>
              <a:buClr>
                <a:srgbClr val="877852"/>
              </a:buClr>
              <a:buSzPts val="95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Measure the absorbance of each tube at  600 nm against the blank [..….].</a:t>
            </a:r>
            <a:endParaRPr lang="en-US" sz="2000" b="1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+mj-cs"/>
            </a:endParaRPr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4139952" y="5157192"/>
            <a:ext cx="0" cy="490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865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24056" y="647202"/>
            <a:ext cx="8424936" cy="3041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635" lvl="0" indent="-342900" algn="l" rtl="0" fontAlgn="base">
              <a:lnSpc>
                <a:spcPct val="150000"/>
              </a:lnSpc>
              <a:spcAft>
                <a:spcPts val="650"/>
              </a:spcAft>
              <a:buClr>
                <a:srgbClr val="877852"/>
              </a:buClr>
              <a:buSzPts val="950"/>
              <a:buFont typeface="Wingdings" panose="05000000000000000000" pitchFamily="2" charset="2"/>
              <a:buChar char="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Wingdings" panose="05000000000000000000" pitchFamily="2" charset="2"/>
              </a:rPr>
              <a:t>Calculate the concentrations of the series of known standard solutions.</a:t>
            </a:r>
            <a:endParaRPr lang="en-US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635" lvl="0" indent="-342900" algn="l" rtl="0" fontAlgn="base">
              <a:lnSpc>
                <a:spcPct val="150000"/>
              </a:lnSpc>
              <a:spcAft>
                <a:spcPts val="680"/>
              </a:spcAft>
              <a:buClr>
                <a:srgbClr val="877852"/>
              </a:buClr>
              <a:buSzPts val="950"/>
              <a:buFont typeface="Wingdings" panose="05000000000000000000" pitchFamily="2" charset="2"/>
              <a:buChar char="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Wingdings" panose="05000000000000000000" pitchFamily="2" charset="2"/>
              </a:rPr>
              <a:t>Plot the standard curve (Absorbance  vs. Concentration), determine the concentration of unknown from graph.  </a:t>
            </a:r>
            <a:endParaRPr lang="en-US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635" lvl="0" indent="-342900" algn="l" rtl="0" fontAlgn="base">
              <a:lnSpc>
                <a:spcPct val="150000"/>
              </a:lnSpc>
              <a:spcAft>
                <a:spcPts val="1395"/>
              </a:spcAft>
              <a:buClr>
                <a:srgbClr val="877852"/>
              </a:buClr>
              <a:buSzPts val="950"/>
              <a:buFont typeface="Wingdings" panose="05000000000000000000" pitchFamily="2" charset="2"/>
              <a:buChar char="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Wingdings" panose="05000000000000000000" pitchFamily="2" charset="2"/>
              </a:rPr>
              <a:t>Determine the concentration of Solution "A" and "B".</a:t>
            </a:r>
            <a:endParaRPr lang="en-US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79512" y="116632"/>
            <a:ext cx="20882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</a:rPr>
              <a:t>- Result:</a:t>
            </a:r>
            <a:endParaRPr lang="ar-SA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570596"/>
              </p:ext>
            </p:extLst>
          </p:nvPr>
        </p:nvGraphicFramePr>
        <p:xfrm>
          <a:off x="1547664" y="3861048"/>
          <a:ext cx="5451488" cy="2885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256">
                  <a:extLst>
                    <a:ext uri="{9D8B030D-6E8A-4147-A177-3AD203B41FA5}">
                      <a16:colId xmlns:a16="http://schemas.microsoft.com/office/drawing/2014/main" val="2628628564"/>
                    </a:ext>
                  </a:extLst>
                </a:gridCol>
                <a:gridCol w="2020048">
                  <a:extLst>
                    <a:ext uri="{9D8B030D-6E8A-4147-A177-3AD203B41FA5}">
                      <a16:colId xmlns:a16="http://schemas.microsoft.com/office/drawing/2014/main" val="2614758704"/>
                    </a:ext>
                  </a:extLst>
                </a:gridCol>
                <a:gridCol w="1913184">
                  <a:extLst>
                    <a:ext uri="{9D8B030D-6E8A-4147-A177-3AD203B41FA5}">
                      <a16:colId xmlns:a16="http://schemas.microsoft.com/office/drawing/2014/main" val="1275086288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marL="4584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Tube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marL="337185" indent="-3371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Absorbance at  600nm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Concentration  M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extLst>
                  <a:ext uri="{0D108BD9-81ED-4DB2-BD59-A6C34878D82A}">
                    <a16:rowId xmlns:a16="http://schemas.microsoft.com/office/drawing/2014/main" val="52236727"/>
                  </a:ext>
                </a:extLst>
              </a:tr>
              <a:tr h="278765">
                <a:tc>
                  <a:txBody>
                    <a:bodyPr/>
                    <a:lstStyle/>
                    <a:p>
                      <a:pPr marL="6013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extLst>
                  <a:ext uri="{0D108BD9-81ED-4DB2-BD59-A6C34878D82A}">
                    <a16:rowId xmlns:a16="http://schemas.microsoft.com/office/drawing/2014/main" val="2170258038"/>
                  </a:ext>
                </a:extLst>
              </a:tr>
              <a:tr h="270510">
                <a:tc>
                  <a:txBody>
                    <a:bodyPr/>
                    <a:lstStyle/>
                    <a:p>
                      <a:pPr marL="607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extLst>
                  <a:ext uri="{0D108BD9-81ED-4DB2-BD59-A6C34878D82A}">
                    <a16:rowId xmlns:a16="http://schemas.microsoft.com/office/drawing/2014/main" val="3925303453"/>
                  </a:ext>
                </a:extLst>
              </a:tr>
              <a:tr h="278765">
                <a:tc>
                  <a:txBody>
                    <a:bodyPr/>
                    <a:lstStyle/>
                    <a:p>
                      <a:pPr marL="6013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extLst>
                  <a:ext uri="{0D108BD9-81ED-4DB2-BD59-A6C34878D82A}">
                    <a16:rowId xmlns:a16="http://schemas.microsoft.com/office/drawing/2014/main" val="3108064904"/>
                  </a:ext>
                </a:extLst>
              </a:tr>
              <a:tr h="278765">
                <a:tc>
                  <a:txBody>
                    <a:bodyPr/>
                    <a:lstStyle/>
                    <a:p>
                      <a:pPr marL="6013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extLst>
                  <a:ext uri="{0D108BD9-81ED-4DB2-BD59-A6C34878D82A}">
                    <a16:rowId xmlns:a16="http://schemas.microsoft.com/office/drawing/2014/main" val="54598351"/>
                  </a:ext>
                </a:extLst>
              </a:tr>
              <a:tr h="278765">
                <a:tc>
                  <a:txBody>
                    <a:bodyPr/>
                    <a:lstStyle/>
                    <a:p>
                      <a:pPr marL="6076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extLst>
                  <a:ext uri="{0D108BD9-81ED-4DB2-BD59-A6C34878D82A}">
                    <a16:rowId xmlns:a16="http://schemas.microsoft.com/office/drawing/2014/main" val="2834854884"/>
                  </a:ext>
                </a:extLst>
              </a:tr>
              <a:tr h="278765">
                <a:tc>
                  <a:txBody>
                    <a:bodyPr/>
                    <a:lstStyle/>
                    <a:p>
                      <a:pPr marL="101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Solution "A"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From the curve=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extLst>
                  <a:ext uri="{0D108BD9-81ED-4DB2-BD59-A6C34878D82A}">
                    <a16:rowId xmlns:a16="http://schemas.microsoft.com/office/drawing/2014/main" val="2095976028"/>
                  </a:ext>
                </a:extLst>
              </a:tr>
              <a:tr h="278765">
                <a:tc>
                  <a:txBody>
                    <a:bodyPr/>
                    <a:lstStyle/>
                    <a:p>
                      <a:pPr marL="1079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Solution "B"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From the curve=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3025" marT="30480" marB="0"/>
                </a:tc>
                <a:extLst>
                  <a:ext uri="{0D108BD9-81ED-4DB2-BD59-A6C34878D82A}">
                    <a16:rowId xmlns:a16="http://schemas.microsoft.com/office/drawing/2014/main" val="3201127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72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17900" y="368945"/>
            <a:ext cx="849694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chemeClr val="accent1"/>
                </a:solidFill>
                <a:latin typeface="Calibri" pitchFamily="34" charset="0"/>
              </a:rPr>
              <a:t>- The spectrophotometer: </a:t>
            </a:r>
            <a:r>
              <a:rPr lang="en-US" sz="2400" dirty="0">
                <a:latin typeface="Calibri" pitchFamily="34" charset="0"/>
              </a:rPr>
              <a:t>it can be used to measure the amount of light absorbed by a </a:t>
            </a:r>
            <a:r>
              <a:rPr lang="en-GB" sz="2400" dirty="0">
                <a:latin typeface="Calibri" pitchFamily="34" charset="0"/>
              </a:rPr>
              <a:t>solution. </a:t>
            </a:r>
            <a:r>
              <a:rPr lang="en-GB" sz="2400" dirty="0">
                <a:solidFill>
                  <a:srgbClr val="0070C0"/>
                </a:solidFill>
                <a:latin typeface="Calibri" pitchFamily="34" charset="0"/>
              </a:rPr>
              <a:t>How?</a:t>
            </a:r>
          </a:p>
          <a:p>
            <a:pPr algn="l" rtl="0"/>
            <a:endParaRPr lang="en-GB" sz="2400" dirty="0">
              <a:latin typeface="Calibri" pitchFamily="34" charset="0"/>
            </a:endParaRPr>
          </a:p>
          <a:p>
            <a:pPr algn="l" rtl="0"/>
            <a:r>
              <a:rPr lang="en-GB" sz="2400" dirty="0"/>
              <a:t>-</a:t>
            </a:r>
            <a:r>
              <a:rPr lang="en-US" sz="2400" dirty="0"/>
              <a:t> I</a:t>
            </a:r>
            <a:r>
              <a:rPr lang="en-US" sz="2400" dirty="0">
                <a:cs typeface="Aparajita" pitchFamily="34" charset="0"/>
              </a:rPr>
              <a:t>t consist of two parts spectrometer and photometer. </a:t>
            </a:r>
          </a:p>
          <a:p>
            <a:pPr algn="l" rtl="0"/>
            <a:endParaRPr lang="en-GB" sz="2400" dirty="0">
              <a:latin typeface="Calibri" pitchFamily="34" charset="0"/>
            </a:endParaRPr>
          </a:p>
          <a:p>
            <a:pPr algn="l" rtl="0"/>
            <a:r>
              <a:rPr lang="en-GB" sz="2400" dirty="0">
                <a:latin typeface="Calibri" pitchFamily="34" charset="0"/>
              </a:rPr>
              <a:t>- By using </a:t>
            </a:r>
            <a:r>
              <a:rPr lang="en-US" sz="2400" dirty="0">
                <a:latin typeface="Calibri" pitchFamily="34" charset="0"/>
              </a:rPr>
              <a:t>the spectrophotometer, we can quantitatively measure absorbance, and this information can be used to determine the concentration of the absorbing molecule.</a:t>
            </a:r>
            <a:endParaRPr lang="ar-SA" sz="2400" dirty="0">
              <a:latin typeface="Calibri" pitchFamily="34" charset="0"/>
            </a:endParaRPr>
          </a:p>
          <a:p>
            <a:pPr algn="l" rtl="0"/>
            <a:endParaRPr lang="en-GB" sz="2400" dirty="0">
              <a:latin typeface="Calibri" pitchFamily="34" charset="0"/>
            </a:endParaRPr>
          </a:p>
          <a:p>
            <a:pPr algn="l" rtl="0"/>
            <a:r>
              <a:rPr lang="en-GB" sz="2400" dirty="0">
                <a:latin typeface="Calibri" pitchFamily="34" charset="0"/>
              </a:rPr>
              <a:t>- </a:t>
            </a:r>
            <a:r>
              <a:rPr lang="en-US" sz="2400" dirty="0">
                <a:latin typeface="Calibri" pitchFamily="34" charset="0"/>
              </a:rPr>
              <a:t>More concentrated solution will absorb more light</a:t>
            </a:r>
            <a:r>
              <a:rPr lang="en-GB" sz="2400" dirty="0">
                <a:latin typeface="Calibri" pitchFamily="34" charset="0"/>
              </a:rPr>
              <a:t> and transmits less.</a:t>
            </a:r>
            <a:r>
              <a:rPr lang="ar-SA" sz="2400" dirty="0">
                <a:latin typeface="Calibri" pitchFamily="34" charset="0"/>
              </a:rPr>
              <a:t> </a:t>
            </a:r>
          </a:p>
          <a:p>
            <a:pPr algn="l" rtl="0"/>
            <a:endParaRPr lang="en-GB" sz="2400" dirty="0">
              <a:latin typeface="Calibri" pitchFamily="34" charset="0"/>
            </a:endParaRPr>
          </a:p>
          <a:p>
            <a:pPr algn="l" rtl="0"/>
            <a:endParaRPr lang="en-GB" sz="2400" dirty="0">
              <a:latin typeface="Calibri" pitchFamily="34" charset="0"/>
            </a:endParaRPr>
          </a:p>
          <a:p>
            <a:pPr algn="l" rtl="0"/>
            <a:r>
              <a:rPr lang="en-GB" sz="2400" b="1" dirty="0">
                <a:solidFill>
                  <a:srgbClr val="0070C0"/>
                </a:solidFill>
                <a:latin typeface="Calibri" pitchFamily="34" charset="0"/>
              </a:rPr>
              <a:t>So, </a:t>
            </a:r>
            <a:r>
              <a:rPr lang="en-GB" sz="2400" dirty="0">
                <a:latin typeface="Calibri" pitchFamily="34" charset="0"/>
              </a:rPr>
              <a:t>the </a:t>
            </a:r>
            <a:r>
              <a:rPr lang="en-US" sz="2400" dirty="0">
                <a:latin typeface="Calibri" pitchFamily="34" charset="0"/>
              </a:rPr>
              <a:t>more concentrated solution </a:t>
            </a:r>
            <a:r>
              <a:rPr lang="en-US" sz="2400" dirty="0">
                <a:latin typeface="Calibri" pitchFamily="34" charset="0"/>
                <a:sym typeface="Wingdings" pitchFamily="2" charset="2"/>
              </a:rPr>
              <a:t> high absorbance value.</a:t>
            </a:r>
          </a:p>
          <a:p>
            <a:pPr algn="l" rtl="0"/>
            <a:endParaRPr lang="en-US" sz="2400" dirty="0">
              <a:latin typeface="Calibri" pitchFamily="34" charset="0"/>
              <a:sym typeface="Wingdings" pitchFamily="2" charset="2"/>
            </a:endParaRPr>
          </a:p>
          <a:p>
            <a:pPr algn="l" rtl="0"/>
            <a:r>
              <a:rPr lang="en-US" sz="2400" dirty="0">
                <a:latin typeface="Calibri" pitchFamily="34" charset="0"/>
                <a:sym typeface="Wingdings" pitchFamily="2" charset="2"/>
              </a:rPr>
              <a:t>And Less </a:t>
            </a:r>
            <a:r>
              <a:rPr lang="en-US" sz="2400" dirty="0">
                <a:latin typeface="Calibri" pitchFamily="34" charset="0"/>
              </a:rPr>
              <a:t>concentrated solution </a:t>
            </a:r>
            <a:r>
              <a:rPr lang="en-US" sz="2400" dirty="0">
                <a:latin typeface="Calibri" pitchFamily="34" charset="0"/>
                <a:sym typeface="Wingdings" pitchFamily="2" charset="2"/>
              </a:rPr>
              <a:t> less absorbance value.</a:t>
            </a:r>
            <a:r>
              <a:rPr lang="en-US" sz="2400" dirty="0">
                <a:latin typeface="Calibri" pitchFamily="34" charset="0"/>
              </a:rPr>
              <a:t> </a:t>
            </a:r>
            <a:endParaRPr lang="en-GB" sz="2400" dirty="0">
              <a:latin typeface="Calibri" pitchFamily="34" charset="0"/>
            </a:endParaRPr>
          </a:p>
          <a:p>
            <a:pPr algn="l" rtl="0"/>
            <a:endParaRPr lang="en-GB" sz="2400" dirty="0">
              <a:latin typeface="Calibri" pitchFamily="34" charset="0"/>
            </a:endParaRPr>
          </a:p>
          <a:p>
            <a:pPr algn="l" rtl="0"/>
            <a:endParaRPr lang="en-GB" sz="2400" dirty="0">
              <a:latin typeface="Calibri" pitchFamily="34" charset="0"/>
            </a:endParaRPr>
          </a:p>
          <a:p>
            <a:pPr algn="l" rtl="0"/>
            <a:endParaRPr lang="en-GB" sz="2400" dirty="0">
              <a:latin typeface="Calibri" pitchFamily="34" charset="0"/>
            </a:endParaRPr>
          </a:p>
          <a:p>
            <a:pPr algn="l" rtl="0"/>
            <a:endParaRPr lang="en-GB" sz="2400" dirty="0">
              <a:latin typeface="Calibri" pitchFamily="34" charset="0"/>
            </a:endParaRPr>
          </a:p>
          <a:p>
            <a:pPr algn="l" rtl="0"/>
            <a:endParaRPr lang="en-GB" sz="2400" dirty="0">
              <a:latin typeface="Calibri" pitchFamily="34" charset="0"/>
            </a:endParaRPr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067944" y="4293096"/>
            <a:ext cx="0" cy="792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548680"/>
            <a:ext cx="84473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  <a:buFontTx/>
              <a:buChar char="-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Aparajita" pitchFamily="34" charset="0"/>
              </a:rPr>
              <a:t>Wavelength in this instrument divided into: 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cs typeface="Aparajita" pitchFamily="34" charset="0"/>
              </a:rPr>
              <a:t>1. I</a:t>
            </a:r>
            <a:r>
              <a:rPr lang="en-US" sz="2400" dirty="0"/>
              <a:t>nvisible range-ultraviolet (from 100 to 360 nm).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cs typeface="Aparajita" pitchFamily="34" charset="0"/>
              </a:rPr>
              <a:t>2. </a:t>
            </a:r>
            <a:r>
              <a:rPr lang="en-US" sz="2400" dirty="0"/>
              <a:t>Visible range (above 360 nm -700 nm)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cs typeface="Aparajita" pitchFamily="34" charset="0"/>
              </a:rPr>
              <a:t>- </a:t>
            </a:r>
            <a:r>
              <a:rPr lang="en-US" sz="2400" b="1" dirty="0">
                <a:cs typeface="Aparajita" pitchFamily="34" charset="0"/>
              </a:rPr>
              <a:t>Blank:</a:t>
            </a:r>
            <a:r>
              <a:rPr lang="en-US" sz="2400" dirty="0">
                <a:cs typeface="Aparajita" pitchFamily="34" charset="0"/>
              </a:rPr>
              <a:t> contain every thing expect the substance that we want to measure.</a:t>
            </a:r>
          </a:p>
        </p:txBody>
      </p:sp>
    </p:spTree>
    <p:extLst>
      <p:ext uri="{BB962C8B-B14F-4D97-AF65-F5344CB8AC3E}">
        <p14:creationId xmlns:p14="http://schemas.microsoft.com/office/powerpoint/2010/main" val="52434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123728" y="5055567"/>
            <a:ext cx="4386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alibri" pitchFamily="34" charset="0"/>
              </a:rPr>
              <a:t>How a spectrophotometer works</a:t>
            </a:r>
            <a:endParaRPr lang="ar-SA" sz="2400" b="1" dirty="0">
              <a:latin typeface="Calibri" pitchFamily="34" charset="0"/>
            </a:endParaRPr>
          </a:p>
        </p:txBody>
      </p:sp>
      <p:pic>
        <p:nvPicPr>
          <p:cNvPr id="4" name="Picture 2" descr="http://chemwiki.ucdavis.edu/@api/deki/files/8475/spectrophotometer_stru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623" y="1815207"/>
            <a:ext cx="8123180" cy="29485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710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24045"/>
            <a:ext cx="8496944" cy="8703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GB" sz="3600" b="1" dirty="0">
                <a:solidFill>
                  <a:schemeClr val="accent1"/>
                </a:solidFill>
              </a:rPr>
              <a:t> - </a:t>
            </a:r>
            <a:r>
              <a:rPr lang="en-US" sz="3600" b="1" dirty="0">
                <a:solidFill>
                  <a:schemeClr val="accent1"/>
                </a:solidFill>
              </a:rPr>
              <a:t>Beer-Lambert law:</a:t>
            </a:r>
          </a:p>
          <a:p>
            <a:pPr algn="l" rtl="0">
              <a:lnSpc>
                <a:spcPct val="150000"/>
              </a:lnSpc>
            </a:pPr>
            <a:r>
              <a:rPr lang="en-GB" sz="2800" b="1" dirty="0">
                <a:solidFill>
                  <a:srgbClr val="0070C0"/>
                </a:solidFill>
              </a:rPr>
              <a:t>- Principle:</a:t>
            </a:r>
          </a:p>
          <a:p>
            <a:pPr algn="l" rtl="0">
              <a:lnSpc>
                <a:spcPct val="150000"/>
              </a:lnSpc>
            </a:pPr>
            <a:r>
              <a:rPr lang="en-US" sz="2400" i="1" u="sng" dirty="0">
                <a:solidFill>
                  <a:schemeClr val="accent3">
                    <a:lumMod val="75000"/>
                  </a:schemeClr>
                </a:solidFill>
              </a:rPr>
              <a:t>The absorption of light by a solution is described by the Beer-Lambert law as: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- There is </a:t>
            </a:r>
            <a:r>
              <a:rPr lang="en-US" sz="2400" b="1" dirty="0">
                <a:solidFill>
                  <a:srgbClr val="7030A0"/>
                </a:solidFill>
              </a:rPr>
              <a:t>linear relationship </a:t>
            </a:r>
            <a:r>
              <a:rPr lang="en-US" sz="2400" dirty="0"/>
              <a:t>between absorbance and concentration of an absorbing species.</a:t>
            </a:r>
          </a:p>
          <a:p>
            <a:pPr algn="l" rtl="0">
              <a:lnSpc>
                <a:spcPct val="150000"/>
              </a:lnSpc>
            </a:pPr>
            <a:r>
              <a:rPr lang="en-US" sz="2400" b="1" i="1" dirty="0">
                <a:solidFill>
                  <a:srgbClr val="0070C0"/>
                </a:solidFill>
                <a:cs typeface="Aparajita" pitchFamily="34" charset="0"/>
              </a:rPr>
              <a:t>A =  a</a:t>
            </a:r>
            <a:r>
              <a:rPr lang="en-US" sz="2400" b="1" i="1" baseline="-25000" dirty="0">
                <a:solidFill>
                  <a:srgbClr val="0070C0"/>
                </a:solidFill>
                <a:cs typeface="Aparajita" pitchFamily="34" charset="0"/>
              </a:rPr>
              <a:t>m</a:t>
            </a:r>
            <a:r>
              <a:rPr lang="en-US" sz="2400" b="1" i="1" dirty="0">
                <a:solidFill>
                  <a:srgbClr val="0070C0"/>
                </a:solidFill>
                <a:cs typeface="Aparajita" pitchFamily="34" charset="0"/>
              </a:rPr>
              <a:t> x c x l </a:t>
            </a:r>
          </a:p>
          <a:p>
            <a:pPr algn="l" rtl="0">
              <a:lnSpc>
                <a:spcPct val="150000"/>
              </a:lnSpc>
            </a:pPr>
            <a:r>
              <a:rPr lang="en-GB" sz="2400" b="1" dirty="0">
                <a:solidFill>
                  <a:srgbClr val="0070C0"/>
                </a:solidFill>
              </a:rPr>
              <a:t>A= </a:t>
            </a:r>
            <a:r>
              <a:rPr lang="en-GB" sz="2400" dirty="0"/>
              <a:t>is the absorbance </a:t>
            </a:r>
            <a:r>
              <a:rPr lang="en-US" sz="2400" dirty="0">
                <a:cs typeface="Aparajita" pitchFamily="34" charset="0"/>
              </a:rPr>
              <a:t>of the solution [Ab]</a:t>
            </a:r>
            <a:r>
              <a:rPr lang="en-GB" sz="2400" dirty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400" b="1" i="1" dirty="0">
                <a:solidFill>
                  <a:srgbClr val="0070C0"/>
                </a:solidFill>
                <a:cs typeface="Aparajita" pitchFamily="34" charset="0"/>
              </a:rPr>
              <a:t>a</a:t>
            </a:r>
            <a:r>
              <a:rPr lang="en-US" sz="2400" b="1" i="1" baseline="-25000" dirty="0">
                <a:solidFill>
                  <a:srgbClr val="0070C0"/>
                </a:solidFill>
                <a:cs typeface="Aparajita" pitchFamily="34" charset="0"/>
              </a:rPr>
              <a:t>m </a:t>
            </a:r>
            <a:r>
              <a:rPr lang="el-GR" sz="2400" dirty="0">
                <a:solidFill>
                  <a:srgbClr val="0070C0"/>
                </a:solidFill>
              </a:rPr>
              <a:t>=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>
                <a:cs typeface="Aparajita" pitchFamily="34" charset="0"/>
              </a:rPr>
              <a:t>the molar</a:t>
            </a:r>
            <a:r>
              <a:rPr lang="el-GR" sz="2400" dirty="0"/>
              <a:t> </a:t>
            </a:r>
            <a:r>
              <a:rPr lang="en-GB" sz="2400" dirty="0"/>
              <a:t>extinction(absorption) coefficient.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</a:rPr>
              <a:t>l = </a:t>
            </a:r>
            <a:r>
              <a:rPr lang="en-US" sz="2400" dirty="0"/>
              <a:t>length of the light path through the solution.</a:t>
            </a:r>
            <a:endParaRPr lang="en-GB" sz="2400" dirty="0"/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</a:rPr>
              <a:t>c = </a:t>
            </a:r>
            <a:r>
              <a:rPr lang="en-US" sz="2400" dirty="0"/>
              <a:t>concentration of the absorbing substance.</a:t>
            </a:r>
          </a:p>
          <a:p>
            <a:pPr algn="l" rtl="0">
              <a:lnSpc>
                <a:spcPct val="150000"/>
              </a:lnSpc>
            </a:pPr>
            <a:endParaRPr lang="en-US" sz="2400" dirty="0"/>
          </a:p>
          <a:p>
            <a:pPr algn="l" rtl="0">
              <a:lnSpc>
                <a:spcPct val="150000"/>
              </a:lnSpc>
            </a:pPr>
            <a:endParaRPr lang="en-US" sz="2400" dirty="0"/>
          </a:p>
          <a:p>
            <a:pPr algn="l" rtl="0">
              <a:lnSpc>
                <a:spcPct val="150000"/>
              </a:lnSpc>
            </a:pPr>
            <a:endParaRPr lang="en-US" sz="2400" dirty="0"/>
          </a:p>
          <a:p>
            <a:pPr algn="l" rtl="0">
              <a:lnSpc>
                <a:spcPct val="150000"/>
              </a:lnSpc>
            </a:pPr>
            <a:endParaRPr lang="ar-SA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8252" y="404662"/>
            <a:ext cx="3670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cs typeface="Aparajita" pitchFamily="34" charset="0"/>
              </a:rPr>
              <a:t>From this law we observe :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93742" y="1052736"/>
            <a:ext cx="754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cs typeface="Aparajita" pitchFamily="34" charset="0"/>
              </a:rPr>
              <a:t>1- There are direct proportional between C and Ab.</a:t>
            </a:r>
          </a:p>
          <a:p>
            <a:pPr algn="l" rtl="0"/>
            <a:endParaRPr lang="en-US" sz="2400" dirty="0">
              <a:cs typeface="Aparajita" pitchFamily="34" charset="0"/>
            </a:endParaRPr>
          </a:p>
          <a:p>
            <a:pPr algn="l" rtl="0"/>
            <a:r>
              <a:rPr lang="en-US" sz="2400" dirty="0">
                <a:cs typeface="Aparajita" pitchFamily="34" charset="0"/>
              </a:rPr>
              <a:t>2- Also, there is direct proportional between l and Ab.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-1887" y="2636912"/>
            <a:ext cx="854304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Calibri" pitchFamily="34" charset="0"/>
              </a:rPr>
              <a:t>- So, what does standard curve of concentrations mean? </a:t>
            </a:r>
            <a:endParaRPr lang="ar-SA" sz="2800" b="1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4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332656"/>
            <a:ext cx="84530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chemeClr val="accent1"/>
                </a:solidFill>
                <a:latin typeface="Calibri" pitchFamily="34" charset="0"/>
              </a:rPr>
              <a:t>- A standard curve for concentrations:</a:t>
            </a:r>
          </a:p>
          <a:p>
            <a:pPr marL="342900" indent="-342900" algn="l" rtl="0">
              <a:lnSpc>
                <a:spcPct val="150000"/>
              </a:lnSpc>
              <a:buFontTx/>
              <a:buChar char="-"/>
            </a:pPr>
            <a:r>
              <a:rPr lang="en-US" sz="2400" dirty="0">
                <a:latin typeface="Calibri" pitchFamily="34" charset="0"/>
              </a:rPr>
              <a:t>It is a graph that  shows the relationship  between different </a:t>
            </a:r>
            <a:r>
              <a:rPr lang="en-US" sz="2400" u="sng" dirty="0">
                <a:latin typeface="Calibri" pitchFamily="34" charset="0"/>
              </a:rPr>
              <a:t>known concentrations </a:t>
            </a:r>
            <a:r>
              <a:rPr lang="en-US" sz="2400" dirty="0">
                <a:latin typeface="Calibri" pitchFamily="34" charset="0"/>
              </a:rPr>
              <a:t>of a substance and </a:t>
            </a:r>
            <a:r>
              <a:rPr lang="en-US" sz="2400" u="sng" dirty="0">
                <a:latin typeface="Calibri" pitchFamily="34" charset="0"/>
              </a:rPr>
              <a:t>the absorbance at a specific wave length</a:t>
            </a:r>
            <a:r>
              <a:rPr lang="en-US" sz="2400" dirty="0">
                <a:latin typeface="Calibri" pitchFamily="34" charset="0"/>
              </a:rPr>
              <a:t>. </a:t>
            </a:r>
          </a:p>
          <a:p>
            <a:pPr marL="342900" indent="-342900" algn="l" rtl="0">
              <a:lnSpc>
                <a:spcPct val="150000"/>
              </a:lnSpc>
              <a:buFontTx/>
              <a:buChar char="-"/>
            </a:pPr>
            <a:r>
              <a:rPr lang="en-US" sz="2400" dirty="0"/>
              <a:t>If we plot absorbance against concentration, we get a straight line. </a:t>
            </a:r>
            <a:endParaRPr lang="en-US" sz="2400" dirty="0">
              <a:latin typeface="Calibri" pitchFamily="3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 -Standard curve are most commonly used to determine the concentration of a substance, using serial dilution of solutions of  known concentrations.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-So, what is the principle of a standard curve???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- What is standard solutions???</a:t>
            </a:r>
          </a:p>
          <a:p>
            <a:pPr algn="l" rtl="0">
              <a:lnSpc>
                <a:spcPct val="150000"/>
              </a:lnSpc>
            </a:pPr>
            <a:endParaRPr lang="ar-SA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5307" y="620688"/>
            <a:ext cx="84251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</a:rPr>
              <a:t>- Standard solution: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 - It is a solution containing a precisely </a:t>
            </a:r>
            <a:r>
              <a:rPr lang="en-US" sz="2400" u="sng" dirty="0">
                <a:solidFill>
                  <a:srgbClr val="C00000"/>
                </a:solidFill>
              </a:rPr>
              <a:t>known concentration </a:t>
            </a:r>
            <a:r>
              <a:rPr lang="en-US" sz="2400" dirty="0"/>
              <a:t>of an element or a substance.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cs typeface="Aparajita" pitchFamily="34" charset="0"/>
              </a:rPr>
              <a:t>- A series of known standard solutions</a:t>
            </a:r>
            <a:r>
              <a:rPr lang="en-US" sz="2400" dirty="0"/>
              <a:t> can be p</a:t>
            </a:r>
            <a:r>
              <a:rPr lang="en-US" sz="2400" dirty="0">
                <a:cs typeface="Aparajita" pitchFamily="34" charset="0"/>
              </a:rPr>
              <a:t>repare by diluting the stock known solution.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cs typeface="Aparajita" pitchFamily="34" charset="0"/>
              </a:rPr>
              <a:t>- We should calculate the concentration of mixture after diluted by the formula:             C1 X V1 = C2 X V2 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cs typeface="Aparajita" pitchFamily="34" charset="0"/>
              </a:rPr>
              <a:t> 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itchFamily="34" charset="0"/>
              </a:rPr>
              <a:t> </a:t>
            </a:r>
            <a:endParaRPr lang="ar-SA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8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6896" y="332263"/>
            <a:ext cx="8479015" cy="650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cs typeface="Aparajita" pitchFamily="34" charset="0"/>
              </a:rPr>
              <a:t>- Notes:</a:t>
            </a:r>
          </a:p>
          <a:p>
            <a:pPr algn="l" rtl="0">
              <a:lnSpc>
                <a:spcPct val="150000"/>
              </a:lnSpc>
            </a:pPr>
            <a:r>
              <a:rPr lang="en-US" sz="2000" dirty="0">
                <a:cs typeface="Aparajita" pitchFamily="34" charset="0"/>
              </a:rPr>
              <a:t>1- The Ab of solution with “unknown concentration” preferred to be lower than highest Ab value in the standard Curve.</a:t>
            </a:r>
          </a:p>
          <a:p>
            <a:pPr algn="l" rtl="0">
              <a:lnSpc>
                <a:spcPct val="150000"/>
              </a:lnSpc>
            </a:pPr>
            <a:r>
              <a:rPr lang="en-US" sz="2000" dirty="0">
                <a:cs typeface="Aparajita" pitchFamily="34" charset="0"/>
              </a:rPr>
              <a:t>[ the absorbance of solution with “unknown concentration”, is within the rang of absorbance values of solution with “known concentration solutions”].</a:t>
            </a:r>
          </a:p>
          <a:p>
            <a:pPr algn="l" rtl="0">
              <a:lnSpc>
                <a:spcPct val="150000"/>
              </a:lnSpc>
            </a:pPr>
            <a:r>
              <a:rPr lang="en-US" sz="2000" dirty="0">
                <a:cs typeface="Aparajita" pitchFamily="34" charset="0"/>
              </a:rPr>
              <a:t>2- If your unknown sample had an absorbance higher the highest absorbance recorded by standard [</a:t>
            </a:r>
            <a:r>
              <a:rPr lang="en-US" sz="2000" b="1" dirty="0">
                <a:solidFill>
                  <a:srgbClr val="C00000"/>
                </a:solidFill>
                <a:cs typeface="Aparajita" pitchFamily="34" charset="0"/>
              </a:rPr>
              <a:t>out of the rang</a:t>
            </a:r>
            <a:r>
              <a:rPr lang="en-US" sz="2000" dirty="0">
                <a:cs typeface="Aparajita" pitchFamily="34" charset="0"/>
              </a:rPr>
              <a:t>]. 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cs typeface="Aparajita" pitchFamily="34" charset="0"/>
              </a:rPr>
              <a:t>- How will you determine its concentration correctly?</a:t>
            </a:r>
          </a:p>
          <a:p>
            <a:pPr algn="l" rtl="0">
              <a:lnSpc>
                <a:spcPct val="150000"/>
              </a:lnSpc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cs typeface="Aparajita" pitchFamily="34" charset="0"/>
              </a:rPr>
              <a:t>- I have two choice :</a:t>
            </a:r>
          </a:p>
          <a:p>
            <a:pPr algn="l" rtl="0">
              <a:lnSpc>
                <a:spcPct val="150000"/>
              </a:lnSpc>
            </a:pPr>
            <a:r>
              <a:rPr lang="en-US" sz="2000" dirty="0">
                <a:cs typeface="Aparajita" pitchFamily="34" charset="0"/>
              </a:rPr>
              <a:t>1- Increase the concentration of standard solution.</a:t>
            </a:r>
          </a:p>
          <a:p>
            <a:pPr algn="l" rtl="0">
              <a:lnSpc>
                <a:spcPct val="150000"/>
              </a:lnSpc>
            </a:pPr>
            <a:r>
              <a:rPr lang="en-US" sz="2000" dirty="0">
                <a:cs typeface="Aparajita" pitchFamily="34" charset="0"/>
              </a:rPr>
              <a:t>2- Dilute the solution with “unknown concentration” </a:t>
            </a:r>
            <a:r>
              <a:rPr lang="en-US" sz="2000" dirty="0">
                <a:cs typeface="Aparajita" pitchFamily="34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cs typeface="Aparajita" pitchFamily="34" charset="0"/>
              </a:rPr>
              <a:t>measure the Ab </a:t>
            </a:r>
            <a:r>
              <a:rPr lang="en-US" sz="2000" dirty="0">
                <a:cs typeface="Aparajita" pitchFamily="34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cs typeface="Aparajita" pitchFamily="34" charset="0"/>
              </a:rPr>
              <a:t> After dilution then determine its concentration from the curve </a:t>
            </a:r>
            <a:r>
              <a:rPr lang="en-US" sz="2000" dirty="0">
                <a:cs typeface="Aparajita" pitchFamily="34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cs typeface="Aparajita" pitchFamily="34" charset="0"/>
              </a:rPr>
              <a:t>then multiply the value by Dilution factor.</a:t>
            </a:r>
          </a:p>
          <a:p>
            <a:pPr algn="l" rtl="0">
              <a:lnSpc>
                <a:spcPct val="150000"/>
              </a:lnSpc>
            </a:pPr>
            <a:endParaRPr lang="en-US" sz="2000" dirty="0"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054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مخصص 15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A9EA25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5622</TotalTime>
  <Words>954</Words>
  <Application>Microsoft Office PowerPoint</Application>
  <PresentationFormat>عرض على الشاشة (4:3)</PresentationFormat>
  <Paragraphs>159</Paragraphs>
  <Slides>17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4" baseType="lpstr">
      <vt:lpstr>Aparajita</vt:lpstr>
      <vt:lpstr>Arial</vt:lpstr>
      <vt:lpstr>Calibri</vt:lpstr>
      <vt:lpstr>Cambria</vt:lpstr>
      <vt:lpstr>Times New Roman</vt:lpstr>
      <vt:lpstr>Wingdings</vt:lpstr>
      <vt:lpstr>تجاور</vt:lpstr>
      <vt:lpstr>Beer's- Lambert Law and Standard Curves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- Objectives: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Scanning spectrophotometry and spectrophotometric determination of concentration</dc:title>
  <dc:creator>KaDeY</dc:creator>
  <cp:lastModifiedBy>user</cp:lastModifiedBy>
  <cp:revision>149</cp:revision>
  <dcterms:created xsi:type="dcterms:W3CDTF">2013-01-22T14:40:19Z</dcterms:created>
  <dcterms:modified xsi:type="dcterms:W3CDTF">2016-12-13T16:23:37Z</dcterms:modified>
</cp:coreProperties>
</file>