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2" r:id="rId4"/>
    <p:sldId id="283" r:id="rId5"/>
    <p:sldId id="278" r:id="rId6"/>
    <p:sldId id="268" r:id="rId7"/>
    <p:sldId id="279" r:id="rId8"/>
    <p:sldId id="280" r:id="rId9"/>
    <p:sldId id="281" r:id="rId10"/>
    <p:sldId id="259" r:id="rId11"/>
    <p:sldId id="258" r:id="rId12"/>
    <p:sldId id="260" r:id="rId13"/>
    <p:sldId id="262" r:id="rId14"/>
    <p:sldId id="264" r:id="rId15"/>
    <p:sldId id="277" r:id="rId16"/>
    <p:sldId id="263" r:id="rId17"/>
    <p:sldId id="261" r:id="rId18"/>
    <p:sldId id="284" r:id="rId19"/>
    <p:sldId id="266" r:id="rId20"/>
    <p:sldId id="267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3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6272E-F8DD-4C23-8EEB-9F6EC3993495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C853A8-C55A-4200-A56D-618D5B388E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0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3CDB0-CB11-4F3B-8656-201913A1E78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526E8-131D-4579-91E7-0C9DFD6172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853A8-C55A-4200-A56D-618D5B388E2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02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853A8-C55A-4200-A56D-618D5B388E2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736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73B4D0-00E5-4119-84D4-DD95C60DFF0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006A89-9AD5-4CFF-8771-0C29590B57FC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769894-1340-4424-B56A-C710A13C3A76}" type="datetimeFigureOut">
              <a:rPr lang="ar-SA" smtClean="0"/>
              <a:t>28/01/37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543800" cy="2593975"/>
          </a:xfrm>
        </p:spPr>
        <p:txBody>
          <a:bodyPr/>
          <a:lstStyle/>
          <a:p>
            <a:pPr algn="ctr" rtl="0"/>
            <a:r>
              <a:rPr lang="en-US" sz="4000" dirty="0" smtClean="0"/>
              <a:t>Quantitative Analysis of antigens by Radial Immunodiffusion</a:t>
            </a:r>
            <a:endParaRPr lang="ar-SA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5026496"/>
            <a:ext cx="6461760" cy="106680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BCH 462 [practical]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0979" y="260648"/>
            <a:ext cx="7473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Lab#7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75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476672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l">
              <a:buNone/>
            </a:pPr>
            <a:r>
              <a:rPr lang="en-US" sz="3600" b="1" dirty="0">
                <a:solidFill>
                  <a:srgbClr val="FF0000"/>
                </a:solidFill>
              </a:rPr>
              <a:t>Simple Immunodiffusion (ID)</a:t>
            </a:r>
          </a:p>
          <a:p>
            <a:pPr algn="l" rtl="0"/>
            <a:endParaRPr lang="en-US" dirty="0"/>
          </a:p>
          <a:p>
            <a:pPr algn="l" rtl="0"/>
            <a:r>
              <a:rPr lang="en-US" sz="2000" dirty="0" smtClean="0"/>
              <a:t>A</a:t>
            </a:r>
            <a:r>
              <a:rPr lang="en-US" sz="2000" dirty="0" smtClean="0">
                <a:effectLst/>
              </a:rPr>
              <a:t>ny technique involving diffusion of antigen or antibody through a semi-solid medium, usually agar or agarose gel, resulting in a precipitin reaction. </a:t>
            </a:r>
            <a:endParaRPr lang="en-US" sz="2000" dirty="0" smtClean="0">
              <a:effectLst/>
            </a:endParaRPr>
          </a:p>
          <a:p>
            <a:pPr algn="l" rtl="0"/>
            <a:endParaRPr lang="en-US" sz="2000" dirty="0"/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Objective :</a:t>
            </a:r>
          </a:p>
          <a:p>
            <a:pPr algn="l" rtl="0"/>
            <a:r>
              <a:rPr lang="en-US" sz="2000" dirty="0"/>
              <a:t>to determine the quantity ”concentration” of an antigen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/>
              <a:t>-It is suitable for routine use in the diagnostic laboratories.</a:t>
            </a:r>
            <a:endParaRPr lang="ar-SA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 smtClean="0"/>
              <a:t> </a:t>
            </a:r>
            <a:endParaRPr lang="en-US" sz="2000" dirty="0">
              <a:solidFill>
                <a:schemeClr val="accent1"/>
              </a:solidFill>
            </a:endParaRP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effectLst/>
            </a:endParaRPr>
          </a:p>
          <a:p>
            <a:pPr algn="l" rtl="0"/>
            <a:endParaRPr lang="en-US" dirty="0"/>
          </a:p>
          <a:p>
            <a:pPr algn="l" rtl="0"/>
            <a:endParaRPr lang="en-US" dirty="0" smtClean="0">
              <a:effectLst/>
            </a:endParaRPr>
          </a:p>
          <a:p>
            <a:pPr algn="l" rtl="0"/>
            <a:endParaRPr lang="en-US" dirty="0" smtClean="0">
              <a:effectLst/>
            </a:endParaRPr>
          </a:p>
          <a:p>
            <a:pPr algn="l" rtl="0"/>
            <a:endParaRPr lang="en-US" dirty="0" smtClean="0">
              <a:effectLst/>
            </a:endParaRP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117911" y="3284984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lphaLcParenR"/>
            </a:pPr>
            <a:r>
              <a:rPr lang="en-US" sz="2800" b="1" dirty="0" smtClean="0">
                <a:solidFill>
                  <a:srgbClr val="FF0000"/>
                </a:solidFill>
              </a:rPr>
              <a:t>Single Radial ID (Mancini Reaction)</a:t>
            </a:r>
          </a:p>
          <a:p>
            <a:pPr marL="971550" lvl="1" indent="-514350">
              <a:buNone/>
            </a:pPr>
            <a:r>
              <a:rPr lang="en-US" sz="2000" dirty="0" err="1" smtClean="0"/>
              <a:t>Ab</a:t>
            </a:r>
            <a:r>
              <a:rPr lang="en-US" sz="2000" dirty="0" smtClean="0"/>
              <a:t> is put into a gel and Ag is put in a well cut into the gel and a precipitin ring formed when Ag diffuses out in all directions.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 smtClean="0">
                <a:solidFill>
                  <a:srgbClr val="FF0000"/>
                </a:solidFill>
              </a:rPr>
              <a:t>Double ID (</a:t>
            </a:r>
            <a:r>
              <a:rPr lang="en-US" sz="2400" b="1" dirty="0" err="1" smtClean="0">
                <a:solidFill>
                  <a:srgbClr val="FF0000"/>
                </a:solidFill>
              </a:rPr>
              <a:t>Ouchterlony</a:t>
            </a:r>
            <a:r>
              <a:rPr lang="en-US" sz="2400" b="1" dirty="0" smtClean="0">
                <a:solidFill>
                  <a:srgbClr val="FF0000"/>
                </a:solidFill>
              </a:rPr>
              <a:t> Reaction)</a:t>
            </a:r>
          </a:p>
          <a:p>
            <a:pPr marL="971550" lvl="1" indent="-514350" eaLnBrk="1" hangingPunct="1">
              <a:buNone/>
            </a:pPr>
            <a:r>
              <a:rPr lang="en-US" sz="2000" dirty="0" smtClean="0"/>
              <a:t>Both </a:t>
            </a:r>
            <a:r>
              <a:rPr lang="en-US" sz="2000" dirty="0" err="1" smtClean="0"/>
              <a:t>Ab</a:t>
            </a:r>
            <a:r>
              <a:rPr lang="en-US" sz="2000" dirty="0" smtClean="0"/>
              <a:t> and Ag diffuse from wells into a gel medium</a:t>
            </a:r>
          </a:p>
        </p:txBody>
      </p:sp>
    </p:spTree>
    <p:extLst>
      <p:ext uri="{BB962C8B-B14F-4D97-AF65-F5344CB8AC3E}">
        <p14:creationId xmlns:p14="http://schemas.microsoft.com/office/powerpoint/2010/main" val="37896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3265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000" dirty="0"/>
          </a:p>
          <a:p>
            <a:pPr algn="l" rtl="0"/>
            <a:endParaRPr lang="en-US" sz="2000" b="1" dirty="0" smtClean="0">
              <a:solidFill>
                <a:schemeClr val="accent1"/>
              </a:solidFill>
            </a:endParaRPr>
          </a:p>
          <a:p>
            <a:pPr algn="l" rtl="0"/>
            <a:endParaRPr lang="en-US" sz="2000" b="1" dirty="0" smtClean="0">
              <a:solidFill>
                <a:schemeClr val="accent1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Principle of </a:t>
            </a:r>
            <a:r>
              <a:rPr lang="en-US" sz="2000" b="1" dirty="0">
                <a:solidFill>
                  <a:srgbClr val="FF0000"/>
                </a:solidFill>
              </a:rPr>
              <a:t>Single Radial ID (Mancini Reaction)</a:t>
            </a:r>
          </a:p>
          <a:p>
            <a:pPr algn="l" rtl="0"/>
            <a:endParaRPr lang="en-US" sz="2000" b="1" dirty="0" smtClean="0">
              <a:solidFill>
                <a:schemeClr val="accent1"/>
              </a:solidFill>
            </a:endParaRP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is an </a:t>
            </a:r>
            <a:r>
              <a:rPr lang="en-US" sz="2000" u="sng" dirty="0"/>
              <a:t>immunodiffusion</a:t>
            </a:r>
            <a:r>
              <a:rPr lang="en-US" sz="2000" dirty="0"/>
              <a:t> technique used in immunology to determine the quantity of an </a:t>
            </a:r>
            <a:r>
              <a:rPr lang="en-US" sz="2000" u="sng" dirty="0"/>
              <a:t>antigen</a:t>
            </a:r>
            <a:r>
              <a:rPr lang="en-US" sz="2000" dirty="0"/>
              <a:t> by measuring the diameters of circles of </a:t>
            </a:r>
            <a:r>
              <a:rPr lang="en-US" sz="2000" u="sng" dirty="0"/>
              <a:t>precipitin complexes</a:t>
            </a:r>
            <a:r>
              <a:rPr lang="en-US" sz="2000" dirty="0"/>
              <a:t> surrounding samples of the antigen that mark the boundary between the </a:t>
            </a:r>
            <a:r>
              <a:rPr lang="en-US" sz="2000" dirty="0" smtClean="0"/>
              <a:t>antigen, </a:t>
            </a:r>
            <a:r>
              <a:rPr lang="en-US" sz="2000" dirty="0"/>
              <a:t>and an </a:t>
            </a:r>
            <a:r>
              <a:rPr lang="en-US" sz="2000" u="sng" dirty="0"/>
              <a:t>antibody </a:t>
            </a:r>
            <a:r>
              <a:rPr lang="en-US" sz="2000" u="sng" dirty="0" smtClean="0"/>
              <a:t>fixed </a:t>
            </a:r>
            <a:r>
              <a:rPr lang="en-US" sz="2000" dirty="0"/>
              <a:t>in a medium, such as an </a:t>
            </a:r>
            <a:r>
              <a:rPr lang="en-US" sz="2000" u="sng" dirty="0" smtClean="0"/>
              <a:t>agar or </a:t>
            </a:r>
            <a:r>
              <a:rPr lang="en-US" sz="2000" u="sng" dirty="0" err="1" smtClean="0"/>
              <a:t>agarose</a:t>
            </a:r>
            <a:r>
              <a:rPr lang="en-US" sz="2000" u="sng" dirty="0" smtClean="0"/>
              <a:t> </a:t>
            </a:r>
            <a:r>
              <a:rPr lang="en-US" sz="2000" dirty="0" smtClean="0"/>
              <a:t> </a:t>
            </a:r>
            <a:r>
              <a:rPr lang="en-US" sz="2000" u="sng" dirty="0"/>
              <a:t>gel</a:t>
            </a:r>
            <a:r>
              <a:rPr lang="en-US" sz="2000" dirty="0"/>
              <a:t>. The diameters of the circles increase with time as the antigen diffuses into the </a:t>
            </a:r>
            <a:r>
              <a:rPr lang="en-US" sz="2000" dirty="0" smtClean="0"/>
              <a:t>medium [which containing the fixed antibody], </a:t>
            </a:r>
            <a:r>
              <a:rPr lang="en-US" sz="2000" dirty="0"/>
              <a:t>reacts with the antibody, and forms insoluble precipitin </a:t>
            </a:r>
            <a:r>
              <a:rPr lang="en-US" sz="2000" dirty="0" smtClean="0"/>
              <a:t>complexes [reach the zone of equivalence].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53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332656"/>
            <a:ext cx="7655429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1"/>
                </a:solidFill>
              </a:rPr>
              <a:t>Determination of antigen concentration using radial immunodiffusion:</a:t>
            </a:r>
          </a:p>
          <a:p>
            <a:pPr algn="l" rtl="0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0" y="1228110"/>
            <a:ext cx="8460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1. </a:t>
            </a:r>
            <a:r>
              <a:rPr lang="en-US" dirty="0" smtClean="0"/>
              <a:t>Incorporate of antiserum “antibodies” specific for the antigen of interest,  into molten </a:t>
            </a:r>
            <a:r>
              <a:rPr lang="en-US" dirty="0" err="1" smtClean="0"/>
              <a:t>agarose</a:t>
            </a:r>
            <a:r>
              <a:rPr lang="en-US" dirty="0" smtClean="0"/>
              <a:t>.  Then pour the mixture in Petri dish.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504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2987824" y="4005064"/>
            <a:ext cx="2160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71" y="3717032"/>
            <a:ext cx="2969018" cy="85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42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148064" y="443711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Petri dish containing the uniformly distributed antiserum in the </a:t>
            </a:r>
            <a:r>
              <a:rPr lang="en-US" dirty="0" err="1" smtClean="0"/>
              <a:t>agarose</a:t>
            </a:r>
            <a:r>
              <a:rPr lang="en-US" dirty="0" smtClean="0"/>
              <a:t> gel.</a:t>
            </a:r>
            <a:endParaRPr lang="ar-SA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75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2" y="4005064"/>
            <a:ext cx="218313" cy="2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88640"/>
            <a:ext cx="86044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2-</a:t>
            </a:r>
            <a:r>
              <a:rPr lang="en-US" dirty="0"/>
              <a:t> </a:t>
            </a:r>
            <a:r>
              <a:rPr lang="en-US" dirty="0" smtClean="0"/>
              <a:t>Cut the wells </a:t>
            </a:r>
            <a:r>
              <a:rPr lang="en-US" dirty="0"/>
              <a:t>using a gel </a:t>
            </a:r>
            <a:r>
              <a:rPr lang="en-US" dirty="0" smtClean="0"/>
              <a:t>puncher. Then apply your standard antigen and sample antigen to the wells. 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8135"/>
            <a:ext cx="2295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78" y="278954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90" y="233309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4" y="2509291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3" y="2018767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1073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25" y="1522674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86" y="1815920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8235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23616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رابط كسهم مستقيم 13"/>
          <p:cNvCxnSpPr/>
          <p:nvPr/>
        </p:nvCxnSpPr>
        <p:spPr>
          <a:xfrm>
            <a:off x="3275856" y="2661605"/>
            <a:ext cx="23762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55" y="2980778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37" y="4005064"/>
            <a:ext cx="2664296" cy="77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75" y="1268760"/>
            <a:ext cx="22574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3933" y="44590"/>
            <a:ext cx="8161013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After the sample is added:</a:t>
            </a:r>
          </a:p>
          <a:p>
            <a:pPr algn="l" rtl="0"/>
            <a:endParaRPr lang="en-US" dirty="0" smtClean="0">
              <a:solidFill>
                <a:schemeClr val="accent1"/>
              </a:solidFill>
            </a:endParaRPr>
          </a:p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- Initially, </a:t>
            </a:r>
            <a:r>
              <a:rPr lang="en-US" dirty="0" smtClean="0"/>
              <a:t>as the antigen diffuses through  the well, its  concentration is relatively high [So, </a:t>
            </a:r>
            <a:r>
              <a:rPr lang="en-US" u="sng" dirty="0" smtClean="0"/>
              <a:t>no </a:t>
            </a:r>
            <a:r>
              <a:rPr lang="en-US" dirty="0" smtClean="0"/>
              <a:t>precipitation will occur].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-</a:t>
            </a:r>
            <a:r>
              <a:rPr lang="en-US" dirty="0" smtClean="0">
                <a:solidFill>
                  <a:schemeClr val="accent1"/>
                </a:solidFill>
              </a:rPr>
              <a:t>However</a:t>
            </a:r>
            <a:r>
              <a:rPr lang="en-US" dirty="0" smtClean="0"/>
              <a:t>, as antigen diffuses farther </a:t>
            </a:r>
            <a:r>
              <a:rPr lang="en-US" dirty="0"/>
              <a:t>and </a:t>
            </a:r>
            <a:r>
              <a:rPr lang="en-US" dirty="0" smtClean="0"/>
              <a:t>farther from the well, its concentration decrease.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-</a:t>
            </a:r>
            <a:r>
              <a:rPr lang="en-US" dirty="0" smtClean="0">
                <a:solidFill>
                  <a:schemeClr val="accent1"/>
                </a:solidFill>
              </a:rPr>
              <a:t>when</a:t>
            </a:r>
            <a:r>
              <a:rPr lang="en-US" dirty="0" smtClean="0"/>
              <a:t> its concentration becomes equivalent to that of the antibody fixed in the gel, </a:t>
            </a:r>
          </a:p>
          <a:p>
            <a:pPr algn="l" rtl="0"/>
            <a:r>
              <a:rPr lang="en-US" dirty="0" smtClean="0"/>
              <a:t>A ring of antigen-antibody precipitate [ precipitin] is formed.</a:t>
            </a:r>
            <a:r>
              <a:rPr lang="en-US" b="1" dirty="0" smtClean="0">
                <a:solidFill>
                  <a:schemeClr val="accent1"/>
                </a:solidFill>
              </a:rPr>
              <a:t> [zone of equivalence]</a:t>
            </a:r>
            <a:r>
              <a:rPr lang="en-US" dirty="0" smtClean="0"/>
              <a:t>                         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-the greater the initial concentration of antigen in the well, the greater the diameter of the precipitin ring.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169"/>
            <a:ext cx="2533444" cy="24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1266723" y="4797152"/>
            <a:ext cx="6194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بشكل مرفق 11"/>
          <p:cNvCxnSpPr>
            <a:stCxn id="9" idx="7"/>
          </p:cNvCxnSpPr>
          <p:nvPr/>
        </p:nvCxnSpPr>
        <p:spPr>
          <a:xfrm rot="16200000" flipH="1">
            <a:off x="2342230" y="4334708"/>
            <a:ext cx="226905" cy="1320518"/>
          </a:xfrm>
          <a:prstGeom prst="bentConnector4">
            <a:avLst>
              <a:gd name="adj1" fmla="val -100747"/>
              <a:gd name="adj2" fmla="val 534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42" y="4438742"/>
            <a:ext cx="3143022" cy="13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رابط كسهم مستقيم 15"/>
          <p:cNvCxnSpPr/>
          <p:nvPr/>
        </p:nvCxnSpPr>
        <p:spPr>
          <a:xfrm>
            <a:off x="1567105" y="522920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1670111" y="5097293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1547664" y="4797152"/>
            <a:ext cx="0" cy="190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flipH="1" flipV="1">
            <a:off x="1273812" y="5092109"/>
            <a:ext cx="201844" cy="5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2490247" y="5777119"/>
            <a:ext cx="47460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Antigen diffusion through the well </a:t>
            </a:r>
            <a:r>
              <a:rPr lang="en-US" dirty="0" smtClean="0">
                <a:solidFill>
                  <a:schemeClr val="tx2"/>
                </a:solidFill>
              </a:rPr>
              <a:t>radially. </a:t>
            </a:r>
            <a:endParaRPr lang="ar-SA" dirty="0">
              <a:solidFill>
                <a:schemeClr val="tx2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0" y="6112377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2" y="5655927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06" y="5832126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5" y="5341602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93908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19" y="5085184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4" y="5490939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4" y="6146451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7" y="6303613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38934" r="15321" b="21107"/>
          <a:stretch/>
        </p:blipFill>
        <p:spPr bwMode="auto">
          <a:xfrm>
            <a:off x="2435752" y="1052736"/>
            <a:ext cx="4317168" cy="2923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11560" y="435339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Figure: </a:t>
            </a:r>
            <a:r>
              <a:rPr lang="en-US" dirty="0" smtClean="0"/>
              <a:t>Radial </a:t>
            </a:r>
            <a:r>
              <a:rPr lang="en-US" dirty="0"/>
              <a:t>immunodiffusion test, </a:t>
            </a:r>
            <a:r>
              <a:rPr lang="en-US" dirty="0" smtClean="0"/>
              <a:t>antigen </a:t>
            </a:r>
            <a:r>
              <a:rPr lang="en-US" dirty="0"/>
              <a:t>is </a:t>
            </a:r>
            <a:r>
              <a:rPr lang="en-US" dirty="0" smtClean="0"/>
              <a:t>filled in </a:t>
            </a:r>
            <a:r>
              <a:rPr lang="en-US" dirty="0"/>
              <a:t>the well, antigen start diffusing radially in the </a:t>
            </a:r>
            <a:r>
              <a:rPr lang="en-US" dirty="0" smtClean="0"/>
              <a:t>gel  containing </a:t>
            </a:r>
            <a:r>
              <a:rPr lang="en-US" dirty="0"/>
              <a:t>specific antibody.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03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5226" y="0"/>
            <a:ext cx="835319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3. </a:t>
            </a:r>
            <a:r>
              <a:rPr lang="en-US" dirty="0" smtClean="0"/>
              <a:t>After 24 to 48 hour, the diameter of  circular precipitates formed around the wells </a:t>
            </a:r>
            <a:r>
              <a:rPr lang="en-US" u="sng" dirty="0" smtClean="0"/>
              <a:t>then they are measured.</a:t>
            </a:r>
          </a:p>
          <a:p>
            <a:pPr algn="l" rtl="0"/>
            <a:endParaRPr lang="en-US" u="sng" dirty="0" smtClean="0"/>
          </a:p>
          <a:p>
            <a:pPr algn="l" rtl="0"/>
            <a:r>
              <a:rPr lang="en-US" dirty="0" smtClean="0"/>
              <a:t>-By measuring the diameters of the precipitin rings formed by known antigen concentrations “standard antigens concentrations ”, a standard curve can be constructed.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-the  unknown antigen concentration, can then be found by simple interpolation  having measured the diameters of the respective precipitin rings.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 </a:t>
            </a:r>
            <a:endParaRPr lang="en-US" dirty="0"/>
          </a:p>
          <a:p>
            <a:pPr algn="l" rtl="0"/>
            <a:r>
              <a:rPr lang="en-US" u="sng" dirty="0" smtClean="0"/>
              <a:t>  </a:t>
            </a:r>
          </a:p>
          <a:p>
            <a:pPr algn="l" rtl="0"/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41188" r="67629" b="12500"/>
          <a:stretch/>
        </p:blipFill>
        <p:spPr bwMode="auto">
          <a:xfrm>
            <a:off x="3059832" y="2780928"/>
            <a:ext cx="2664160" cy="284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5226" y="5746189"/>
            <a:ext cx="835319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Figure: </a:t>
            </a:r>
            <a:r>
              <a:rPr lang="en-US" dirty="0" smtClean="0"/>
              <a:t>The </a:t>
            </a:r>
            <a:r>
              <a:rPr lang="en-US" dirty="0"/>
              <a:t>precipitin </a:t>
            </a:r>
            <a:r>
              <a:rPr lang="en-US" dirty="0" smtClean="0"/>
              <a:t>ring is formed around the wells of the samples.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Note that: </a:t>
            </a:r>
            <a:r>
              <a:rPr lang="en-US" dirty="0" smtClean="0"/>
              <a:t>the diameters of </a:t>
            </a:r>
            <a:r>
              <a:rPr lang="en-US" dirty="0"/>
              <a:t>precipitin </a:t>
            </a:r>
            <a:r>
              <a:rPr lang="en-US" dirty="0" smtClean="0"/>
              <a:t>rings </a:t>
            </a:r>
            <a:r>
              <a:rPr lang="en-US" dirty="0"/>
              <a:t>are directly proportional to antigen concentration.</a:t>
            </a:r>
          </a:p>
          <a:p>
            <a:pPr algn="l" rtl="0"/>
            <a:endParaRPr lang="en-US" dirty="0" smtClean="0"/>
          </a:p>
          <a:p>
            <a:r>
              <a:rPr lang="en-US" dirty="0" smtClean="0"/>
              <a:t>  </a:t>
            </a:r>
            <a:endParaRPr lang="ar-S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-243408"/>
            <a:ext cx="846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u="sng" dirty="0" smtClean="0"/>
          </a:p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4. </a:t>
            </a:r>
            <a:r>
              <a:rPr lang="en-US" dirty="0" smtClean="0"/>
              <a:t>A plot of precipitation ring diameters versus concentrations is made for the samples</a:t>
            </a:r>
          </a:p>
          <a:p>
            <a:pPr algn="l" rtl="0"/>
            <a:r>
              <a:rPr lang="en-US" dirty="0" smtClean="0"/>
              <a:t>with known antigen concentrations. </a:t>
            </a:r>
            <a:endParaRPr lang="ar-SA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32172" r="10482" b="8607"/>
          <a:stretch/>
        </p:blipFill>
        <p:spPr bwMode="auto">
          <a:xfrm>
            <a:off x="2267744" y="785005"/>
            <a:ext cx="4479853" cy="4084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0" y="5277401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Figure: </a:t>
            </a:r>
            <a:r>
              <a:rPr lang="en-US" dirty="0" smtClean="0"/>
              <a:t>wells </a:t>
            </a:r>
            <a:r>
              <a:rPr lang="en-US" dirty="0"/>
              <a:t>1-4 contain known </a:t>
            </a:r>
            <a:r>
              <a:rPr lang="en-US" dirty="0" smtClean="0"/>
              <a:t>standard concentrations </a:t>
            </a:r>
            <a:r>
              <a:rPr lang="en-US" dirty="0"/>
              <a:t>of protein under </a:t>
            </a:r>
            <a:r>
              <a:rPr lang="en-US" dirty="0" smtClean="0"/>
              <a:t>study ”antigen”.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graph </a:t>
            </a:r>
            <a:r>
              <a:rPr lang="en-US" dirty="0" smtClean="0"/>
              <a:t>shows the </a:t>
            </a:r>
            <a:r>
              <a:rPr lang="en-US" dirty="0"/>
              <a:t>resulting calibration curve from </a:t>
            </a:r>
            <a:r>
              <a:rPr lang="en-US" dirty="0" smtClean="0"/>
              <a:t>which, </a:t>
            </a:r>
            <a:r>
              <a:rPr lang="en-US" dirty="0"/>
              <a:t>an </a:t>
            </a:r>
            <a:r>
              <a:rPr lang="en-US" dirty="0" smtClean="0"/>
              <a:t>unknown concentration of the antigen can </a:t>
            </a:r>
            <a:r>
              <a:rPr lang="en-US" dirty="0"/>
              <a:t>be </a:t>
            </a:r>
            <a:r>
              <a:rPr lang="en-US" dirty="0" smtClean="0"/>
              <a:t>determent.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166470" y="1794302"/>
            <a:ext cx="315823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 smtClean="0"/>
              <a:t>1              2               3                    4     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17958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0" y="152401"/>
            <a:ext cx="8534218" cy="6069452"/>
            <a:chOff x="48" y="47"/>
            <a:chExt cx="5534" cy="3845"/>
          </a:xfrm>
        </p:grpSpPr>
        <p:pic>
          <p:nvPicPr>
            <p:cNvPr id="12292" name="Picture 10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47"/>
              <a:ext cx="2817" cy="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31"/>
            <p:cNvGrpSpPr>
              <a:grpSpLocks/>
            </p:cNvGrpSpPr>
            <p:nvPr/>
          </p:nvGrpSpPr>
          <p:grpSpPr bwMode="auto">
            <a:xfrm>
              <a:off x="48" y="3552"/>
              <a:ext cx="5534" cy="340"/>
              <a:chOff x="0" y="3705"/>
              <a:chExt cx="5534" cy="340"/>
            </a:xfrm>
          </p:grpSpPr>
          <p:sp>
            <p:nvSpPr>
              <p:cNvPr id="12299" name="Text Box 1027"/>
              <p:cNvSpPr txBox="1">
                <a:spLocks noChangeArrowheads="1"/>
              </p:cNvSpPr>
              <p:nvPr/>
            </p:nvSpPr>
            <p:spPr bwMode="auto">
              <a:xfrm>
                <a:off x="0" y="3705"/>
                <a:ext cx="115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altLang="ko-KR" sz="1800" b="1">
                  <a:solidFill>
                    <a:srgbClr val="FF6600"/>
                  </a:solidFill>
                  <a:latin typeface="Arial" pitchFamily="34" charset="0"/>
                  <a:ea typeface="Gulim" pitchFamily="34" charset="-127"/>
                </a:endParaRPr>
              </a:p>
            </p:txBody>
          </p:sp>
          <p:sp>
            <p:nvSpPr>
              <p:cNvPr id="12300" name="Text Box 1028"/>
              <p:cNvSpPr txBox="1">
                <a:spLocks noChangeArrowheads="1"/>
              </p:cNvSpPr>
              <p:nvPr/>
            </p:nvSpPr>
            <p:spPr bwMode="auto">
              <a:xfrm>
                <a:off x="494" y="3820"/>
                <a:ext cx="504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altLang="ko-KR" sz="1900" b="1" dirty="0">
                  <a:solidFill>
                    <a:srgbClr val="003366"/>
                  </a:solidFill>
                  <a:latin typeface="Arial" pitchFamily="34" charset="0"/>
                  <a:ea typeface="Gulim" pitchFamily="34" charset="-127"/>
                </a:endParaRPr>
              </a:p>
            </p:txBody>
          </p:sp>
        </p:grpSp>
        <p:sp>
          <p:nvSpPr>
            <p:cNvPr id="12295" name="Line 1034"/>
            <p:cNvSpPr>
              <a:spLocks noChangeShapeType="1"/>
            </p:cNvSpPr>
            <p:nvPr/>
          </p:nvSpPr>
          <p:spPr bwMode="auto">
            <a:xfrm rot="808920" flipH="1" flipV="1">
              <a:off x="2156" y="1482"/>
              <a:ext cx="367" cy="6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1035"/>
            <p:cNvSpPr>
              <a:spLocks noChangeShapeType="1"/>
            </p:cNvSpPr>
            <p:nvPr/>
          </p:nvSpPr>
          <p:spPr bwMode="auto">
            <a:xfrm rot="17244842" flipH="1" flipV="1">
              <a:off x="1801" y="2003"/>
              <a:ext cx="576" cy="5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Text Box 1036"/>
            <p:cNvSpPr txBox="1">
              <a:spLocks noChangeArrowheads="1"/>
            </p:cNvSpPr>
            <p:nvPr/>
          </p:nvSpPr>
          <p:spPr bwMode="auto">
            <a:xfrm>
              <a:off x="2448" y="1978"/>
              <a:ext cx="1855" cy="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000" b="1" dirty="0">
                  <a:solidFill>
                    <a:srgbClr val="0000FF"/>
                  </a:solidFill>
                  <a:ea typeface="Gulim" pitchFamily="34" charset="-127"/>
                </a:rPr>
                <a:t>The region of equivalence</a:t>
              </a:r>
            </a:p>
          </p:txBody>
        </p:sp>
      </p:grpSp>
      <p:pic>
        <p:nvPicPr>
          <p:cNvPr id="13" name="Picture 7" descr="immunodiffusion-posi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342900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3962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035"/>
          <p:cNvSpPr>
            <a:spLocks noChangeShapeType="1"/>
          </p:cNvSpPr>
          <p:nvPr/>
        </p:nvSpPr>
        <p:spPr bwMode="auto">
          <a:xfrm rot="17244842" flipH="1">
            <a:off x="6091259" y="3392662"/>
            <a:ext cx="483614" cy="110833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035"/>
          <p:cNvSpPr>
            <a:spLocks noChangeShapeType="1"/>
          </p:cNvSpPr>
          <p:nvPr/>
        </p:nvSpPr>
        <p:spPr bwMode="auto">
          <a:xfrm rot="17244842">
            <a:off x="5230304" y="1810122"/>
            <a:ext cx="2266392" cy="96453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Rectangle 1030"/>
          <p:cNvSpPr>
            <a:spLocks noChangeArrowheads="1"/>
          </p:cNvSpPr>
          <p:nvPr/>
        </p:nvSpPr>
        <p:spPr bwMode="auto">
          <a:xfrm>
            <a:off x="2819400" y="-76200"/>
            <a:ext cx="4638129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latinLnBrk="1">
              <a:lnSpc>
                <a:spcPct val="12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Simple </a:t>
            </a:r>
            <a:r>
              <a:rPr lang="en-US" sz="2400" b="1" dirty="0" err="1" smtClean="0">
                <a:solidFill>
                  <a:srgbClr val="FF0000"/>
                </a:solidFill>
              </a:rPr>
              <a:t>Immunodiffusion</a:t>
            </a:r>
            <a:r>
              <a:rPr kumimoji="1" lang="en-US" altLang="ko-KR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41990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332656"/>
            <a:ext cx="78488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1"/>
                </a:solidFill>
              </a:rPr>
              <a:t>Zone of inhibition [Kirby-Bauer test method]:</a:t>
            </a:r>
          </a:p>
          <a:p>
            <a:pPr algn="l" rtl="0"/>
            <a:endParaRPr lang="en-US" sz="2400" b="1" dirty="0">
              <a:solidFill>
                <a:schemeClr val="accent1"/>
              </a:solidFill>
            </a:endParaRPr>
          </a:p>
          <a:p>
            <a:pPr algn="l" rtl="0"/>
            <a:endParaRPr lang="en-US" sz="2400" b="1" dirty="0" smtClean="0">
              <a:solidFill>
                <a:schemeClr val="accent1"/>
              </a:solidFill>
            </a:endParaRPr>
          </a:p>
          <a:p>
            <a:pPr algn="l" rtl="0"/>
            <a:endParaRPr lang="en-US" sz="2400" b="1" dirty="0">
              <a:solidFill>
                <a:schemeClr val="accent1"/>
              </a:solidFill>
            </a:endParaRPr>
          </a:p>
          <a:p>
            <a:pPr algn="l" rtl="0"/>
            <a:endParaRPr lang="en-US" sz="2400" b="1" dirty="0" smtClean="0">
              <a:solidFill>
                <a:schemeClr val="accent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Zone of Inhibition test method is designed to </a:t>
            </a:r>
            <a:r>
              <a:rPr lang="en-US" dirty="0" smtClean="0"/>
              <a:t>test </a:t>
            </a:r>
            <a:r>
              <a:rPr lang="en-US" dirty="0"/>
              <a:t>the ability of antimicrobial agents to inhibit the growth of microorganisms over an 18-24 hour period of contact.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11742" y="2271648"/>
            <a:ext cx="8316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Summary of </a:t>
            </a:r>
            <a:r>
              <a:rPr lang="en-US" dirty="0" smtClean="0">
                <a:solidFill>
                  <a:schemeClr val="accent1"/>
                </a:solidFill>
              </a:rPr>
              <a:t>Test</a:t>
            </a:r>
            <a:r>
              <a:rPr lang="en-US" dirty="0">
                <a:solidFill>
                  <a:schemeClr val="accent1"/>
                </a:solidFill>
              </a:rPr>
              <a:t>: </a:t>
            </a:r>
          </a:p>
          <a:p>
            <a:pPr algn="l"/>
            <a:r>
              <a:rPr lang="en-US" dirty="0" smtClean="0"/>
              <a:t>-A </a:t>
            </a:r>
            <a:r>
              <a:rPr lang="en-US" dirty="0"/>
              <a:t>microbial suspension is spread by a sterile swab, evenly, over the face of a sterile </a:t>
            </a:r>
            <a:endParaRPr lang="ar-SA" dirty="0" smtClean="0"/>
          </a:p>
          <a:p>
            <a:pPr algn="l"/>
            <a:r>
              <a:rPr lang="en-US" dirty="0" smtClean="0"/>
              <a:t>agar </a:t>
            </a:r>
            <a:r>
              <a:rPr lang="en-US" dirty="0"/>
              <a:t>plate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-The </a:t>
            </a:r>
            <a:r>
              <a:rPr lang="en-US" dirty="0"/>
              <a:t>antimicrobial agent is applied to the center of the agar plate </a:t>
            </a:r>
            <a:r>
              <a:rPr lang="en-US" dirty="0" smtClean="0"/>
              <a:t>and </a:t>
            </a:r>
            <a:r>
              <a:rPr lang="en-US" dirty="0"/>
              <a:t>incubated.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-</a:t>
            </a:r>
            <a:r>
              <a:rPr lang="en-US" dirty="0" smtClean="0"/>
              <a:t>If </a:t>
            </a:r>
            <a:r>
              <a:rPr lang="en-US" dirty="0"/>
              <a:t>substantial antimicrobial activity is present, then a zone of inhibition appears around the test product. </a:t>
            </a:r>
            <a:r>
              <a:rPr lang="en-US" dirty="0">
                <a:solidFill>
                  <a:schemeClr val="accent1"/>
                </a:solidFill>
              </a:rPr>
              <a:t>The zone of inhibition </a:t>
            </a:r>
            <a:r>
              <a:rPr lang="en-US" dirty="0"/>
              <a:t>is simply the area on the agar plate that remains free from microbial growth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-The </a:t>
            </a:r>
            <a:r>
              <a:rPr lang="en-US" dirty="0"/>
              <a:t>size of the zone of inhibition is usually related to the level of antimicrobial activity present in the sample or product - a larger zone of inhibition usually means that the antimicrobial is more potent. </a:t>
            </a:r>
          </a:p>
        </p:txBody>
      </p:sp>
    </p:spTree>
    <p:extLst>
      <p:ext uri="{BB962C8B-B14F-4D97-AF65-F5344CB8AC3E}">
        <p14:creationId xmlns:p14="http://schemas.microsoft.com/office/powerpoint/2010/main" val="20305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39552" y="764704"/>
            <a:ext cx="5219698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Objective: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-To get familiar with radial immunodiffusion.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-To determine the concentration of unknown antigen.</a:t>
            </a:r>
          </a:p>
          <a:p>
            <a:pPr algn="l" rtl="0"/>
            <a:r>
              <a:rPr lang="en-US" dirty="0" smtClean="0"/>
              <a:t>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39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05" y="404664"/>
            <a:ext cx="5715000" cy="25908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23728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A zone of Inhibition is evident around the </a:t>
            </a:r>
            <a:r>
              <a:rPr lang="en-US" dirty="0" err="1" smtClean="0"/>
              <a:t>oxacillin</a:t>
            </a:r>
            <a:r>
              <a:rPr lang="en-US" dirty="0" smtClean="0"/>
              <a:t> disk for S. </a:t>
            </a:r>
            <a:r>
              <a:rPr lang="en-US" dirty="0" err="1" smtClean="0"/>
              <a:t>aureus</a:t>
            </a:r>
            <a:r>
              <a:rPr lang="en-US" dirty="0" smtClean="0"/>
              <a:t>, </a:t>
            </a:r>
            <a:r>
              <a:rPr lang="en-US" u="sng" dirty="0" smtClean="0"/>
              <a:t>left,</a:t>
            </a:r>
            <a:r>
              <a:rPr lang="en-US" dirty="0" smtClean="0"/>
              <a:t> but not for Methicillin-resistant S. </a:t>
            </a:r>
            <a:r>
              <a:rPr lang="en-US" dirty="0" err="1" smtClean="0"/>
              <a:t>aureus</a:t>
            </a:r>
            <a:r>
              <a:rPr lang="en-US" dirty="0" smtClean="0"/>
              <a:t> (MRSA), </a:t>
            </a:r>
            <a:r>
              <a:rPr lang="en-US" u="sng" dirty="0" smtClean="0"/>
              <a:t>right.</a:t>
            </a:r>
            <a:endParaRPr lang="ar-SA" u="sng" dirty="0"/>
          </a:p>
        </p:txBody>
      </p:sp>
    </p:spTree>
    <p:extLst>
      <p:ext uri="{BB962C8B-B14F-4D97-AF65-F5344CB8AC3E}">
        <p14:creationId xmlns:p14="http://schemas.microsoft.com/office/powerpoint/2010/main" val="42106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23975" r="70620" b="40164"/>
          <a:stretch/>
        </p:blipFill>
        <p:spPr bwMode="auto">
          <a:xfrm>
            <a:off x="1187624" y="326278"/>
            <a:ext cx="6195261" cy="437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66639" y="5157192"/>
            <a:ext cx="74372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Antigen [Ag] molecules each have a set of antigenic determinants or epitopes.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2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6037"/>
            <a:ext cx="77724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C00000"/>
                </a:solidFill>
              </a:rPr>
              <a:t>Ag / </a:t>
            </a:r>
            <a:r>
              <a:rPr lang="en-US" sz="4400" b="1" dirty="0" err="1" smtClean="0">
                <a:solidFill>
                  <a:srgbClr val="C00000"/>
                </a:solidFill>
              </a:rPr>
              <a:t>Ab</a:t>
            </a:r>
            <a:r>
              <a:rPr lang="en-US" sz="4400" b="1" dirty="0" smtClean="0">
                <a:solidFill>
                  <a:srgbClr val="C00000"/>
                </a:solidFill>
              </a:rPr>
              <a:t> Precipitation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6625"/>
            <a:ext cx="8686800" cy="1044575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Polyclonal antibodies</a:t>
            </a:r>
            <a:r>
              <a:rPr lang="en-US" sz="2400" dirty="0" smtClean="0"/>
              <a:t> can form </a:t>
            </a:r>
            <a:r>
              <a:rPr lang="en-US" sz="2400" b="1" dirty="0" smtClean="0">
                <a:solidFill>
                  <a:srgbClr val="CC0099"/>
                </a:solidFill>
              </a:rPr>
              <a:t>lattices</a:t>
            </a:r>
            <a:r>
              <a:rPr lang="en-US" sz="2400" b="1" dirty="0" smtClean="0"/>
              <a:t>, or </a:t>
            </a:r>
            <a:r>
              <a:rPr lang="en-US" sz="2400" b="1" dirty="0" smtClean="0">
                <a:solidFill>
                  <a:srgbClr val="CC0099"/>
                </a:solidFill>
              </a:rPr>
              <a:t>large aggregates</a:t>
            </a:r>
            <a:r>
              <a:rPr lang="en-US" sz="2400" dirty="0" smtClean="0"/>
              <a:t>.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However, </a:t>
            </a:r>
            <a:r>
              <a:rPr lang="en-US" sz="2400" b="1" dirty="0" smtClean="0">
                <a:solidFill>
                  <a:srgbClr val="0000FF"/>
                </a:solidFill>
              </a:rPr>
              <a:t>monoclonal antibody</a:t>
            </a:r>
            <a:r>
              <a:rPr lang="en-US" sz="2400" dirty="0" smtClean="0"/>
              <a:t> can link only two molecules of antigen and </a:t>
            </a:r>
            <a:r>
              <a:rPr lang="en-US" sz="2400" b="1" dirty="0" smtClean="0">
                <a:solidFill>
                  <a:srgbClr val="0000FF"/>
                </a:solidFill>
              </a:rPr>
              <a:t>no precipitate</a:t>
            </a:r>
            <a:r>
              <a:rPr lang="en-US" sz="2400" dirty="0" smtClean="0"/>
              <a:t> is formed.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514600"/>
            <a:ext cx="7392175" cy="3733800"/>
            <a:chOff x="158" y="702"/>
            <a:chExt cx="5200" cy="31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" y="702"/>
              <a:ext cx="4819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8" y="3614"/>
              <a:ext cx="1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en-US" altLang="ko-KR" sz="2000" b="1">
                <a:latin typeface="Arial" pitchFamily="34" charset="0"/>
                <a:ea typeface="Gulim" pitchFamily="34" charset="-127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42" y="3035"/>
              <a:ext cx="13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000" b="1" dirty="0">
                  <a:ea typeface="Gulim" pitchFamily="34" charset="-127"/>
                </a:rPr>
                <a:t>( Lattices or </a:t>
              </a:r>
            </a:p>
            <a:p>
              <a:pPr algn="l"/>
              <a:r>
                <a:rPr lang="en-US" altLang="ko-KR" sz="2000" b="1" dirty="0">
                  <a:ea typeface="Gulim" pitchFamily="34" charset="-127"/>
                </a:rPr>
                <a:t>large aggregates )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033" y="2918"/>
              <a:ext cx="2325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2000" b="1" dirty="0">
                  <a:ea typeface="Gulim" pitchFamily="34" charset="-127"/>
                </a:rPr>
                <a:t>( no precipitate is formed </a:t>
              </a:r>
            </a:p>
            <a:p>
              <a:pPr algn="l"/>
              <a:r>
                <a:rPr lang="en-US" altLang="ko-KR" sz="2000" b="1" dirty="0">
                  <a:ea typeface="Gulim" pitchFamily="34" charset="-127"/>
                </a:rPr>
                <a:t>if an Ag contains only a </a:t>
              </a:r>
            </a:p>
            <a:p>
              <a:pPr algn="l"/>
              <a:r>
                <a:rPr lang="en-US" altLang="ko-KR" sz="2000" b="1" dirty="0">
                  <a:ea typeface="Gulim" pitchFamily="34" charset="-127"/>
                </a:rPr>
                <a:t>single copy of each </a:t>
              </a:r>
              <a:r>
                <a:rPr lang="en-US" altLang="ko-KR" sz="2000" b="1" dirty="0" err="1">
                  <a:ea typeface="Gulim" pitchFamily="34" charset="-127"/>
                </a:rPr>
                <a:t>epitope</a:t>
              </a:r>
              <a:r>
                <a:rPr lang="en-US" altLang="ko-KR" sz="2000" b="1" dirty="0">
                  <a:ea typeface="Gulim" pitchFamily="34" charset="-127"/>
                </a:rPr>
                <a:t> </a:t>
              </a:r>
              <a:r>
                <a:rPr lang="en-US" altLang="ko-KR" sz="2000" b="1" dirty="0" smtClean="0">
                  <a:ea typeface="Gulim" pitchFamily="34" charset="-127"/>
                </a:rPr>
                <a:t>) </a:t>
              </a:r>
              <a:endParaRPr lang="en-US" altLang="ko-KR" sz="2000" b="1" dirty="0"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4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Immunology</a:t>
            </a:r>
            <a:r>
              <a:rPr lang="en-US" sz="4000" b="1" dirty="0" smtClean="0">
                <a:solidFill>
                  <a:srgbClr val="7030A0"/>
                </a:solidFill>
              </a:rPr>
              <a:t>/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Precipitation </a:t>
            </a:r>
            <a:r>
              <a:rPr lang="en-US" sz="4000" b="1" dirty="0">
                <a:solidFill>
                  <a:srgbClr val="7030A0"/>
                </a:solidFill>
              </a:rPr>
              <a:t>Reactions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86400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I- Precipitation in Solution</a:t>
            </a:r>
          </a:p>
          <a:p>
            <a:pPr marL="0" indent="0" algn="l">
              <a:buNone/>
            </a:pPr>
            <a:r>
              <a:rPr lang="en-US" dirty="0" smtClean="0"/>
              <a:t>Bottom Precipitate</a:t>
            </a:r>
          </a:p>
          <a:p>
            <a:pPr marL="0" indent="0" algn="l">
              <a:buNone/>
            </a:pPr>
            <a:r>
              <a:rPr lang="en-US" dirty="0" smtClean="0"/>
              <a:t>Ring Precipitate (Ring Test)</a:t>
            </a:r>
          </a:p>
          <a:p>
            <a:pPr marL="11430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II- Simple </a:t>
            </a:r>
            <a:r>
              <a:rPr lang="en-US" b="1" dirty="0" err="1" smtClean="0">
                <a:solidFill>
                  <a:srgbClr val="FF0000"/>
                </a:solidFill>
              </a:rPr>
              <a:t>Immunodiffusion</a:t>
            </a:r>
            <a:r>
              <a:rPr lang="en-US" b="1" dirty="0" smtClean="0">
                <a:solidFill>
                  <a:srgbClr val="FF0000"/>
                </a:solidFill>
              </a:rPr>
              <a:t> (ID)</a:t>
            </a:r>
          </a:p>
          <a:p>
            <a:pPr marL="0" indent="0" algn="l">
              <a:buNone/>
            </a:pPr>
            <a:r>
              <a:rPr lang="en-US" dirty="0" smtClean="0"/>
              <a:t>Double ID (</a:t>
            </a:r>
            <a:r>
              <a:rPr lang="en-US" dirty="0" err="1" smtClean="0"/>
              <a:t>Ouchterlony</a:t>
            </a:r>
            <a:r>
              <a:rPr lang="en-US" dirty="0" smtClean="0"/>
              <a:t>)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Single Radial ID </a:t>
            </a:r>
            <a:r>
              <a:rPr lang="en-US" dirty="0"/>
              <a:t>(RID</a:t>
            </a:r>
            <a:r>
              <a:rPr lang="en-US" dirty="0" smtClean="0"/>
              <a:t>) (Mancini)</a:t>
            </a:r>
          </a:p>
          <a:p>
            <a:pPr marL="11430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III- Electro-</a:t>
            </a:r>
            <a:r>
              <a:rPr lang="en-US" b="1" dirty="0" err="1" smtClean="0">
                <a:solidFill>
                  <a:srgbClr val="FF0000"/>
                </a:solidFill>
              </a:rPr>
              <a:t>Immnodiffusion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err="1"/>
              <a:t>Immunoelectrophoresis</a:t>
            </a:r>
            <a:r>
              <a:rPr lang="en-US" sz="2000" dirty="0"/>
              <a:t> (IEP</a:t>
            </a:r>
            <a:r>
              <a:rPr lang="en-US" sz="2000" dirty="0" smtClean="0"/>
              <a:t>)</a:t>
            </a:r>
          </a:p>
          <a:p>
            <a:pPr marL="0" lvl="1" indent="0" algn="l">
              <a:buNone/>
            </a:pPr>
            <a:r>
              <a:rPr lang="en-IN" dirty="0" err="1" smtClean="0"/>
              <a:t>Immunofixation</a:t>
            </a:r>
            <a:r>
              <a:rPr lang="en-IN" dirty="0" smtClean="0"/>
              <a:t> </a:t>
            </a:r>
            <a:endParaRPr lang="en-US" dirty="0"/>
          </a:p>
          <a:p>
            <a:pPr marL="0" indent="0" algn="l">
              <a:buNone/>
            </a:pPr>
            <a:r>
              <a:rPr lang="en-US" sz="2000" dirty="0"/>
              <a:t>Rocket </a:t>
            </a:r>
            <a:r>
              <a:rPr lang="en-US" sz="2000" dirty="0" err="1"/>
              <a:t>Electroimmunodiffusion</a:t>
            </a:r>
            <a:r>
              <a:rPr lang="en-US" sz="2000" dirty="0"/>
              <a:t> (EID)</a:t>
            </a:r>
          </a:p>
          <a:p>
            <a:pPr marL="0" indent="0" algn="l">
              <a:buNone/>
            </a:pPr>
            <a:r>
              <a:rPr lang="en-US" sz="2000" dirty="0" err="1"/>
              <a:t>Counterimmunoelectrophoresis</a:t>
            </a:r>
            <a:r>
              <a:rPr lang="en-US" sz="2000" dirty="0"/>
              <a:t> (CIEP</a:t>
            </a:r>
            <a:r>
              <a:rPr lang="en-US" sz="2000" dirty="0" smtClean="0"/>
              <a:t>)</a:t>
            </a:r>
          </a:p>
          <a:p>
            <a:pPr marL="114300" indent="0"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071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757" y="999544"/>
            <a:ext cx="8208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-Precipitation </a:t>
            </a:r>
            <a:r>
              <a:rPr lang="en-US" dirty="0"/>
              <a:t>reactions are based on the interaction of antibodies and antigens. They are based on two soluble reactants that come together to make one insoluble product, the precipitate </a:t>
            </a:r>
            <a:r>
              <a:rPr lang="en-US" dirty="0" smtClean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-These </a:t>
            </a:r>
            <a:r>
              <a:rPr lang="en-US" dirty="0"/>
              <a:t>reactions depend on the formation of lattices (cross-links) when antigen and antibody exist in optimal proportions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accent1"/>
                </a:solidFill>
              </a:rPr>
              <a:t>[ it is known as zone of equivalence and appears to us  as  precipitation]. </a:t>
            </a:r>
          </a:p>
          <a:p>
            <a:pPr algn="l" rtl="0"/>
            <a:endParaRPr lang="en-US" u="sng" dirty="0"/>
          </a:p>
        </p:txBody>
      </p:sp>
      <p:sp>
        <p:nvSpPr>
          <p:cNvPr id="3" name="مستطيل 2"/>
          <p:cNvSpPr/>
          <p:nvPr/>
        </p:nvSpPr>
        <p:spPr>
          <a:xfrm>
            <a:off x="323528" y="492641"/>
            <a:ext cx="2707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/>
                </a:solidFill>
              </a:rPr>
              <a:t>Precipitation </a:t>
            </a:r>
            <a:r>
              <a:rPr lang="en-US" sz="2000" b="1" dirty="0" smtClean="0">
                <a:solidFill>
                  <a:schemeClr val="accent1"/>
                </a:solidFill>
              </a:rPr>
              <a:t>Reactions:</a:t>
            </a:r>
            <a:endParaRPr lang="ar-SA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  <a:latin typeface="Cambria" pitchFamily="18" charset="0"/>
              </a:rPr>
              <a:t>Precipitation curve</a:t>
            </a:r>
            <a:endParaRPr lang="en-US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sz="2800" dirty="0" smtClean="0"/>
              <a:t>Plots of the amount Ag/</a:t>
            </a:r>
            <a:r>
              <a:rPr lang="en-US" sz="2800" dirty="0" err="1" smtClean="0"/>
              <a:t>Ab</a:t>
            </a:r>
            <a:r>
              <a:rPr lang="en-US" sz="2800" dirty="0" smtClean="0"/>
              <a:t> complexes precipitated when increasing  Ag concentrations are added to constant  concentration of Ab. It reveals  3 zones:</a:t>
            </a:r>
          </a:p>
          <a:p>
            <a:pPr algn="l">
              <a:lnSpc>
                <a:spcPct val="80000"/>
              </a:lnSpc>
              <a:buNone/>
            </a:pPr>
            <a:endParaRPr lang="en-US" sz="2800" dirty="0" smtClean="0"/>
          </a:p>
          <a:p>
            <a:pPr algn="l">
              <a:lnSpc>
                <a:spcPct val="80000"/>
              </a:lnSpc>
            </a:pPr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Zone of antibody excess</a:t>
            </a:r>
            <a:r>
              <a:rPr lang="en-US" b="1" dirty="0" smtClean="0"/>
              <a:t> - </a:t>
            </a:r>
            <a:r>
              <a:rPr lang="en-US" dirty="0" smtClean="0"/>
              <a:t>precipitation is inhibited and antibody not bound to antigen can be detected in the supernatant; </a:t>
            </a:r>
          </a:p>
          <a:p>
            <a:pPr algn="l">
              <a:lnSpc>
                <a:spcPct val="80000"/>
              </a:lnSpc>
            </a:pPr>
            <a:endParaRPr lang="en-US" dirty="0" smtClean="0"/>
          </a:p>
          <a:p>
            <a:pPr algn="l">
              <a:lnSpc>
                <a:spcPct val="80000"/>
              </a:lnSpc>
            </a:pPr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Zone equivalence</a:t>
            </a:r>
            <a:r>
              <a:rPr lang="en-US" dirty="0" smtClean="0"/>
              <a:t> - maximal  precipitation  in  which  antibody  and antigen  form  large  insoluble  complexes  and  neither  antibody  nor antigen can be detected in the supernatant; </a:t>
            </a:r>
          </a:p>
          <a:p>
            <a:pPr algn="l">
              <a:lnSpc>
                <a:spcPct val="80000"/>
              </a:lnSpc>
            </a:pPr>
            <a:endParaRPr lang="en-US" dirty="0" smtClean="0"/>
          </a:p>
          <a:p>
            <a:pPr algn="l">
              <a:lnSpc>
                <a:spcPct val="80000"/>
              </a:lnSpc>
            </a:pPr>
            <a:r>
              <a:rPr lang="en-US" b="1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Zone of antigen excess</a:t>
            </a:r>
            <a:r>
              <a:rPr lang="en-US" dirty="0" smtClean="0"/>
              <a:t>  -  precipitation  is  inhibited &amp; Ag. not  </a:t>
            </a:r>
            <a:endParaRPr lang="ar-SA" dirty="0" smtClean="0"/>
          </a:p>
          <a:p>
            <a:pPr marL="114300" indent="0" algn="l">
              <a:lnSpc>
                <a:spcPct val="80000"/>
              </a:lnSpc>
              <a:buNone/>
            </a:pPr>
            <a:r>
              <a:rPr lang="en-US" dirty="0" smtClean="0"/>
              <a:t>bound  </a:t>
            </a:r>
            <a:r>
              <a:rPr lang="en-US" dirty="0" smtClean="0"/>
              <a:t>to Ab. can be detected in the supernatant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8869" y="5949280"/>
            <a:ext cx="712879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-</a:t>
            </a:r>
            <a:r>
              <a:rPr lang="en-US" dirty="0"/>
              <a:t>Excess of either component reduces lattice formation and subsequent precipitation.</a:t>
            </a:r>
            <a:endParaRPr lang="ar-SA" dirty="0"/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23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Precipitation Curve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9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4" t="1959" r="1985" b="5876"/>
          <a:stretch>
            <a:fillRect/>
          </a:stretch>
        </p:blipFill>
        <p:spPr bwMode="auto">
          <a:xfrm>
            <a:off x="539552" y="2132856"/>
            <a:ext cx="3122954" cy="251294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b="34195"/>
          <a:stretch>
            <a:fillRect/>
          </a:stretch>
        </p:blipFill>
        <p:spPr bwMode="auto">
          <a:xfrm>
            <a:off x="4355976" y="1940169"/>
            <a:ext cx="37966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04048" y="5373216"/>
            <a:ext cx="273630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Bottom Precipitate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5304846"/>
            <a:ext cx="273630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/>
              <a:t>Ring Precipitate (Ring Test)</a:t>
            </a:r>
          </a:p>
        </p:txBody>
      </p:sp>
    </p:spTree>
    <p:extLst>
      <p:ext uri="{BB962C8B-B14F-4D97-AF65-F5344CB8AC3E}">
        <p14:creationId xmlns:p14="http://schemas.microsoft.com/office/powerpoint/2010/main" val="7863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مخصص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70C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8796</TotalTime>
  <Words>1118</Words>
  <Application>Microsoft Office PowerPoint</Application>
  <PresentationFormat>On-screen Show (4:3)</PresentationFormat>
  <Paragraphs>136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تجاور</vt:lpstr>
      <vt:lpstr>Quantitative Analysis of antigens by Radial Immunodiffusion</vt:lpstr>
      <vt:lpstr>PowerPoint Presentation</vt:lpstr>
      <vt:lpstr>PowerPoint Presentation</vt:lpstr>
      <vt:lpstr>Ag / Ab Precipitation reactions</vt:lpstr>
      <vt:lpstr>Immunology/ Precipitation Reactions</vt:lpstr>
      <vt:lpstr>PowerPoint Presentation</vt:lpstr>
      <vt:lpstr>Precipitation curve</vt:lpstr>
      <vt:lpstr>Precipitation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Analysis of antigens by Radial Immunodiffusion</dc:title>
  <dc:creator>لينة</dc:creator>
  <cp:lastModifiedBy>Areej Alzahrani</cp:lastModifiedBy>
  <cp:revision>56</cp:revision>
  <dcterms:created xsi:type="dcterms:W3CDTF">2013-11-09T20:31:59Z</dcterms:created>
  <dcterms:modified xsi:type="dcterms:W3CDTF">2015-11-10T20:04:14Z</dcterms:modified>
</cp:coreProperties>
</file>