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9" r:id="rId4"/>
    <p:sldId id="258" r:id="rId5"/>
    <p:sldId id="276" r:id="rId6"/>
    <p:sldId id="259" r:id="rId7"/>
    <p:sldId id="280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7" r:id="rId18"/>
    <p:sldId id="269" r:id="rId19"/>
    <p:sldId id="270" r:id="rId20"/>
    <p:sldId id="271" r:id="rId21"/>
    <p:sldId id="278" r:id="rId22"/>
    <p:sldId id="273" r:id="rId23"/>
    <p:sldId id="272" r:id="rId24"/>
    <p:sldId id="274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6B37"/>
    <a:srgbClr val="6633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8973AC-C9BB-4BD8-828C-AC5D5A31E41D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5461-9004-414E-9F45-3A56B7B7FF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8973AC-C9BB-4BD8-828C-AC5D5A31E41D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5461-9004-414E-9F45-3A56B7B7F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8973AC-C9BB-4BD8-828C-AC5D5A31E41D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5461-9004-414E-9F45-3A56B7B7F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8973AC-C9BB-4BD8-828C-AC5D5A31E41D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5461-9004-414E-9F45-3A56B7B7F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8973AC-C9BB-4BD8-828C-AC5D5A31E41D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5461-9004-414E-9F45-3A56B7B7FF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8973AC-C9BB-4BD8-828C-AC5D5A31E41D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5461-9004-414E-9F45-3A56B7B7F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8973AC-C9BB-4BD8-828C-AC5D5A31E41D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5461-9004-414E-9F45-3A56B7B7F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8973AC-C9BB-4BD8-828C-AC5D5A31E41D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5461-9004-414E-9F45-3A56B7B7F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8973AC-C9BB-4BD8-828C-AC5D5A31E41D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5461-9004-414E-9F45-3A56B7B7FF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8973AC-C9BB-4BD8-828C-AC5D5A31E41D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5461-9004-414E-9F45-3A56B7B7FF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A8973AC-C9BB-4BD8-828C-AC5D5A31E41D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085461-9004-414E-9F45-3A56B7B7FF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A8973AC-C9BB-4BD8-828C-AC5D5A31E41D}" type="datetimeFigureOut">
              <a:rPr lang="en-US" smtClean="0"/>
              <a:pPr/>
              <a:t>11/3/2012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0085461-9004-414E-9F45-3A56B7B7FFA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189781381yWV45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28800"/>
            <a:ext cx="7406640" cy="1472184"/>
          </a:xfrm>
        </p:spPr>
        <p:txBody>
          <a:bodyPr/>
          <a:lstStyle/>
          <a:p>
            <a:r>
              <a:rPr lang="en-US" b="1" dirty="0" smtClean="0"/>
              <a:t>Metamorphosis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276600"/>
            <a:ext cx="7406640" cy="762000"/>
          </a:xfrm>
        </p:spPr>
        <p:txBody>
          <a:bodyPr>
            <a:norm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ZOO 311 </a:t>
            </a:r>
            <a:br>
              <a:rPr lang="en-US" sz="1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</a:br>
            <a:r>
              <a:rPr lang="en-US" sz="1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Presented by: </a:t>
            </a:r>
            <a:r>
              <a:rPr lang="en-US" sz="14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hessa</a:t>
            </a:r>
            <a:r>
              <a:rPr lang="en-US" sz="1400" dirty="0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 al-</a:t>
            </a:r>
            <a:r>
              <a:rPr lang="en-US" sz="1400" dirty="0" err="1" smtClean="0">
                <a:solidFill>
                  <a:schemeClr val="tx1"/>
                </a:solidFill>
                <a:latin typeface="Andalus" pitchFamily="18" charset="-78"/>
                <a:cs typeface="Andalus" pitchFamily="18" charset="-78"/>
              </a:rPr>
              <a:t>obaid</a:t>
            </a:r>
            <a:endParaRPr lang="en-US" sz="1400" dirty="0">
              <a:latin typeface="Andalus" pitchFamily="18" charset="-78"/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American Cockroach egg cases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american-cockroach-oothica-1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2362200"/>
            <a:ext cx="3200400" cy="3082131"/>
          </a:xfrm>
          <a:prstGeom prst="rect">
            <a:avLst/>
          </a:prstGeom>
        </p:spPr>
      </p:pic>
      <p:pic>
        <p:nvPicPr>
          <p:cNvPr id="5" name="Picture 4" descr="800px-Cockroach_egglaying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5558" y="2286000"/>
            <a:ext cx="4798442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Eggs of </a:t>
            </a:r>
            <a:r>
              <a:rPr lang="en-US" dirty="0" err="1"/>
              <a:t>Culex</a:t>
            </a:r>
            <a:r>
              <a:rPr lang="en-US" dirty="0"/>
              <a:t>                                         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 descr="4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524000"/>
            <a:ext cx="6705600" cy="4191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Southern green </a:t>
            </a:r>
            <a:r>
              <a:rPr lang="en-US" dirty="0" err="1" smtClean="0"/>
              <a:t>stinkug</a:t>
            </a:r>
            <a:r>
              <a:rPr lang="ar-SA" dirty="0" smtClean="0"/>
              <a:t>, </a:t>
            </a:r>
            <a:r>
              <a:rPr lang="en-US" i="1" dirty="0" err="1" smtClean="0"/>
              <a:t>Nezara</a:t>
            </a:r>
            <a:r>
              <a:rPr lang="en-US" i="1" dirty="0" smtClean="0"/>
              <a:t> </a:t>
            </a:r>
            <a:r>
              <a:rPr lang="en-US" i="1" dirty="0" err="1" smtClean="0"/>
              <a:t>viridula</a:t>
            </a:r>
            <a:endParaRPr lang="en-US" dirty="0"/>
          </a:p>
        </p:txBody>
      </p:sp>
      <p:pic>
        <p:nvPicPr>
          <p:cNvPr id="4" name="Content Placeholder 3" descr="i_SGSJo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1752600"/>
            <a:ext cx="67818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Larva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The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larva is the stage which hatch from eggs in insect with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compleat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metamorphosis. Larvae take different forms and is divided into three main types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: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3124200"/>
            <a:ext cx="1371600" cy="685800"/>
          </a:xfrm>
          <a:prstGeom prst="roundRect">
            <a:avLst/>
          </a:prstGeom>
          <a:gradFill flip="none" rotWithShape="1">
            <a:gsLst>
              <a:gs pos="0">
                <a:srgbClr val="396B37">
                  <a:tint val="66000"/>
                  <a:satMod val="160000"/>
                </a:srgbClr>
              </a:gs>
              <a:gs pos="50000">
                <a:srgbClr val="396B37">
                  <a:tint val="44500"/>
                  <a:satMod val="160000"/>
                </a:srgbClr>
              </a:gs>
              <a:gs pos="100000">
                <a:srgbClr val="396B37">
                  <a:tint val="23500"/>
                  <a:satMod val="160000"/>
                </a:srgbClr>
              </a:gs>
            </a:gsLst>
            <a:lin ang="162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chemeClr val="tx1"/>
                </a:solidFill>
              </a:rPr>
              <a:t>Polypod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62400" y="4495800"/>
            <a:ext cx="1295400" cy="685800"/>
          </a:xfrm>
          <a:prstGeom prst="roundRect">
            <a:avLst/>
          </a:prstGeom>
          <a:gradFill flip="none" rotWithShape="1">
            <a:gsLst>
              <a:gs pos="0">
                <a:srgbClr val="0033CC">
                  <a:tint val="66000"/>
                  <a:satMod val="160000"/>
                </a:srgbClr>
              </a:gs>
              <a:gs pos="50000">
                <a:srgbClr val="0033CC">
                  <a:tint val="44500"/>
                  <a:satMod val="160000"/>
                </a:srgbClr>
              </a:gs>
              <a:gs pos="100000">
                <a:srgbClr val="00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err="1" smtClean="0">
                <a:solidFill>
                  <a:schemeClr val="tx1"/>
                </a:solidFill>
              </a:rPr>
              <a:t>Campodeiform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248400" y="3124200"/>
            <a:ext cx="1447800" cy="609600"/>
          </a:xfrm>
          <a:prstGeom prst="roundRect">
            <a:avLst/>
          </a:prstGeom>
          <a:gradFill flip="none" rotWithShape="1">
            <a:gsLst>
              <a:gs pos="0">
                <a:srgbClr val="396B37">
                  <a:tint val="66000"/>
                  <a:satMod val="160000"/>
                </a:srgbClr>
              </a:gs>
              <a:gs pos="50000">
                <a:srgbClr val="396B37">
                  <a:tint val="44500"/>
                  <a:satMod val="160000"/>
                </a:srgbClr>
              </a:gs>
              <a:gs pos="100000">
                <a:srgbClr val="396B3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Apodous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76600" y="3124200"/>
            <a:ext cx="1524000" cy="685800"/>
          </a:xfrm>
          <a:prstGeom prst="roundRect">
            <a:avLst/>
          </a:prstGeom>
          <a:gradFill flip="none" rotWithShape="1">
            <a:gsLst>
              <a:gs pos="0">
                <a:srgbClr val="396B37">
                  <a:tint val="66000"/>
                  <a:satMod val="160000"/>
                </a:srgbClr>
              </a:gs>
              <a:gs pos="50000">
                <a:srgbClr val="396B37">
                  <a:tint val="44500"/>
                  <a:satMod val="160000"/>
                </a:srgbClr>
              </a:gs>
              <a:gs pos="100000">
                <a:srgbClr val="396B37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Oligopod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90800" y="4495800"/>
            <a:ext cx="1295400" cy="685800"/>
          </a:xfrm>
          <a:prstGeom prst="roundRect">
            <a:avLst/>
          </a:prstGeom>
          <a:gradFill flip="none" rotWithShape="1">
            <a:gsLst>
              <a:gs pos="0">
                <a:srgbClr val="0033CC">
                  <a:tint val="66000"/>
                  <a:satMod val="160000"/>
                </a:srgbClr>
              </a:gs>
              <a:gs pos="50000">
                <a:srgbClr val="0033CC">
                  <a:tint val="44500"/>
                  <a:satMod val="160000"/>
                </a:srgbClr>
              </a:gs>
              <a:gs pos="100000">
                <a:srgbClr val="0033CC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</a:rPr>
              <a:t>Scarabaiform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 rot="1541161">
            <a:off x="3567498" y="3820537"/>
            <a:ext cx="204971" cy="685800"/>
          </a:xfrm>
          <a:prstGeom prst="downArrow">
            <a:avLst>
              <a:gd name="adj1" fmla="val 50000"/>
              <a:gd name="adj2" fmla="val 568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9821712">
            <a:off x="4424690" y="3810804"/>
            <a:ext cx="184691" cy="685800"/>
          </a:xfrm>
          <a:prstGeom prst="downArrow">
            <a:avLst>
              <a:gd name="adj1" fmla="val 62320"/>
              <a:gd name="adj2" fmla="val 568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5562600" y="4495800"/>
            <a:ext cx="1371600" cy="685800"/>
          </a:xfrm>
          <a:prstGeom prst="roundRect">
            <a:avLst/>
          </a:prstGeom>
          <a:gradFill flip="none" rotWithShape="1">
            <a:gsLst>
              <a:gs pos="0">
                <a:srgbClr val="0033CC">
                  <a:tint val="66000"/>
                  <a:satMod val="160000"/>
                </a:srgbClr>
              </a:gs>
              <a:gs pos="50000">
                <a:srgbClr val="0033CC">
                  <a:tint val="44500"/>
                  <a:satMod val="160000"/>
                </a:srgbClr>
              </a:gs>
              <a:gs pos="100000">
                <a:srgbClr val="0033CC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Encephalous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43600" y="5562600"/>
            <a:ext cx="1905000" cy="685800"/>
          </a:xfrm>
          <a:prstGeom prst="roundRect">
            <a:avLst/>
          </a:prstGeom>
          <a:gradFill flip="none" rotWithShape="1">
            <a:gsLst>
              <a:gs pos="0">
                <a:srgbClr val="0033CC">
                  <a:tint val="66000"/>
                  <a:satMod val="160000"/>
                </a:srgbClr>
              </a:gs>
              <a:gs pos="50000">
                <a:srgbClr val="0033CC">
                  <a:tint val="44500"/>
                  <a:satMod val="160000"/>
                </a:srgbClr>
              </a:gs>
              <a:gs pos="100000">
                <a:srgbClr val="0033CC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Hemicephalous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315200" y="4495800"/>
            <a:ext cx="1447800" cy="685800"/>
          </a:xfrm>
          <a:prstGeom prst="roundRect">
            <a:avLst/>
          </a:prstGeom>
          <a:gradFill flip="none" rotWithShape="1">
            <a:gsLst>
              <a:gs pos="0">
                <a:srgbClr val="0033CC">
                  <a:tint val="66000"/>
                  <a:satMod val="160000"/>
                </a:srgbClr>
              </a:gs>
              <a:gs pos="50000">
                <a:srgbClr val="0033CC">
                  <a:tint val="44500"/>
                  <a:satMod val="160000"/>
                </a:srgbClr>
              </a:gs>
              <a:gs pos="100000">
                <a:srgbClr val="0033CC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chemeClr val="tx1"/>
                </a:solidFill>
              </a:rPr>
              <a:t>Acephalous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rot="1413253">
            <a:off x="6243589" y="3667832"/>
            <a:ext cx="214541" cy="783380"/>
          </a:xfrm>
          <a:prstGeom prst="downArrow">
            <a:avLst>
              <a:gd name="adj1" fmla="val 62320"/>
              <a:gd name="adj2" fmla="val 568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9821712">
            <a:off x="7576456" y="3655953"/>
            <a:ext cx="205755" cy="802866"/>
          </a:xfrm>
          <a:prstGeom prst="downArrow">
            <a:avLst>
              <a:gd name="adj1" fmla="val 62320"/>
              <a:gd name="adj2" fmla="val 568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6934200" y="3733800"/>
            <a:ext cx="228600" cy="1676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663300"/>
                </a:solidFill>
              </a:rPr>
              <a:t>1-Polypod</a:t>
            </a:r>
            <a:r>
              <a:rPr lang="en-US" dirty="0" smtClean="0">
                <a:solidFill>
                  <a:srgbClr val="663300"/>
                </a:solidFill>
              </a:rPr>
              <a:t/>
            </a:r>
            <a:br>
              <a:rPr lang="en-US" dirty="0" smtClean="0">
                <a:solidFill>
                  <a:srgbClr val="663300"/>
                </a:solidFill>
              </a:rPr>
            </a:b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848600" cy="48006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It possesses 3 pairs of jointed legs (true legs) and numerous abdominal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prolegs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,  with cylindrical body. Well-defined segmentation. Usually sluggish and live near there food. Order</a:t>
            </a:r>
            <a:r>
              <a:rPr lang="ar-S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-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Lepidoptera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Picture 3" descr="caterpillarPolypo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38400" y="3810000"/>
            <a:ext cx="4838700" cy="2743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62200" y="5638800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accent6">
                    <a:lumMod val="75000"/>
                  </a:schemeClr>
                </a:solidFill>
              </a:rPr>
              <a:t>Photo shows a caterpillar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1400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3300"/>
                </a:solidFill>
              </a:rPr>
              <a:t>2- </a:t>
            </a:r>
            <a:r>
              <a:rPr lang="en-US" b="1" dirty="0" err="1" smtClean="0">
                <a:solidFill>
                  <a:srgbClr val="663300"/>
                </a:solidFill>
              </a:rPr>
              <a:t>Oligopod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Presence of well-developed thoracic limbs. Pairs of abdominal cerci.</a:t>
            </a:r>
          </a:p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Picture 3" descr="Ladybird_larv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90800" y="3124200"/>
            <a:ext cx="4267200" cy="24384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4600" y="5029200"/>
            <a:ext cx="3200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Photo shows a ladybird beetle larva</a:t>
            </a:r>
            <a:b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96B37"/>
                </a:solidFill>
              </a:rPr>
              <a:t>There are two type of </a:t>
            </a:r>
            <a:r>
              <a:rPr lang="en-US" b="1" dirty="0" err="1" smtClean="0">
                <a:solidFill>
                  <a:srgbClr val="396B37"/>
                </a:solidFill>
              </a:rPr>
              <a:t>Oligopod</a:t>
            </a:r>
            <a:endParaRPr lang="en-US" dirty="0">
              <a:solidFill>
                <a:srgbClr val="396B3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4488" cy="48006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2-1- </a:t>
            </a:r>
            <a:r>
              <a:rPr lang="en-US" sz="4400" b="1" dirty="0" err="1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Campodeiform</a:t>
            </a:r>
            <a:r>
              <a:rPr lang="en-US" sz="44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</a:b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This type of larvae look elongated, flattened, predatory and active. </a:t>
            </a: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Well-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sclerotized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body, with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prognathous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head. Legs are long and not reduced, with a pair of terminal appendages. </a:t>
            </a:r>
          </a:p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E.x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. Order :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Neuroptera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</a:b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2-2- </a:t>
            </a:r>
            <a:r>
              <a:rPr lang="en-US" sz="4400" b="1" dirty="0" err="1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Scarabaiform</a:t>
            </a:r>
            <a:r>
              <a:rPr lang="en-US" sz="44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Body soft, cylindrical and C- shape. 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Thoracic legs, no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cadual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process or appendages. 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Most of them move slowly. 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It is commonly called "grub" </a:t>
            </a:r>
            <a:r>
              <a:rPr lang="en-US" sz="4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coleoptera</a:t>
            </a:r>
            <a:r>
              <a:rPr 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</a:b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</a:br>
            <a:endParaRPr lang="en-US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63300"/>
                </a:solidFill>
              </a:rPr>
              <a:t>3-</a:t>
            </a:r>
            <a:r>
              <a:rPr lang="en-US" dirty="0" smtClean="0">
                <a:solidFill>
                  <a:srgbClr val="663300"/>
                </a:solidFill>
              </a:rPr>
              <a:t> </a:t>
            </a:r>
            <a:r>
              <a:rPr lang="en-US" b="1" dirty="0" err="1" smtClean="0">
                <a:solidFill>
                  <a:srgbClr val="663300"/>
                </a:solidFill>
              </a:rPr>
              <a:t>Apodous</a:t>
            </a:r>
            <a:endParaRPr lang="en-US" dirty="0">
              <a:solidFill>
                <a:srgbClr val="6633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Larva with no legs and with reduced head that requires maternal care or deposition in or on food source. 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Common in hymenoptera,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diptera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and some coleopteran</a:t>
            </a:r>
            <a:r>
              <a:rPr lang="ar-S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.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</a:p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There are </a:t>
            </a:r>
            <a:r>
              <a:rPr lang="en-US" sz="4400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three forms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of the larvae depends on the growth of head rings: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http://www.fao.org/docrep/x5048e/x5048E26.gif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5100" y="1608092"/>
            <a:ext cx="7499350" cy="448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495800" y="4572000"/>
            <a:ext cx="43434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Metamorphosis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is a biological process by which an animal physically develops after birth or hatching, involving a conspicuous and relatively abrupt change in the animal's body structure through cell 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growth and 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differentiation.</a:t>
            </a:r>
          </a:p>
          <a:p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685800"/>
            <a:ext cx="7714488" cy="55626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396B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3-1- </a:t>
            </a:r>
            <a:r>
              <a:rPr lang="en-US" sz="3600" b="1" dirty="0" err="1">
                <a:solidFill>
                  <a:srgbClr val="396B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Encephalous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</a:b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With well-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sclerotized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head capsule.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E.x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.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Nematocera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(Mosquito larvae)</a:t>
            </a:r>
          </a:p>
          <a:p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3-2-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Hemicephalous</a:t>
            </a:r>
            <a:endPara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pPr>
              <a:buNone/>
            </a:pP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  With a reduced head capsule which can be retraced within the thorax.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E.x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.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Tabanus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Larva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</a:b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Picture 3" descr="tabanlarv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3200" y="4038600"/>
            <a:ext cx="2409825" cy="2562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9144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sz="4400" b="1" dirty="0" smtClean="0">
                <a:solidFill>
                  <a:srgbClr val="396B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3-3- </a:t>
            </a:r>
            <a:r>
              <a:rPr lang="en-US" sz="4400" b="1" dirty="0" err="1" smtClean="0">
                <a:solidFill>
                  <a:srgbClr val="396B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Acephalous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</a:b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Without a head capsule. (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Musca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larva).</a:t>
            </a:r>
            <a:b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</a:br>
            <a:endParaRPr lang="ar-SA" dirty="0"/>
          </a:p>
        </p:txBody>
      </p:sp>
      <p:pic>
        <p:nvPicPr>
          <p:cNvPr id="4" name="Content Placeholder 3" descr="flies-house-fly-life-cycle-pest-cemetery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9800" y="2438400"/>
            <a:ext cx="5353050" cy="3568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50"/>
                </a:solidFill>
              </a:rPr>
              <a:t>Pupae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The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papae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is the resting inactive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instar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in all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holometabolous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insect. 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During this stage the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unsect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is incapable of feeding and is quiescent. i.e., develops from the egg through the larva and the pupa stages to the adult.  </a:t>
            </a: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The following types of pupae are recognized: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4488" cy="4800600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396B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Obtect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the appendages are visible but they are closely glued to the body. </a:t>
            </a:r>
          </a:p>
          <a:p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The pupae is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coverd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with a tight- fitting transparent skin and only the posterior end of the abdomen is movable. </a:t>
            </a:r>
          </a:p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E.x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. Lepidoptera </a:t>
            </a: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Picture 3" descr="LHKRDZ4RZH8RHHKZBLFLALSZ2LRZJZMRUL3LTZ0R9LYL1LGRQHXZVLXZTLQZLH6RHH7ZRH6RSHPRSH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05600" y="4038600"/>
            <a:ext cx="2135379" cy="2486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396B37"/>
                </a:solidFill>
              </a:rPr>
              <a:t>Exarate</a:t>
            </a:r>
            <a:r>
              <a:rPr lang="en-US" dirty="0"/>
              <a:t>,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with the appendages free and not glued to the body; such as pupae of the Western honey bee. </a:t>
            </a:r>
          </a:p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E.x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. Hymenoptera</a:t>
            </a:r>
          </a:p>
          <a:p>
            <a:endParaRPr lang="en-US" dirty="0"/>
          </a:p>
        </p:txBody>
      </p:sp>
      <p:pic>
        <p:nvPicPr>
          <p:cNvPr id="4" name="Picture 3" descr="http://library.kiwix.org:4201/I/300px_Drohnenpuppen_79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038600"/>
            <a:ext cx="4238625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err="1">
                <a:solidFill>
                  <a:srgbClr val="396B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Coarctate</a:t>
            </a:r>
            <a:r>
              <a:rPr lang="en-US" sz="4000" dirty="0" smtClean="0">
                <a:solidFill>
                  <a:srgbClr val="396B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,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the appendages are not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visibile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. The pupae is enclosed in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apuparium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which is made from the last larval skin. Found in certain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Diptera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endParaRPr lang="en-US" sz="4000" dirty="0">
              <a:solidFill>
                <a:srgbClr val="396B3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Picture 3" descr="0013055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5400" y="3810000"/>
            <a:ext cx="3629025" cy="1984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667000"/>
            <a:ext cx="7498080" cy="11430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  <a:latin typeface="Bauhaus 93" pitchFamily="82" charset="0"/>
              </a:rPr>
              <a:t>Types of Metamorphosis</a:t>
            </a:r>
            <a:r>
              <a:rPr lang="en-US" sz="6600" dirty="0" smtClean="0">
                <a:solidFill>
                  <a:srgbClr val="002060"/>
                </a:solidFill>
                <a:latin typeface="Bauhaus 93" pitchFamily="82" charset="0"/>
              </a:rPr>
              <a:t/>
            </a:r>
            <a:br>
              <a:rPr lang="en-US" sz="6600" dirty="0" smtClean="0">
                <a:solidFill>
                  <a:srgbClr val="002060"/>
                </a:solidFill>
                <a:latin typeface="Bauhaus 93" pitchFamily="82" charset="0"/>
              </a:rPr>
            </a:br>
            <a:endParaRPr lang="en-US" sz="6600" dirty="0"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Ametabola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4724400" cy="5105400"/>
          </a:xfrm>
        </p:spPr>
        <p:txBody>
          <a:bodyPr>
            <a:noAutofit/>
          </a:bodyPr>
          <a:lstStyle/>
          <a:p>
            <a:pPr algn="just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Are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a division of insects which are wingless and do not undergo any metamorphosis, but which hatch from the egg nearly in the same form they keep throughout their life.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pPr algn="just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E.x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. </a:t>
            </a:r>
            <a:r>
              <a:rPr lang="en-US" sz="3600" b="1" dirty="0" err="1" smtClean="0">
                <a:latin typeface="Arabic Typesetting" pitchFamily="66" charset="-78"/>
                <a:cs typeface="Arabic Typesetting" pitchFamily="66" charset="-78"/>
              </a:rPr>
              <a:t>Apterygota</a:t>
            </a:r>
            <a:r>
              <a:rPr lang="en-US" sz="3600" dirty="0" smtClean="0">
                <a:latin typeface="Arabic Typesetting" pitchFamily="66" charset="-78"/>
                <a:cs typeface="Arabic Typesetting" pitchFamily="66" charset="-78"/>
              </a:rPr>
              <a:t> (</a:t>
            </a:r>
            <a:r>
              <a:rPr lang="en-US" sz="3600" b="1" u="sng" dirty="0" err="1" smtClean="0">
                <a:latin typeface="Arabic Typesetting" pitchFamily="66" charset="-78"/>
                <a:cs typeface="Arabic Typesetting" pitchFamily="66" charset="-78"/>
              </a:rPr>
              <a:t>collembola</a:t>
            </a:r>
            <a:r>
              <a:rPr lang="en-US" sz="3600" b="1" dirty="0" smtClean="0">
                <a:latin typeface="Arabic Typesetting" pitchFamily="66" charset="-78"/>
                <a:cs typeface="Arabic Typesetting" pitchFamily="66" charset="-78"/>
              </a:rPr>
              <a:t>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  <a:p>
            <a:pPr algn="just"/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Picture 3" descr="collembo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1200" y="1447800"/>
            <a:ext cx="32004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Hemimetabolism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(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incomplete metamorphosis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)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Is a term used to describe the mode of development of certain insects that includes three distinct stages: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egg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, 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nymph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and the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adult stage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These groups go through gradual changes; there is no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pupal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 stage.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The nymph often somewhat resembles the adult stage but lacks wings and functional reproductive organs.</a:t>
            </a:r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E.x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.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Exopterygota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. </a:t>
            </a:r>
          </a:p>
          <a:p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96B37"/>
                </a:solidFill>
              </a:rPr>
              <a:t>Complete metamorphosis </a:t>
            </a:r>
            <a:endParaRPr lang="en-US" dirty="0">
              <a:solidFill>
                <a:srgbClr val="396B3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4267200" cy="5105400"/>
          </a:xfrm>
        </p:spPr>
        <p:txBody>
          <a:bodyPr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The eggs hatch into larvae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molt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several times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, turn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to t pupa stage then to adult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form.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Each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stage of the life cycle – egg, larva, pupa, and adult – looks different from the others. Entomologists call these insects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holometabolous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. </a:t>
            </a: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Such as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>Endopterygot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abic Typesetting" pitchFamily="66" charset="-78"/>
                <a:cs typeface="Arabic Typesetting" pitchFamily="66" charset="-78"/>
              </a:rPr>
            </a:b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4" name="Picture 3" descr="http://0.tqn.com/d/insects/1/0/A/3/-/-/house_fly_life_cycle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4000"/>
            <a:ext cx="4114800" cy="417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93325979_f40cffeab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0"/>
            <a:ext cx="3429000" cy="2362200"/>
          </a:xfrm>
        </p:spPr>
      </p:pic>
      <p:pic>
        <p:nvPicPr>
          <p:cNvPr id="5" name="Picture 4" descr="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5800"/>
            <a:ext cx="2514600" cy="2362200"/>
          </a:xfrm>
          <a:prstGeom prst="rect">
            <a:avLst/>
          </a:prstGeom>
        </p:spPr>
      </p:pic>
      <p:pic>
        <p:nvPicPr>
          <p:cNvPr id="6" name="Picture 5" descr="328653_18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0"/>
            <a:ext cx="3200400" cy="2286000"/>
          </a:xfrm>
          <a:prstGeom prst="rect">
            <a:avLst/>
          </a:prstGeom>
        </p:spPr>
      </p:pic>
      <p:pic>
        <p:nvPicPr>
          <p:cNvPr id="7" name="Picture 6" descr="689077800_60e3c981a8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514600" cy="4495800"/>
          </a:xfrm>
          <a:prstGeom prst="rect">
            <a:avLst/>
          </a:prstGeom>
        </p:spPr>
      </p:pic>
      <p:pic>
        <p:nvPicPr>
          <p:cNvPr id="8" name="Picture 7" descr="the-beauty-of-insect-eggs-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0" y="4114800"/>
            <a:ext cx="3505200" cy="2743200"/>
          </a:xfrm>
          <a:prstGeom prst="rect">
            <a:avLst/>
          </a:prstGeom>
        </p:spPr>
      </p:pic>
      <p:pic>
        <p:nvPicPr>
          <p:cNvPr id="9" name="Picture 8" descr="insect-eggs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9800" y="4114800"/>
            <a:ext cx="3124200" cy="2743200"/>
          </a:xfrm>
          <a:prstGeom prst="rect">
            <a:avLst/>
          </a:prstGeom>
        </p:spPr>
      </p:pic>
      <p:pic>
        <p:nvPicPr>
          <p:cNvPr id="10" name="Picture 9" descr="2010-10-12-16-37-27-3-a-clutch-of-butterfly-eggs-which-has-already-hatch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3600" y="2286001"/>
            <a:ext cx="3200400" cy="182879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14600" y="2362200"/>
            <a:ext cx="35052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en-US" sz="8000" b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Insect eggs </a:t>
            </a:r>
            <a:endParaRPr lang="en-US" sz="8000" b="1" dirty="0">
              <a:solidFill>
                <a:schemeClr val="accent1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838200"/>
            <a:ext cx="7498080" cy="5410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Insect </a:t>
            </a:r>
            <a:r>
              <a:rPr lang="en-US" sz="3600" b="1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eggs </a:t>
            </a:r>
          </a:p>
          <a:p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Insect eggs have various shapes. Some are conical, others are elliptical or hemispherical.  </a:t>
            </a:r>
          </a:p>
          <a:p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The egg covered with a shell or varying thickness color and shape. </a:t>
            </a:r>
          </a:p>
          <a:p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Some eggs are laid singly in or plants, or in the soil, others laid in groups. </a:t>
            </a:r>
          </a:p>
          <a:p>
            <a:r>
              <a:rPr lang="en-US" sz="3600" b="1" dirty="0" smtClean="0">
                <a:latin typeface="Angsana New" pitchFamily="18" charset="-34"/>
                <a:cs typeface="Angsana New" pitchFamily="18" charset="-34"/>
              </a:rPr>
              <a:t>The eggs are enclosed in an outer egg case or </a:t>
            </a:r>
            <a:r>
              <a:rPr lang="en-US" sz="3600" b="1" dirty="0" err="1" smtClean="0">
                <a:latin typeface="Angsana New" pitchFamily="18" charset="-34"/>
                <a:cs typeface="Angsana New" pitchFamily="18" charset="-34"/>
              </a:rPr>
              <a:t>ootheca</a:t>
            </a:r>
            <a:r>
              <a:rPr lang="en-US" sz="3600" b="1" smtClean="0">
                <a:latin typeface="Angsana New" pitchFamily="18" charset="-34"/>
                <a:cs typeface="Angsana New" pitchFamily="18" charset="-34"/>
              </a:rPr>
              <a:t>.</a:t>
            </a:r>
            <a:endParaRPr lang="en-US" sz="3600" b="1" dirty="0" smtClean="0"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 fly </a:t>
            </a:r>
          </a:p>
        </p:txBody>
      </p:sp>
      <p:pic>
        <p:nvPicPr>
          <p:cNvPr id="4" name="Content Placeholder 3" descr="http://cdn1.arkive.org/media/25/25F79BA4-4625-4937-8CC3-4D133247F472/Presentation.Medium/House-fly-eggs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5805488" cy="4458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170</TotalTime>
  <Words>598</Words>
  <Application>Microsoft Office PowerPoint</Application>
  <PresentationFormat>عرض على الشاشة (3:4)‏</PresentationFormat>
  <Paragraphs>70</Paragraphs>
  <Slides>25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6" baseType="lpstr">
      <vt:lpstr>Solstice</vt:lpstr>
      <vt:lpstr>Metamorphosis</vt:lpstr>
      <vt:lpstr>عرض تقديمي في PowerPoint</vt:lpstr>
      <vt:lpstr>Types of Metamorphosis </vt:lpstr>
      <vt:lpstr>Ametabola</vt:lpstr>
      <vt:lpstr>Hemimetabolism (incomplete metamorphosis)</vt:lpstr>
      <vt:lpstr>Complete metamorphosis </vt:lpstr>
      <vt:lpstr>عرض تقديمي في PowerPoint</vt:lpstr>
      <vt:lpstr>عرض تقديمي في PowerPoint</vt:lpstr>
      <vt:lpstr>house fly </vt:lpstr>
      <vt:lpstr>American Cockroach egg cases </vt:lpstr>
      <vt:lpstr>Eggs of Culex                                           </vt:lpstr>
      <vt:lpstr>Southern green stinkug, Nezara viridula</vt:lpstr>
      <vt:lpstr>Larva </vt:lpstr>
      <vt:lpstr>1-Polypod </vt:lpstr>
      <vt:lpstr>2- Oligopod</vt:lpstr>
      <vt:lpstr>There are two type of Oligopod</vt:lpstr>
      <vt:lpstr>عرض تقديمي في PowerPoint</vt:lpstr>
      <vt:lpstr>3- Apodous</vt:lpstr>
      <vt:lpstr>عرض تقديمي في PowerPoint</vt:lpstr>
      <vt:lpstr>عرض تقديمي في PowerPoint</vt:lpstr>
      <vt:lpstr>3-3- Acephalous Without a head capsule. (Musca larva). </vt:lpstr>
      <vt:lpstr>Pupae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hesalobaid</dc:creator>
  <cp:lastModifiedBy>User</cp:lastModifiedBy>
  <cp:revision>24</cp:revision>
  <dcterms:created xsi:type="dcterms:W3CDTF">2011-11-19T09:56:26Z</dcterms:created>
  <dcterms:modified xsi:type="dcterms:W3CDTF">2012-11-03T15:38:32Z</dcterms:modified>
</cp:coreProperties>
</file>