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56" r:id="rId2"/>
    <p:sldId id="281" r:id="rId3"/>
    <p:sldId id="286" r:id="rId4"/>
    <p:sldId id="282" r:id="rId5"/>
    <p:sldId id="288" r:id="rId6"/>
    <p:sldId id="289" r:id="rId7"/>
    <p:sldId id="290" r:id="rId8"/>
    <p:sldId id="291" r:id="rId9"/>
    <p:sldId id="283" r:id="rId10"/>
    <p:sldId id="287" r:id="rId11"/>
    <p:sldId id="292" r:id="rId12"/>
    <p:sldId id="293" r:id="rId13"/>
    <p:sldId id="294" r:id="rId14"/>
    <p:sldId id="295" r:id="rId15"/>
    <p:sldId id="296" r:id="rId16"/>
    <p:sldId id="284" r:id="rId17"/>
    <p:sldId id="285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3486" autoAdjust="0"/>
  </p:normalViewPr>
  <p:slideViewPr>
    <p:cSldViewPr>
      <p:cViewPr varScale="1">
        <p:scale>
          <a:sx n="83" d="100"/>
          <a:sy n="83" d="100"/>
        </p:scale>
        <p:origin x="89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5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B6DAC8-FBC3-4121-8E75-6A1689618A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02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3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52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Stratification: </a:t>
            </a:r>
            <a:r>
              <a:rPr lang="ar-SA" dirty="0" smtClean="0"/>
              <a:t>تدرج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98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=RANDBETWEEN function in excel can create</a:t>
            </a:r>
            <a:r>
              <a:rPr lang="en-US" baseline="0" dirty="0" smtClean="0"/>
              <a:t> random number between two defined numbers, then dragged to create as many as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483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11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06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19531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0098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228600"/>
            <a:ext cx="17907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219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678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6314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49300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31584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6149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65073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77238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3004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2391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1219200" y="1219200"/>
            <a:ext cx="7620000" cy="0"/>
          </a:xfrm>
          <a:prstGeom prst="line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029" name="Picture 6" descr="stopwatc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14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172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chemeClr val="folHlin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/>
              <a:t>by Mikell P. Groover, ISBN 0-13-140650-7.</a:t>
            </a:r>
          </a:p>
          <a:p>
            <a:pPr>
              <a:defRPr/>
            </a:pPr>
            <a:r>
              <a:rPr lang="en-US" sz="800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 Sampling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447800"/>
            <a:ext cx="6172200" cy="51816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dirty="0" smtClean="0"/>
              <a:t>Sections: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How Work Sampling Works – </a:t>
            </a:r>
            <a:r>
              <a:rPr lang="en-US" b="1" dirty="0" smtClean="0"/>
              <a:t>part 1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Statistical Basis of Work Sampling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b="1" dirty="0" smtClean="0"/>
              <a:t>part 2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Application Issues in Work Sampling – </a:t>
            </a:r>
            <a:r>
              <a:rPr lang="en-US" b="1" dirty="0"/>
              <a:t>part  </a:t>
            </a:r>
            <a:r>
              <a:rPr lang="en-US" b="1" dirty="0" smtClean="0"/>
              <a:t>3</a:t>
            </a:r>
          </a:p>
          <a:p>
            <a:pPr marL="400050" lvl="1" indent="0" eaLnBrk="1" hangingPunct="1">
              <a:buNone/>
            </a:pPr>
            <a:r>
              <a:rPr lang="en-US" dirty="0"/>
              <a:t>3.1  Defining the Activity Categories</a:t>
            </a:r>
          </a:p>
          <a:p>
            <a:pPr marL="400050" lvl="1" indent="0" eaLnBrk="1" hangingPunct="1">
              <a:buNone/>
            </a:pPr>
            <a:r>
              <a:rPr lang="en-US" dirty="0"/>
              <a:t>3.2  </a:t>
            </a:r>
            <a:r>
              <a:rPr lang="en-US" dirty="0" smtClean="0"/>
              <a:t>Work </a:t>
            </a:r>
            <a:r>
              <a:rPr lang="en-US" dirty="0"/>
              <a:t>Sampling Forms</a:t>
            </a:r>
          </a:p>
          <a:p>
            <a:pPr marL="400050" lvl="1" indent="0" eaLnBrk="1" hangingPunct="1">
              <a:buNone/>
            </a:pPr>
            <a:r>
              <a:rPr lang="en-US" dirty="0"/>
              <a:t>3.3 </a:t>
            </a:r>
            <a:r>
              <a:rPr lang="en-US" dirty="0" smtClean="0"/>
              <a:t> Scheduling </a:t>
            </a:r>
            <a:r>
              <a:rPr lang="en-US" dirty="0"/>
              <a:t>Observation </a:t>
            </a:r>
            <a:r>
              <a:rPr lang="en-US" dirty="0" smtClean="0"/>
              <a:t>Times</a:t>
            </a:r>
          </a:p>
          <a:p>
            <a:pPr marL="400050" lvl="1" indent="0" eaLnBrk="1" hangingPunct="1">
              <a:buNone/>
            </a:pPr>
            <a:r>
              <a:rPr lang="en-US" dirty="0"/>
              <a:t>3.4  Advantages and Disadvantages of Work </a:t>
            </a:r>
            <a:r>
              <a:rPr lang="en-US" dirty="0" smtClean="0"/>
              <a:t>Sampling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3.3 </a:t>
            </a:r>
            <a:r>
              <a:rPr lang="en-US" dirty="0" smtClean="0"/>
              <a:t>Scheduling </a:t>
            </a:r>
            <a:r>
              <a:rPr lang="en-US" dirty="0"/>
              <a:t>the </a:t>
            </a:r>
            <a:r>
              <a:rPr lang="en-US" dirty="0" smtClean="0"/>
              <a:t>Observation Times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2390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Total # of </a:t>
            </a:r>
            <a:r>
              <a:rPr lang="en-US" dirty="0"/>
              <a:t>observations in </a:t>
            </a:r>
            <a:r>
              <a:rPr lang="en-US" dirty="0" smtClean="0"/>
              <a:t>WS study</a:t>
            </a:r>
          </a:p>
          <a:p>
            <a:pPr lvl="1" eaLnBrk="1" hangingPunct="1"/>
            <a:r>
              <a:rPr lang="en-US" dirty="0" smtClean="0"/>
              <a:t>usually large (several thousand)</a:t>
            </a:r>
          </a:p>
          <a:p>
            <a:pPr lvl="1" eaLnBrk="1" hangingPunct="1"/>
            <a:r>
              <a:rPr lang="en-US" dirty="0" smtClean="0"/>
              <a:t># must be </a:t>
            </a:r>
            <a:r>
              <a:rPr lang="en-US" dirty="0"/>
              <a:t>reduced to </a:t>
            </a:r>
            <a:r>
              <a:rPr lang="en-US" dirty="0" smtClean="0"/>
              <a:t>schedule </a:t>
            </a:r>
            <a:r>
              <a:rPr lang="en-US" dirty="0"/>
              <a:t>of </a:t>
            </a:r>
            <a:r>
              <a:rPr lang="en-US" dirty="0" smtClean="0"/>
              <a:t>observations</a:t>
            </a:r>
            <a:endParaRPr lang="en-US" dirty="0"/>
          </a:p>
          <a:p>
            <a:pPr lvl="1" eaLnBrk="1" hangingPunct="1"/>
            <a:r>
              <a:rPr lang="en-US" dirty="0" smtClean="0"/>
              <a:t>randomizing </a:t>
            </a:r>
            <a:r>
              <a:rPr lang="en-US" dirty="0"/>
              <a:t>observation times </a:t>
            </a:r>
            <a:r>
              <a:rPr lang="en-US" dirty="0">
                <a:sym typeface="Symbol" panose="05050102010706020507" pitchFamily="18" charset="2"/>
              </a:rPr>
              <a:t> </a:t>
            </a:r>
            <a:endParaRPr lang="en-US" dirty="0"/>
          </a:p>
          <a:p>
            <a:pPr lvl="2" eaLnBrk="1" hangingPunct="1"/>
            <a:r>
              <a:rPr lang="en-US" dirty="0" smtClean="0"/>
              <a:t>improves </a:t>
            </a:r>
            <a:r>
              <a:rPr lang="en-US" dirty="0"/>
              <a:t>statistical accuracy</a:t>
            </a:r>
          </a:p>
          <a:p>
            <a:pPr lvl="2" eaLnBrk="1" hangingPunct="1"/>
            <a:r>
              <a:rPr lang="en-US" dirty="0"/>
              <a:t>reduces </a:t>
            </a:r>
            <a:r>
              <a:rPr lang="en-US" dirty="0" smtClean="0"/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39578204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3.3 </a:t>
            </a:r>
            <a:r>
              <a:rPr lang="en-US" dirty="0" smtClean="0"/>
              <a:t>Scheduling </a:t>
            </a:r>
            <a:r>
              <a:rPr lang="en-US" dirty="0"/>
              <a:t>the </a:t>
            </a:r>
            <a:r>
              <a:rPr lang="en-US" dirty="0" smtClean="0"/>
              <a:t>Observation Times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239000" cy="52578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Method </a:t>
                </a:r>
                <a:r>
                  <a:rPr lang="en-US" dirty="0"/>
                  <a:t>1 </a:t>
                </a:r>
                <a:r>
                  <a:rPr lang="en-US" dirty="0" smtClean="0"/>
                  <a:t>of randomization:</a:t>
                </a:r>
                <a:endParaRPr lang="en-US" dirty="0" smtClean="0"/>
              </a:p>
              <a:p>
                <a:pPr lvl="1" eaLnBrk="1" hangingPunct="1"/>
                <a:r>
                  <a:rPr lang="en-US" dirty="0" smtClean="0"/>
                  <a:t>randomize times </a:t>
                </a:r>
                <a:r>
                  <a:rPr lang="en-US" dirty="0"/>
                  <a:t>throughout </a:t>
                </a:r>
                <a:r>
                  <a:rPr lang="en-US" dirty="0" smtClean="0"/>
                  <a:t>entire </a:t>
                </a:r>
                <a:r>
                  <a:rPr lang="en-US" dirty="0"/>
                  <a:t>study </a:t>
                </a:r>
                <a:r>
                  <a:rPr lang="en-US" dirty="0" smtClean="0"/>
                  <a:t>period</a:t>
                </a:r>
              </a:p>
              <a:p>
                <a:pPr lvl="1" eaLnBrk="1" hangingPunct="1"/>
                <a:r>
                  <a:rPr lang="en-US" dirty="0" smtClean="0"/>
                  <a:t>e.g.</a:t>
                </a:r>
                <a:r>
                  <a:rPr lang="en-US" dirty="0" smtClean="0"/>
                  <a:t> 1</a:t>
                </a:r>
                <a:endParaRPr lang="en-US" dirty="0"/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subject </a:t>
                </a:r>
                <a:r>
                  <a:rPr lang="en-US" dirty="0" smtClean="0"/>
                  <a:t>machines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observations</a:t>
                </a:r>
              </a:p>
              <a:p>
                <a:pPr lvl="2" eaLnBrk="1" hangingPunct="1"/>
                <a:r>
                  <a:rPr lang="en-US" dirty="0">
                    <a:sym typeface="Symbol" panose="05050102010706020507" pitchFamily="18" charset="2"/>
                  </a:rPr>
                  <a:t> </a:t>
                </a:r>
                <a:r>
                  <a:rPr lang="en-US" dirty="0" smtClean="0"/>
                  <a:t>total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rounds during </a:t>
                </a:r>
                <a:r>
                  <a:rPr lang="en-US" dirty="0" smtClean="0"/>
                  <a:t>one-week period</a:t>
                </a:r>
                <a:endParaRPr lang="en-US" dirty="0"/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rounds: </a:t>
                </a:r>
                <a:r>
                  <a:rPr lang="en-US" dirty="0"/>
                  <a:t>randomized throughout </a:t>
                </a:r>
                <a:r>
                  <a:rPr lang="en-US" dirty="0" smtClean="0"/>
                  <a:t>5 days</a:t>
                </a:r>
              </a:p>
              <a:p>
                <a:pPr lvl="2" eaLnBrk="1" hangingPunct="1"/>
                <a:r>
                  <a:rPr lang="en-US" dirty="0">
                    <a:sym typeface="Symbol" panose="05050102010706020507" pitchFamily="18" charset="2"/>
                  </a:rPr>
                  <a:t> </a:t>
                </a:r>
                <a:r>
                  <a:rPr lang="en-US" dirty="0" smtClean="0">
                    <a:sym typeface="Symbol" panose="05050102010706020507" pitchFamily="18" charset="2"/>
                  </a:rPr>
                  <a:t>10 </a:t>
                </a:r>
                <a:r>
                  <a:rPr lang="en-US" dirty="0">
                    <a:sym typeface="Symbol" panose="05050102010706020507" pitchFamily="18" charset="2"/>
                  </a:rPr>
                  <a:t>rounds per </a:t>
                </a:r>
                <a:r>
                  <a:rPr lang="en-US" dirty="0" smtClean="0">
                    <a:sym typeface="Symbol" panose="05050102010706020507" pitchFamily="18" charset="2"/>
                  </a:rPr>
                  <a:t>day (on average)</a:t>
                </a:r>
              </a:p>
              <a:p>
                <a:pPr lvl="2" eaLnBrk="1" hangingPunct="1"/>
                <a:r>
                  <a:rPr lang="en-US" dirty="0" smtClean="0"/>
                  <a:t>Note, some </a:t>
                </a:r>
                <a:r>
                  <a:rPr lang="en-US" dirty="0"/>
                  <a:t>days </a:t>
                </a:r>
                <a:r>
                  <a:rPr lang="en-US" dirty="0" smtClean="0"/>
                  <a:t>can </a:t>
                </a:r>
                <a:r>
                  <a:rPr lang="en-US" dirty="0"/>
                  <a:t>have </a:t>
                </a:r>
                <a:r>
                  <a:rPr lang="en-US" dirty="0" smtClean="0"/>
                  <a:t>more rounds, </a:t>
                </a:r>
                <a:r>
                  <a:rPr lang="en-US" dirty="0"/>
                  <a:t>other days </a:t>
                </a:r>
                <a:r>
                  <a:rPr lang="en-US" dirty="0" smtClean="0"/>
                  <a:t>fewer</a:t>
                </a:r>
                <a:endParaRPr lang="en-US" dirty="0" smtClean="0"/>
              </a:p>
            </p:txBody>
          </p:sp>
        </mc:Choice>
        <mc:Fallback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239000" cy="5257800"/>
              </a:xfrm>
              <a:blipFill rotWithShape="0">
                <a:blip r:embed="rId3"/>
                <a:stretch>
                  <a:fillRect l="-1179" t="-812" r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5115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3.3 </a:t>
            </a:r>
            <a:r>
              <a:rPr lang="en-US" dirty="0" smtClean="0"/>
              <a:t>Scheduling </a:t>
            </a:r>
            <a:r>
              <a:rPr lang="en-US" dirty="0"/>
              <a:t>the </a:t>
            </a:r>
            <a:r>
              <a:rPr lang="en-US" dirty="0" smtClean="0"/>
              <a:t>Observation Times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2390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Method 2 of randomization:</a:t>
            </a:r>
            <a:endParaRPr lang="en-US" dirty="0" smtClean="0"/>
          </a:p>
          <a:p>
            <a:pPr lvl="1" eaLnBrk="1" hangingPunct="1"/>
            <a:r>
              <a:rPr lang="en-US" dirty="0" smtClean="0"/>
              <a:t>use </a:t>
            </a:r>
            <a:r>
              <a:rPr lang="en-US" dirty="0"/>
              <a:t>principle of </a:t>
            </a:r>
            <a:r>
              <a:rPr lang="en-US" b="1" dirty="0"/>
              <a:t>sampling </a:t>
            </a:r>
            <a:r>
              <a:rPr lang="en-US" b="1" dirty="0" smtClean="0"/>
              <a:t>stratification*</a:t>
            </a:r>
            <a:r>
              <a:rPr lang="en-US" dirty="0" smtClean="0"/>
              <a:t>:</a:t>
            </a:r>
          </a:p>
          <a:p>
            <a:pPr lvl="2" eaLnBrk="1" hangingPunct="1"/>
            <a:r>
              <a:rPr lang="en-US" dirty="0" smtClean="0"/>
              <a:t>total # of observations </a:t>
            </a:r>
            <a:r>
              <a:rPr lang="en-US" dirty="0"/>
              <a:t>divided </a:t>
            </a:r>
            <a:r>
              <a:rPr lang="en-US" dirty="0" smtClean="0"/>
              <a:t>into specified # of </a:t>
            </a:r>
            <a:r>
              <a:rPr lang="en-US" dirty="0"/>
              <a:t>time periods (e.g</a:t>
            </a:r>
            <a:r>
              <a:rPr lang="en-US" dirty="0" smtClean="0"/>
              <a:t>. </a:t>
            </a:r>
            <a:r>
              <a:rPr lang="en-US" dirty="0"/>
              <a:t>days, ½-</a:t>
            </a:r>
            <a:r>
              <a:rPr lang="en-US" dirty="0" smtClean="0"/>
              <a:t>days</a:t>
            </a:r>
            <a:r>
              <a:rPr lang="en-US" dirty="0"/>
              <a:t>, 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/>
              <a:t>equal </a:t>
            </a:r>
            <a:r>
              <a:rPr lang="en-US" dirty="0" smtClean="0"/>
              <a:t># </a:t>
            </a:r>
            <a:r>
              <a:rPr lang="en-US" dirty="0"/>
              <a:t>of samples taken in each </a:t>
            </a:r>
            <a:r>
              <a:rPr lang="en-US" dirty="0" smtClean="0"/>
              <a:t>period</a:t>
            </a:r>
          </a:p>
          <a:p>
            <a:pPr lvl="1" eaLnBrk="1" hangingPunct="1"/>
            <a:r>
              <a:rPr lang="en-US" dirty="0" smtClean="0"/>
              <a:t>In e.g. 1:</a:t>
            </a:r>
          </a:p>
          <a:p>
            <a:pPr lvl="2" eaLnBrk="1" hangingPunct="1"/>
            <a:r>
              <a:rPr lang="en-US" dirty="0" smtClean="0"/>
              <a:t>5-day period</a:t>
            </a:r>
          </a:p>
          <a:p>
            <a:pPr lvl="2" eaLnBrk="1" hangingPunct="1"/>
            <a:r>
              <a:rPr lang="en-US" dirty="0" smtClean="0"/>
              <a:t>10 randomized observation rounds/day</a:t>
            </a:r>
          </a:p>
          <a:p>
            <a:pPr lvl="2" eaLnBrk="1" hangingPunct="1"/>
            <a:r>
              <a:rPr lang="en-US" dirty="0" smtClean="0"/>
              <a:t>Further step : </a:t>
            </a:r>
            <a:r>
              <a:rPr lang="en-US" dirty="0"/>
              <a:t>5 </a:t>
            </a:r>
            <a:r>
              <a:rPr lang="en-US" dirty="0" smtClean="0"/>
              <a:t>randomized observations </a:t>
            </a:r>
            <a:r>
              <a:rPr lang="en-US" dirty="0"/>
              <a:t>each </a:t>
            </a:r>
            <a:r>
              <a:rPr lang="en-US" dirty="0" smtClean="0"/>
              <a:t>½-</a:t>
            </a:r>
            <a:r>
              <a:rPr lang="en-US" dirty="0"/>
              <a:t>day (e.g., </a:t>
            </a:r>
            <a:r>
              <a:rPr lang="en-US" dirty="0" smtClean="0"/>
              <a:t>5: morning, 5: afternoon)</a:t>
            </a:r>
            <a:endParaRPr lang="en-US" dirty="0"/>
          </a:p>
          <a:p>
            <a:pPr lvl="3" eaLnBrk="1" hangingPunct="1"/>
            <a:r>
              <a:rPr lang="en-US" dirty="0">
                <a:sym typeface="Symbol" panose="05050102010706020507" pitchFamily="18" charset="2"/>
              </a:rPr>
              <a:t> reduce </a:t>
            </a:r>
            <a:r>
              <a:rPr lang="en-US" dirty="0" smtClean="0">
                <a:sym typeface="Symbol" panose="05050102010706020507" pitchFamily="18" charset="2"/>
              </a:rPr>
              <a:t>variance </a:t>
            </a:r>
            <a:r>
              <a:rPr lang="en-US" dirty="0">
                <a:sym typeface="Symbol" panose="05050102010706020507" pitchFamily="18" charset="2"/>
              </a:rPr>
              <a:t>in </a:t>
            </a:r>
            <a:r>
              <a:rPr lang="en-US" dirty="0" smtClean="0">
                <a:sym typeface="Symbol" panose="05050102010706020507" pitchFamily="18" charset="2"/>
              </a:rPr>
              <a:t>WS study </a:t>
            </a:r>
          </a:p>
          <a:p>
            <a:pPr lvl="3" eaLnBrk="1" hangingPunct="1"/>
            <a:r>
              <a:rPr lang="en-US" dirty="0">
                <a:sym typeface="Symbol" panose="05050102010706020507" pitchFamily="18" charset="2"/>
              </a:rPr>
              <a:t>Also: more convenient for observers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058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3.3 </a:t>
            </a:r>
            <a:r>
              <a:rPr lang="en-US" dirty="0" smtClean="0"/>
              <a:t>Scheduling </a:t>
            </a:r>
            <a:r>
              <a:rPr lang="en-US" dirty="0"/>
              <a:t>the </a:t>
            </a:r>
            <a:r>
              <a:rPr lang="en-US" dirty="0" smtClean="0"/>
              <a:t>Observation Times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239000" cy="5257800"/>
              </a:xfrm>
            </p:spPr>
            <p:txBody>
              <a:bodyPr/>
              <a:lstStyle/>
              <a:p>
                <a:pPr eaLnBrk="1" hangingPunct="1"/>
                <a:r>
                  <a:rPr lang="en-US" dirty="0"/>
                  <a:t>Random numbers:</a:t>
                </a:r>
              </a:p>
              <a:p>
                <a:pPr lvl="1" eaLnBrk="1" hangingPunct="1"/>
                <a:r>
                  <a:rPr lang="en-US" dirty="0"/>
                  <a:t>converted to clock times during </a:t>
                </a:r>
                <a:r>
                  <a:rPr lang="en-US" dirty="0"/>
                  <a:t>time </a:t>
                </a:r>
                <a:r>
                  <a:rPr lang="en-US" dirty="0"/>
                  <a:t>period of interest (e.g., shift</a:t>
                </a:r>
                <a:r>
                  <a:rPr lang="en-US" dirty="0"/>
                  <a:t>)</a:t>
                </a:r>
              </a:p>
              <a:p>
                <a:pPr lvl="1" eaLnBrk="1" hangingPunct="1"/>
                <a:r>
                  <a:rPr lang="en-US" dirty="0"/>
                  <a:t>e.g. use random number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248</m:t>
                    </m:r>
                  </m:oMath>
                </a14:m>
                <a:r>
                  <a:rPr lang="en-US" dirty="0"/>
                  <a:t> as 2:48 p.m.</a:t>
                </a:r>
              </a:p>
              <a:p>
                <a:pPr lvl="1" eaLnBrk="1" hangingPunct="1"/>
                <a:r>
                  <a:rPr lang="en-US" dirty="0"/>
                  <a:t>then </a:t>
                </a:r>
                <a:r>
                  <a:rPr lang="en-US" dirty="0"/>
                  <a:t>re-sequenced </a:t>
                </a:r>
                <a:r>
                  <a:rPr lang="en-US" dirty="0"/>
                  <a:t>into chronological </a:t>
                </a:r>
                <a:r>
                  <a:rPr lang="en-US" dirty="0" smtClean="0"/>
                  <a:t>order</a:t>
                </a:r>
              </a:p>
              <a:p>
                <a:pPr eaLnBrk="1" hangingPunct="1"/>
                <a:r>
                  <a:rPr lang="en-US" dirty="0" smtClean="0"/>
                  <a:t>Random time devices</a:t>
                </a:r>
              </a:p>
              <a:p>
                <a:pPr lvl="1" eaLnBrk="1" hangingPunct="1"/>
                <a:r>
                  <a:rPr lang="en-US" dirty="0" smtClean="0"/>
                  <a:t>Determine random times during study period</a:t>
                </a:r>
              </a:p>
              <a:p>
                <a:pPr lvl="1" eaLnBrk="1" hangingPunct="1"/>
                <a:r>
                  <a:rPr lang="en-US" dirty="0" smtClean="0"/>
                  <a:t>Sampling times: automatically determined</a:t>
                </a:r>
              </a:p>
              <a:p>
                <a:pPr lvl="1" eaLnBrk="1" hangingPunct="1"/>
                <a:r>
                  <a:rPr lang="en-US" dirty="0" smtClean="0"/>
                  <a:t>Sampling </a:t>
                </a:r>
                <a:r>
                  <a:rPr lang="en-US" dirty="0"/>
                  <a:t>time </a:t>
                </a:r>
                <a:r>
                  <a:rPr lang="en-US" dirty="0" smtClean="0"/>
                  <a:t>interval: several </a:t>
                </a:r>
                <a:r>
                  <a:rPr lang="en-US" dirty="0"/>
                  <a:t>minutes to several </a:t>
                </a:r>
                <a:r>
                  <a:rPr lang="en-US" dirty="0" smtClean="0"/>
                  <a:t>hours</a:t>
                </a:r>
              </a:p>
              <a:p>
                <a:pPr lvl="1" eaLnBrk="1" hangingPunct="1"/>
                <a:r>
                  <a:rPr lang="en-US" dirty="0"/>
                  <a:t>Beeper: </a:t>
                </a:r>
                <a:r>
                  <a:rPr lang="en-US" dirty="0" smtClean="0"/>
                  <a:t>provides audible beep at sampling time</a:t>
                </a:r>
                <a:endParaRPr lang="en-US" dirty="0"/>
              </a:p>
              <a:p>
                <a:pPr lvl="1" eaLnBrk="1" hangingPunct="1"/>
                <a:endParaRPr lang="en-US" dirty="0" smtClean="0"/>
              </a:p>
              <a:p>
                <a:pPr eaLnBrk="1" hangingPunct="1"/>
                <a:endParaRPr lang="en-US" dirty="0"/>
              </a:p>
            </p:txBody>
          </p:sp>
        </mc:Choice>
        <mc:Fallback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239000" cy="5257800"/>
              </a:xfrm>
              <a:blipFill rotWithShape="0">
                <a:blip r:embed="rId3"/>
                <a:stretch>
                  <a:fillRect l="-1179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3097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315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e.g.</a:t>
            </a:r>
            <a:r>
              <a:rPr lang="en-US" dirty="0" smtClean="0"/>
              <a:t> 5: Random Observation Times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750" t="5185" r="17500" b="45927"/>
          <a:stretch/>
        </p:blipFill>
        <p:spPr>
          <a:xfrm>
            <a:off x="76200" y="1981200"/>
            <a:ext cx="8915400" cy="417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470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cont. e.g</a:t>
            </a:r>
            <a:r>
              <a:rPr lang="en-US" dirty="0"/>
              <a:t>. 5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750" t="57777" r="17500" b="6667"/>
          <a:stretch/>
        </p:blipFill>
        <p:spPr>
          <a:xfrm>
            <a:off x="152400" y="1981200"/>
            <a:ext cx="8824623" cy="30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123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3.4 Advantages of Work Sampling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69342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Can be used to measure activities that are impractical to measure by direct observation</a:t>
            </a:r>
          </a:p>
          <a:p>
            <a:pPr eaLnBrk="1" hangingPunct="1"/>
            <a:r>
              <a:rPr lang="en-US" dirty="0" smtClean="0"/>
              <a:t>Multiple subjects can be included</a:t>
            </a:r>
          </a:p>
          <a:p>
            <a:pPr eaLnBrk="1" hangingPunct="1"/>
            <a:r>
              <a:rPr lang="en-US" dirty="0" smtClean="0"/>
              <a:t>Requires less time and lower cost than continuous direct observation</a:t>
            </a:r>
          </a:p>
          <a:p>
            <a:pPr eaLnBrk="1" hangingPunct="1"/>
            <a:r>
              <a:rPr lang="en-US" dirty="0" smtClean="0"/>
              <a:t>Training </a:t>
            </a:r>
            <a:r>
              <a:rPr lang="en-US" dirty="0" smtClean="0"/>
              <a:t>requirements less than DTS or PMTS</a:t>
            </a:r>
          </a:p>
          <a:p>
            <a:pPr eaLnBrk="1" hangingPunct="1"/>
            <a:r>
              <a:rPr lang="en-US" dirty="0" smtClean="0"/>
              <a:t>Less tiresome and tedious on observer than continuous observation</a:t>
            </a:r>
          </a:p>
          <a:p>
            <a:pPr eaLnBrk="1" hangingPunct="1"/>
            <a:r>
              <a:rPr lang="en-US" dirty="0" smtClean="0"/>
              <a:t>Subject </a:t>
            </a:r>
            <a:r>
              <a:rPr lang="en-US" dirty="0" smtClean="0"/>
              <a:t>in </a:t>
            </a:r>
            <a:r>
              <a:rPr lang="en-US" dirty="0" smtClean="0"/>
              <a:t>WS: less </a:t>
            </a:r>
            <a:r>
              <a:rPr lang="en-US" dirty="0" smtClean="0"/>
              <a:t>demanding than being watched continuously for a long time</a:t>
            </a:r>
          </a:p>
        </p:txBody>
      </p:sp>
    </p:spTree>
    <p:extLst>
      <p:ext uri="{BB962C8B-B14F-4D97-AF65-F5344CB8AC3E}">
        <p14:creationId xmlns:p14="http://schemas.microsoft.com/office/powerpoint/2010/main" val="16693931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3.4 Disadvantages and Limitations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72390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Not as accurate for setting time standards as other work measurement techniques</a:t>
            </a:r>
          </a:p>
          <a:p>
            <a:pPr eaLnBrk="1" hangingPunct="1"/>
            <a:r>
              <a:rPr lang="en-US" dirty="0" smtClean="0"/>
              <a:t>Usually not practical </a:t>
            </a:r>
            <a:r>
              <a:rPr lang="en-US" dirty="0" smtClean="0"/>
              <a:t>for studying single </a:t>
            </a:r>
            <a:r>
              <a:rPr lang="en-US" dirty="0" smtClean="0"/>
              <a:t>subject</a:t>
            </a:r>
          </a:p>
          <a:p>
            <a:pPr eaLnBrk="1" hangingPunct="1"/>
            <a:r>
              <a:rPr lang="en-US" dirty="0" smtClean="0"/>
              <a:t>Work sampling provides less detailed information about work elements than DTS or PMTS</a:t>
            </a:r>
          </a:p>
          <a:p>
            <a:pPr eaLnBrk="1" hangingPunct="1"/>
            <a:r>
              <a:rPr lang="en-US" dirty="0" smtClean="0"/>
              <a:t>Since work sampling deals with multiple subjects, individual differences will be missed</a:t>
            </a:r>
          </a:p>
          <a:p>
            <a:pPr eaLnBrk="1" hangingPunct="1"/>
            <a:r>
              <a:rPr lang="en-US" dirty="0" smtClean="0"/>
              <a:t>Workers may be suspicious because they do not understand the statistical basis of work sampling</a:t>
            </a:r>
          </a:p>
          <a:p>
            <a:pPr eaLnBrk="1" hangingPunct="1"/>
            <a:r>
              <a:rPr lang="en-US" dirty="0" smtClean="0"/>
              <a:t>Behavior of subjects may be influenced </a:t>
            </a:r>
            <a:r>
              <a:rPr lang="en-US" dirty="0" smtClean="0"/>
              <a:t>by </a:t>
            </a:r>
            <a:r>
              <a:rPr lang="en-US" dirty="0" smtClean="0"/>
              <a:t>the act of observing them</a:t>
            </a:r>
          </a:p>
        </p:txBody>
      </p:sp>
    </p:spTree>
    <p:extLst>
      <p:ext uri="{BB962C8B-B14F-4D97-AF65-F5344CB8AC3E}">
        <p14:creationId xmlns:p14="http://schemas.microsoft.com/office/powerpoint/2010/main" val="14284075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914400"/>
          </a:xfrm>
        </p:spPr>
        <p:txBody>
          <a:bodyPr/>
          <a:lstStyle/>
          <a:p>
            <a:pPr eaLnBrk="1" hangingPunct="1"/>
            <a:r>
              <a:rPr lang="en-US" dirty="0"/>
              <a:t>Work Sampling</a:t>
            </a:r>
            <a:endParaRPr lang="en-US" b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6400800" cy="4495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514350" indent="-514350" eaLnBrk="1" hangingPunct="1">
              <a:buFont typeface="+mj-lt"/>
              <a:buAutoNum type="arabicPeriod" startAt="3"/>
            </a:pPr>
            <a:r>
              <a:rPr lang="en-US" sz="3200" b="1" i="1" dirty="0"/>
              <a:t>Application Issues in Work Sampling</a:t>
            </a:r>
          </a:p>
        </p:txBody>
      </p:sp>
    </p:spTree>
    <p:extLst>
      <p:ext uri="{BB962C8B-B14F-4D97-AF65-F5344CB8AC3E}">
        <p14:creationId xmlns:p14="http://schemas.microsoft.com/office/powerpoint/2010/main" val="38490919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Application Issues in Work Sampling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Work </a:t>
            </a:r>
            <a:r>
              <a:rPr lang="en-US" dirty="0"/>
              <a:t>sampling </a:t>
            </a:r>
            <a:r>
              <a:rPr lang="en-US" dirty="0" smtClean="0"/>
              <a:t>must </a:t>
            </a:r>
            <a:r>
              <a:rPr lang="en-US" dirty="0"/>
              <a:t>be custom-designed for </a:t>
            </a:r>
            <a:r>
              <a:rPr lang="en-US" dirty="0" smtClean="0"/>
              <a:t>specific problem </a:t>
            </a:r>
            <a:r>
              <a:rPr lang="en-US" dirty="0"/>
              <a:t>it is intended to </a:t>
            </a:r>
            <a:r>
              <a:rPr lang="en-US" dirty="0" smtClean="0"/>
              <a:t>address</a:t>
            </a:r>
          </a:p>
          <a:p>
            <a:pPr eaLnBrk="1" hangingPunct="1"/>
            <a:r>
              <a:rPr lang="en-US" dirty="0"/>
              <a:t>But general steps summarized in Table </a:t>
            </a:r>
            <a:r>
              <a:rPr lang="en-US" dirty="0" smtClean="0"/>
              <a:t>1 (</a:t>
            </a:r>
            <a:r>
              <a:rPr lang="en-US" i="1" dirty="0" smtClean="0"/>
              <a:t>reading assignment # 2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We will focus here on following WS steps/issues: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dirty="0"/>
              <a:t>defining the activity </a:t>
            </a:r>
            <a:r>
              <a:rPr lang="en-US" dirty="0" smtClean="0"/>
              <a:t>categories (Table 1 – 4)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dirty="0"/>
              <a:t>work sampling </a:t>
            </a:r>
            <a:r>
              <a:rPr lang="en-US" dirty="0" smtClean="0"/>
              <a:t>forms</a:t>
            </a:r>
            <a:r>
              <a:rPr lang="en-US" dirty="0"/>
              <a:t> (Table 1 – </a:t>
            </a:r>
            <a:r>
              <a:rPr lang="en-US" dirty="0" smtClean="0"/>
              <a:t>5.a)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dirty="0"/>
              <a:t>scheduling the observation </a:t>
            </a:r>
            <a:r>
              <a:rPr lang="en-US" dirty="0" smtClean="0"/>
              <a:t>times</a:t>
            </a:r>
            <a:br>
              <a:rPr lang="en-US" dirty="0" smtClean="0"/>
            </a:br>
            <a:r>
              <a:rPr lang="en-US" dirty="0" smtClean="0"/>
              <a:t>(Table </a:t>
            </a:r>
            <a:r>
              <a:rPr lang="en-US" dirty="0"/>
              <a:t>1 – </a:t>
            </a:r>
            <a:r>
              <a:rPr lang="en-US" dirty="0" smtClean="0"/>
              <a:t>5.d)</a:t>
            </a:r>
          </a:p>
        </p:txBody>
      </p:sp>
    </p:spTree>
    <p:extLst>
      <p:ext uri="{BB962C8B-B14F-4D97-AF65-F5344CB8AC3E}">
        <p14:creationId xmlns:p14="http://schemas.microsoft.com/office/powerpoint/2010/main" val="19128169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3.1 Defining the Activity Categories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Activity categories must be</a:t>
            </a:r>
            <a:r>
              <a:rPr lang="en-US" dirty="0" smtClean="0"/>
              <a:t>:</a:t>
            </a:r>
            <a:endParaRPr lang="en-US" dirty="0" smtClean="0"/>
          </a:p>
          <a:p>
            <a:pPr lvl="1" eaLnBrk="1" hangingPunct="1"/>
            <a:r>
              <a:rPr lang="en-US" dirty="0" smtClean="0"/>
              <a:t>Consistent </a:t>
            </a:r>
            <a:r>
              <a:rPr lang="en-US" dirty="0" smtClean="0"/>
              <a:t>with objectives of study</a:t>
            </a:r>
          </a:p>
          <a:p>
            <a:pPr lvl="1" eaLnBrk="1" hangingPunct="1"/>
            <a:r>
              <a:rPr lang="en-US" dirty="0" smtClean="0"/>
              <a:t>Immediately </a:t>
            </a:r>
            <a:r>
              <a:rPr lang="en-US" dirty="0" smtClean="0"/>
              <a:t>recognizable by </a:t>
            </a:r>
            <a:r>
              <a:rPr lang="en-US" dirty="0" smtClean="0"/>
              <a:t>observer</a:t>
            </a:r>
          </a:p>
          <a:p>
            <a:pPr lvl="1" eaLnBrk="1" hangingPunct="1"/>
            <a:r>
              <a:rPr lang="en-US" dirty="0" smtClean="0"/>
              <a:t>Mutually </a:t>
            </a:r>
            <a:r>
              <a:rPr lang="en-US" dirty="0"/>
              <a:t>exclusive </a:t>
            </a:r>
            <a:r>
              <a:rPr lang="en-US" dirty="0" smtClean="0"/>
              <a:t>(each category </a:t>
            </a:r>
            <a:r>
              <a:rPr lang="en-US" dirty="0"/>
              <a:t>distinguishable from </a:t>
            </a:r>
            <a:r>
              <a:rPr lang="en-US" dirty="0" smtClean="0"/>
              <a:t>others</a:t>
            </a:r>
            <a:r>
              <a:rPr lang="en-US" dirty="0"/>
              <a:t>)</a:t>
            </a:r>
            <a:endParaRPr lang="en-US" dirty="0" smtClean="0"/>
          </a:p>
          <a:p>
            <a:pPr eaLnBrk="1" hangingPunct="1"/>
            <a:r>
              <a:rPr lang="en-US" dirty="0" smtClean="0"/>
              <a:t>If output measures are </a:t>
            </a:r>
            <a:r>
              <a:rPr lang="en-US" dirty="0" smtClean="0"/>
              <a:t>included in study,</a:t>
            </a:r>
          </a:p>
          <a:p>
            <a:pPr lvl="1" eaLnBrk="1" hangingPunct="1"/>
            <a:r>
              <a:rPr lang="en-US" dirty="0" smtClean="0"/>
              <a:t>activity </a:t>
            </a:r>
            <a:r>
              <a:rPr lang="en-US" dirty="0" smtClean="0"/>
              <a:t>categories must correlate with those </a:t>
            </a:r>
            <a:r>
              <a:rPr lang="en-US" dirty="0" smtClean="0"/>
              <a:t>measures (e.g. 3 outputs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/>
              <a:t>3 categories)</a:t>
            </a:r>
            <a:endParaRPr lang="en-US" dirty="0" smtClean="0"/>
          </a:p>
          <a:p>
            <a:pPr lvl="1" eaLnBrk="1" hangingPunct="1"/>
            <a:r>
              <a:rPr lang="en-US" dirty="0" smtClean="0"/>
              <a:t>activity categories </a:t>
            </a:r>
            <a:r>
              <a:rPr lang="en-US" dirty="0"/>
              <a:t>must be defined for </a:t>
            </a:r>
            <a:r>
              <a:rPr lang="en-US" dirty="0" smtClean="0"/>
              <a:t>specific </a:t>
            </a:r>
            <a:r>
              <a:rPr lang="en-US" dirty="0"/>
              <a:t>study being </a:t>
            </a:r>
            <a:r>
              <a:rPr lang="en-US" dirty="0" smtClean="0"/>
              <a:t>conducted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31098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3.1 Defining the Activity Categories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1816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Number of activity categories</a:t>
                </a:r>
                <a:r>
                  <a:rPr lang="en-US" dirty="0" smtClean="0"/>
                  <a:t>:</a:t>
                </a:r>
                <a:endParaRPr lang="en-US" dirty="0" smtClean="0"/>
              </a:p>
              <a:p>
                <a:pPr lvl="1" eaLnBrk="1" hangingPunct="1"/>
                <a:r>
                  <a:rPr lang="en-US" dirty="0"/>
                  <a:t>Helpful to limit </a:t>
                </a:r>
                <a:r>
                  <a:rPr lang="en-US" dirty="0" smtClean="0"/>
                  <a:t>number </a:t>
                </a:r>
                <a:r>
                  <a:rPr lang="en-US" dirty="0"/>
                  <a:t>of categories to ≤ </a:t>
                </a:r>
                <a:r>
                  <a:rPr lang="en-US" dirty="0" smtClean="0"/>
                  <a:t>10</a:t>
                </a:r>
              </a:p>
              <a:p>
                <a:pPr lvl="1" eaLnBrk="1" hangingPunct="1"/>
                <a:r>
                  <a:rPr lang="en-US" dirty="0" smtClean="0"/>
                  <a:t>Fewer categories,</a:t>
                </a:r>
              </a:p>
              <a:p>
                <a:pPr lvl="2" eaLnBrk="1" hangingPunct="1"/>
                <a:r>
                  <a:rPr lang="en-US" dirty="0" smtClean="0">
                    <a:sym typeface="Symbol" panose="05050102010706020507" pitchFamily="18" charset="2"/>
                  </a:rPr>
                  <a:t></a:t>
                </a:r>
                <a:r>
                  <a:rPr lang="en-US" dirty="0" smtClean="0"/>
                  <a:t> higher average value: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2" eaLnBrk="1" hangingPunct="1"/>
                <a:r>
                  <a:rPr lang="en-US" dirty="0">
                    <a:sym typeface="Symbol" panose="05050102010706020507" pitchFamily="18" charset="2"/>
                  </a:rPr>
                  <a:t> reduce variances and improve confidence </a:t>
                </a:r>
                <a:r>
                  <a:rPr lang="en-US" dirty="0" smtClean="0">
                    <a:sym typeface="Symbol" panose="05050102010706020507" pitchFamily="18" charset="2"/>
                  </a:rPr>
                  <a:t>levels</a:t>
                </a:r>
              </a:p>
              <a:p>
                <a:pPr lvl="2" eaLnBrk="1" hangingPunct="1"/>
                <a:r>
                  <a:rPr lang="en-US" dirty="0" smtClean="0">
                    <a:sym typeface="Symbol" panose="05050102010706020507" pitchFamily="18" charset="2"/>
                  </a:rPr>
                  <a:t>Also</a:t>
                </a:r>
                <a:r>
                  <a:rPr lang="en-US" dirty="0">
                    <a:sym typeface="Symbol" panose="05050102010706020507" pitchFamily="18" charset="2"/>
                  </a:rPr>
                  <a:t>:  </a:t>
                </a:r>
                <a:r>
                  <a:rPr lang="en-US" dirty="0" smtClean="0">
                    <a:sym typeface="Symbol" panose="05050102010706020507" pitchFamily="18" charset="2"/>
                  </a:rPr>
                  <a:t>observer's task: easier</a:t>
                </a:r>
                <a:br>
                  <a:rPr lang="en-US" dirty="0" smtClean="0">
                    <a:sym typeface="Symbol" panose="05050102010706020507" pitchFamily="18" charset="2"/>
                  </a:rPr>
                </a:br>
                <a:r>
                  <a:rPr lang="en-US" dirty="0" smtClean="0">
                    <a:sym typeface="Symbol" panose="05050102010706020507" pitchFamily="18" charset="2"/>
                  </a:rPr>
                  <a:t>(fewer </a:t>
                </a:r>
                <a:r>
                  <a:rPr lang="en-US" dirty="0">
                    <a:sym typeface="Symbol" panose="05050102010706020507" pitchFamily="18" charset="2"/>
                  </a:rPr>
                  <a:t>choices about the state of </a:t>
                </a:r>
                <a:r>
                  <a:rPr lang="en-US" dirty="0" smtClean="0">
                    <a:sym typeface="Symbol" panose="05050102010706020507" pitchFamily="18" charset="2"/>
                  </a:rPr>
                  <a:t>subject)</a:t>
                </a:r>
              </a:p>
              <a:p>
                <a:pPr lvl="2" eaLnBrk="1" hangingPunct="1"/>
                <a:r>
                  <a:rPr lang="en-US" dirty="0">
                    <a:sym typeface="Symbol" panose="05050102010706020507" pitchFamily="18" charset="2"/>
                  </a:rPr>
                  <a:t> </a:t>
                </a:r>
                <a:r>
                  <a:rPr lang="en-US" dirty="0" smtClean="0">
                    <a:sym typeface="Symbol" panose="05050102010706020507" pitchFamily="18" charset="2"/>
                  </a:rPr>
                  <a:t>less </a:t>
                </a:r>
                <a:r>
                  <a:rPr lang="en-US" dirty="0">
                    <a:sym typeface="Symbol" panose="05050102010706020507" pitchFamily="18" charset="2"/>
                  </a:rPr>
                  <a:t>confusion and fewer mistakes in classifying </a:t>
                </a:r>
                <a:r>
                  <a:rPr lang="en-US" dirty="0" smtClean="0">
                    <a:sym typeface="Symbol" panose="05050102010706020507" pitchFamily="18" charset="2"/>
                  </a:rPr>
                  <a:t>observed state</a:t>
                </a:r>
                <a:endParaRPr lang="en-US" dirty="0"/>
              </a:p>
            </p:txBody>
          </p:sp>
        </mc:Choice>
        <mc:Fallback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181600"/>
              </a:xfrm>
              <a:blipFill rotWithShape="0">
                <a:blip r:embed="rId2"/>
                <a:stretch>
                  <a:fillRect l="-119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9593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3.1 Defining the Activity Categories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18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Examples </a:t>
            </a:r>
            <a:r>
              <a:rPr lang="en-US" dirty="0"/>
              <a:t>of possible activity categories for various types of </a:t>
            </a:r>
            <a:r>
              <a:rPr lang="en-US" dirty="0" smtClean="0"/>
              <a:t>work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083" t="10370" r="15417" b="50371"/>
          <a:stretch/>
        </p:blipFill>
        <p:spPr>
          <a:xfrm>
            <a:off x="0" y="2783508"/>
            <a:ext cx="9220200" cy="354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08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3.1 Defining the Activity Categories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18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Examples </a:t>
            </a:r>
            <a:r>
              <a:rPr lang="en-US" dirty="0"/>
              <a:t>of possible activity categories for various types of </a:t>
            </a:r>
            <a:r>
              <a:rPr lang="en-US" dirty="0" smtClean="0"/>
              <a:t>work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750" t="17037" r="17084" b="35555"/>
          <a:stretch/>
        </p:blipFill>
        <p:spPr>
          <a:xfrm>
            <a:off x="0" y="2589229"/>
            <a:ext cx="9133198" cy="41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897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3.2 Work Sampling Observation Form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Forms in WS study </a:t>
            </a:r>
            <a:r>
              <a:rPr lang="en-US" dirty="0"/>
              <a:t>must be designed specifically for </a:t>
            </a:r>
            <a:r>
              <a:rPr lang="en-US" dirty="0" smtClean="0"/>
              <a:t>given study</a:t>
            </a:r>
          </a:p>
          <a:p>
            <a:pPr eaLnBrk="1" hangingPunct="1"/>
            <a:r>
              <a:rPr lang="en-US" dirty="0" smtClean="0"/>
              <a:t>Each </a:t>
            </a:r>
            <a:r>
              <a:rPr lang="en-US" dirty="0"/>
              <a:t>study is different from all others </a:t>
            </a:r>
            <a:r>
              <a:rPr lang="en-US" dirty="0" smtClean="0"/>
              <a:t>in</a:t>
            </a:r>
          </a:p>
          <a:p>
            <a:pPr lvl="1" eaLnBrk="1" hangingPunct="1"/>
            <a:r>
              <a:rPr lang="en-US" dirty="0" smtClean="0"/>
              <a:t>activity categories</a:t>
            </a:r>
          </a:p>
          <a:p>
            <a:pPr lvl="1" eaLnBrk="1" hangingPunct="1"/>
            <a:r>
              <a:rPr lang="en-US" dirty="0" smtClean="0"/>
              <a:t>subjects</a:t>
            </a:r>
          </a:p>
          <a:p>
            <a:pPr lvl="1" eaLnBrk="1" hangingPunct="1"/>
            <a:r>
              <a:rPr lang="en-US" dirty="0" smtClean="0"/>
              <a:t>total </a:t>
            </a:r>
            <a:r>
              <a:rPr lang="en-US" dirty="0"/>
              <a:t>number of </a:t>
            </a:r>
            <a:r>
              <a:rPr lang="en-US" dirty="0" smtClean="0"/>
              <a:t>observations,</a:t>
            </a:r>
          </a:p>
          <a:p>
            <a:pPr lvl="1" eaLnBrk="1" hangingPunct="1"/>
            <a:r>
              <a:rPr lang="en-US" dirty="0" smtClean="0"/>
              <a:t>and </a:t>
            </a:r>
            <a:r>
              <a:rPr lang="en-US" dirty="0"/>
              <a:t>time </a:t>
            </a:r>
            <a:r>
              <a:rPr lang="en-US" dirty="0" smtClean="0"/>
              <a:t>period</a:t>
            </a:r>
          </a:p>
          <a:p>
            <a:pPr eaLnBrk="1" hangingPunct="1"/>
            <a:r>
              <a:rPr lang="en-US" dirty="0" smtClean="0">
                <a:hlinkClick r:id="rId2" action="ppaction://hlinksldjump"/>
              </a:rPr>
              <a:t>Form</a:t>
            </a:r>
            <a:r>
              <a:rPr lang="en-US" dirty="0" smtClean="0"/>
              <a:t> must be:</a:t>
            </a:r>
          </a:p>
          <a:p>
            <a:pPr lvl="1" eaLnBrk="1" hangingPunct="1"/>
            <a:r>
              <a:rPr lang="en-US" dirty="0"/>
              <a:t>easy and convenient to </a:t>
            </a:r>
            <a:r>
              <a:rPr lang="en-US" dirty="0" smtClean="0"/>
              <a:t>use</a:t>
            </a:r>
          </a:p>
          <a:p>
            <a:pPr lvl="1" eaLnBrk="1" hangingPunct="1"/>
            <a:r>
              <a:rPr lang="en-US" dirty="0" smtClean="0"/>
              <a:t>enable making </a:t>
            </a:r>
            <a:r>
              <a:rPr lang="en-US" dirty="0"/>
              <a:t>snap readings of </a:t>
            </a:r>
            <a:r>
              <a:rPr lang="en-US" dirty="0" smtClean="0"/>
              <a:t>subject(s)</a:t>
            </a:r>
          </a:p>
          <a:p>
            <a:pPr lvl="1" eaLnBrk="1" hangingPunct="1"/>
            <a:r>
              <a:rPr lang="en-US" dirty="0" smtClean="0"/>
              <a:t>enable quick </a:t>
            </a:r>
            <a:r>
              <a:rPr lang="en-US" dirty="0"/>
              <a:t>recording </a:t>
            </a:r>
            <a:r>
              <a:rPr lang="en-US" dirty="0" smtClean="0"/>
              <a:t>of data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84215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3.2 Work Sampling Observation 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166" t="10370" r="15833" b="7407"/>
          <a:stretch/>
        </p:blipFill>
        <p:spPr>
          <a:xfrm>
            <a:off x="1600199" y="1143000"/>
            <a:ext cx="731520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79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overWorkSystems">
  <a:themeElements>
    <a:clrScheme name="GrooverWorkSystems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GrooverWorkSyste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rooverWorkSystems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WorkSystems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WorkSystems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Data\Microsoft\Templates\GrooverWorkSystems.pot</Template>
  <TotalTime>1080</TotalTime>
  <Words>704</Words>
  <Application>Microsoft Office PowerPoint</Application>
  <PresentationFormat>On-screen Show (4:3)</PresentationFormat>
  <Paragraphs>117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Cambria Math</vt:lpstr>
      <vt:lpstr>Symbol</vt:lpstr>
      <vt:lpstr>Times New Roman</vt:lpstr>
      <vt:lpstr>Wingdings</vt:lpstr>
      <vt:lpstr>GrooverWorkSystems</vt:lpstr>
      <vt:lpstr>Work Sampling</vt:lpstr>
      <vt:lpstr>Work Sampling</vt:lpstr>
      <vt:lpstr>Application Issues in Work Sampling</vt:lpstr>
      <vt:lpstr>3.1 Defining the Activity Categories</vt:lpstr>
      <vt:lpstr>3.1 Defining the Activity Categories</vt:lpstr>
      <vt:lpstr>3.1 Defining the Activity Categories</vt:lpstr>
      <vt:lpstr>3.1 Defining the Activity Categories</vt:lpstr>
      <vt:lpstr>3.2 Work Sampling Observation Form</vt:lpstr>
      <vt:lpstr>3.2 Work Sampling Observation Form</vt:lpstr>
      <vt:lpstr>3.3 Scheduling the Observation Times</vt:lpstr>
      <vt:lpstr>3.3 Scheduling the Observation Times</vt:lpstr>
      <vt:lpstr>3.3 Scheduling the Observation Times</vt:lpstr>
      <vt:lpstr>3.3 Scheduling the Observation Times</vt:lpstr>
      <vt:lpstr>e.g. 5: Random Observation Times</vt:lpstr>
      <vt:lpstr>cont. e.g. 5:</vt:lpstr>
      <vt:lpstr>3.4 Advantages of Work Sampling</vt:lpstr>
      <vt:lpstr>3.4 Disadvantages and Limitations</vt:lpstr>
    </vt:vector>
  </TitlesOfParts>
  <Company>Lehigh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Time Study</dc:title>
  <dc:creator>Groover</dc:creator>
  <cp:lastModifiedBy>welcome</cp:lastModifiedBy>
  <cp:revision>116</cp:revision>
  <dcterms:created xsi:type="dcterms:W3CDTF">2006-02-14T13:42:03Z</dcterms:created>
  <dcterms:modified xsi:type="dcterms:W3CDTF">2017-04-24T23:22:39Z</dcterms:modified>
</cp:coreProperties>
</file>