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42"/>
  </p:notesMasterIdLst>
  <p:handoutMasterIdLst>
    <p:handoutMasterId r:id="rId43"/>
  </p:handoutMasterIdLst>
  <p:sldIdLst>
    <p:sldId id="328" r:id="rId4"/>
    <p:sldId id="330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69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77" r:id="rId31"/>
    <p:sldId id="376" r:id="rId32"/>
    <p:sldId id="355" r:id="rId33"/>
    <p:sldId id="372" r:id="rId34"/>
    <p:sldId id="370" r:id="rId35"/>
    <p:sldId id="374" r:id="rId36"/>
    <p:sldId id="375" r:id="rId37"/>
    <p:sldId id="379" r:id="rId38"/>
    <p:sldId id="371" r:id="rId39"/>
    <p:sldId id="373" r:id="rId40"/>
    <p:sldId id="378" r:id="rId41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68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Q: how come 75% females + 99% males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≈ 90% of</a:t>
            </a:r>
            <a:r>
              <a:rPr lang="en-US" altLang="en-US" baseline="0" dirty="0" smtClean="0">
                <a:latin typeface="Times New Roman" pitchFamily="18" charset="0"/>
                <a:cs typeface="Times New Roman" pitchFamily="18" charset="0"/>
              </a:rPr>
              <a:t> population (A: there are much more males performing MMH than females)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71AAC-F2F8-4EB9-8809-337165D6C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7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1A5BD-8E53-42D6-A996-90C4842639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C2512-7923-44BA-8149-B51F9574E7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79A7F-6431-4F3B-A6E8-F172BC3F02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Note, the values above assume sufficient recovery (i.e. rest) allowances.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72899-C6ED-4087-8036-7D480BC64C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Note</a:t>
            </a:r>
            <a:r>
              <a:rPr lang="en-US" altLang="en-US" dirty="0" smtClean="0"/>
              <a:t>, the values above </a:t>
            </a:r>
            <a:r>
              <a:rPr lang="en-US" altLang="en-US" dirty="0" smtClean="0"/>
              <a:t>are in in. (not in cm); also note how the left column in this figure shows </a:t>
            </a:r>
            <a:r>
              <a:rPr lang="en-US" altLang="en-US" b="1" dirty="0" smtClean="0"/>
              <a:t>lifts/min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while the table on the last slide shows </a:t>
            </a:r>
            <a:r>
              <a:rPr lang="en-US" altLang="en-US" b="1" baseline="0" dirty="0" smtClean="0"/>
              <a:t>time between lifts</a:t>
            </a:r>
          </a:p>
          <a:p>
            <a:r>
              <a:rPr lang="en-US" altLang="en-US" b="0" dirty="0" smtClean="0"/>
              <a:t>**</a:t>
            </a:r>
            <a:r>
              <a:rPr lang="en-US" altLang="en-US" b="0" baseline="0" dirty="0" smtClean="0"/>
              <a:t> Also for lifting less frequently than once per 5 minutes, set F = 2 lifts/minute.</a:t>
            </a:r>
            <a:endParaRPr lang="en-US" alt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72899-C6ED-4087-8036-7D480BC64C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2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Fair: make/shift cut outs in cardboard boxes;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Good coupling also involves the presence of handles for inserting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1BCA4D-558C-41E6-8DF0-1D2347B6A8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Source</a:t>
            </a:r>
            <a:r>
              <a:rPr lang="en-US" altLang="en-US" dirty="0" smtClean="0"/>
              <a:t>: Introduction to Human Factors and Ergonomics for Engineers, Second Edition, By Mark R. </a:t>
            </a:r>
            <a:r>
              <a:rPr lang="en-US" altLang="en-US" dirty="0" err="1" smtClean="0"/>
              <a:t>Lehto</a:t>
            </a:r>
            <a:r>
              <a:rPr lang="en-US" altLang="en-US" dirty="0" smtClean="0"/>
              <a:t>, Steven J. Landry, 2013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1BCA4D-558C-41E6-8DF0-1D2347B6A8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8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Note, the equations to be used to get RWL using </a:t>
            </a:r>
            <a:r>
              <a:rPr lang="en-US" altLang="en-US" b="1" dirty="0" smtClean="0"/>
              <a:t>US customary units</a:t>
            </a:r>
            <a:r>
              <a:rPr lang="en-US" altLang="en-US" dirty="0" smtClean="0"/>
              <a:t>, as follows: </a:t>
            </a:r>
            <a:r>
              <a:rPr lang="en-US" altLang="en-US" b="1" dirty="0" smtClean="0"/>
              <a:t>LC = 51 lb.</a:t>
            </a:r>
            <a:r>
              <a:rPr lang="en-US" altLang="en-US" dirty="0" smtClean="0"/>
              <a:t>; </a:t>
            </a:r>
            <a:r>
              <a:rPr lang="en-US" altLang="en-US" b="1" dirty="0" smtClean="0"/>
              <a:t>HM = 10/H</a:t>
            </a:r>
            <a:r>
              <a:rPr lang="en-US" altLang="en-US" dirty="0" smtClean="0"/>
              <a:t>; </a:t>
            </a:r>
            <a:r>
              <a:rPr lang="en-US" altLang="en-US" b="1" dirty="0" smtClean="0"/>
              <a:t>VM = 1 – (0.0075|V – 30|)</a:t>
            </a:r>
            <a:r>
              <a:rPr lang="en-US" altLang="en-US" dirty="0" smtClean="0"/>
              <a:t>; </a:t>
            </a:r>
            <a:r>
              <a:rPr lang="en-US" altLang="en-US" b="1" dirty="0" smtClean="0"/>
              <a:t>DM = 0.82 + (1.8/D)</a:t>
            </a:r>
            <a:r>
              <a:rPr lang="en-US" altLang="en-US" dirty="0" smtClean="0"/>
              <a:t>; </a:t>
            </a:r>
            <a:r>
              <a:rPr lang="en-US" altLang="en-US" b="1" dirty="0" smtClean="0"/>
              <a:t>AM = 1 – (0.0032A)</a:t>
            </a:r>
            <a:r>
              <a:rPr lang="en-US" altLang="en-US" dirty="0" smtClean="0"/>
              <a:t>; and same tables for CM, 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2634D-7B3F-4A45-867D-5425EAD62B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6779-9811-47A2-AD79-10F35706832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Source: A Step-by-Step Guide to Using the NIOSH Lifting Equation for Single Tasks. Mark </a:t>
            </a:r>
            <a:r>
              <a:rPr lang="en-US" altLang="en-US" dirty="0" err="1" smtClean="0"/>
              <a:t>Middlesworth</a:t>
            </a:r>
            <a:r>
              <a:rPr lang="en-US" altLang="en-US" dirty="0" smtClean="0"/>
              <a:t>. Ergonomics Plus. </a:t>
            </a:r>
            <a:r>
              <a:rPr lang="en-US" altLang="en-US" b="1" u="sng" dirty="0" smtClean="0">
                <a:solidFill>
                  <a:srgbClr val="3333CC"/>
                </a:solidFill>
              </a:rPr>
              <a:t>http://ergo-plus.com/niosh-lifting-equation-single-task/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6779-9811-47A2-AD79-10F35706832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8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Note, LC in this equation is for </a:t>
            </a:r>
            <a:r>
              <a:rPr lang="en-US" altLang="en-US" b="1" dirty="0" smtClean="0"/>
              <a:t>US Customary units</a:t>
            </a:r>
            <a:r>
              <a:rPr lang="en-US" altLang="en-US" dirty="0" smtClean="0"/>
              <a:t>;</a:t>
            </a:r>
            <a:r>
              <a:rPr lang="en-US" altLang="en-US" baseline="0" dirty="0" smtClean="0"/>
              <a:t> this should be replaced with 23 (i.e. kg) for SI units.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06779-9811-47A2-AD79-10F3570683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4E520-EDDA-43B9-956D-7934CCEEC3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4E520-EDDA-43B9-956D-7934CCEEC33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3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4E520-EDDA-43B9-956D-7934CCEEC33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3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4E520-EDDA-43B9-956D-7934CCEEC33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*Note 75 cm is same as median US male knuckle height (see chapter on anthropometry), since this height is between knee and waist heights (closer to waist)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7BBD6-45F4-412B-AB26-EEC04A59DC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674CE-E112-4A4B-9812-3903D82327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0DDD0-33EA-4BDC-93C3-B0BA4567CE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8191D-0857-452D-8B07-910B4D24F0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B4CA5-9B1E-4006-853A-ACD8ECE6EA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e.g. in original equation LC was 40 kg, then was reduced down to 23 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2BA43-16B5-49CE-8163-E14F5F1942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A: either interpolate, or use multiplier formulae shown at the end of the slides for HM, VM, DM,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76E14-A80D-4110-96C4-752AD359FE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rgo-plus.com/niosh-lifting-equation-single-tas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hyperlink" Target="http://ergo-plus.com/niosh-lifting-equation-calculato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rI2n8qehr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youtu.be/LlhAUQCzITY" TargetMode="External"/><Relationship Id="rId4" Type="http://schemas.openxmlformats.org/officeDocument/2006/relationships/hyperlink" Target="https://youtu.be/L0Px8k5zcw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dts/osta/otm/otm_vii/otm_vii_1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onder.cdc.gov/wonder/prevguid/p0000427/p0000427.asp#head00500100200000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rgo-plus.com/niosh-lifting-equation-single-tas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2017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20574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Manual Materials Handling 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(Chapter 8)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part 1 – Basics Concepts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Establishing if a Lift is too Heavy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NIOSH</a:t>
            </a:r>
            <a:r>
              <a:rPr lang="en-US" altLang="en-US" dirty="0" smtClean="0">
                <a:solidFill>
                  <a:schemeClr val="tx1"/>
                </a:solidFill>
              </a:rPr>
              <a:t>: National Institute for Occupational Safety and Health (United States)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Following recommendations are based on "</a:t>
            </a:r>
            <a:r>
              <a:rPr lang="en-US" altLang="en-US" b="1" dirty="0" smtClean="0">
                <a:solidFill>
                  <a:schemeClr val="tx1"/>
                </a:solidFill>
              </a:rPr>
              <a:t>Revised NIOSH equation</a:t>
            </a:r>
            <a:r>
              <a:rPr lang="en-US" altLang="en-US" dirty="0" smtClean="0">
                <a:solidFill>
                  <a:schemeClr val="tx1"/>
                </a:solidFill>
              </a:rPr>
              <a:t> for the design and evaluation of </a:t>
            </a:r>
            <a:r>
              <a:rPr lang="en-US" altLang="en-US" b="1" dirty="0" smtClean="0">
                <a:solidFill>
                  <a:schemeClr val="tx1"/>
                </a:solidFill>
              </a:rPr>
              <a:t>manual lifting tasks</a:t>
            </a:r>
            <a:r>
              <a:rPr lang="en-US" altLang="en-US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NIOSH lifting equation takes into account weight, other variables in lifting tasks that contribute to the risk of injury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8082-0D41-4A42-8835-D45FCC8EEC8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Establishing if a Lift is too Heavy (cont)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e.g. situation requires frequent lifts or lifting loads far away from the body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there is an increased risk of injury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Under these conditions, reduce weight limit: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from a baseline weight or "</a:t>
            </a:r>
            <a:r>
              <a:rPr lang="en-US" altLang="en-US" b="1" dirty="0" smtClean="0">
                <a:solidFill>
                  <a:schemeClr val="tx1"/>
                </a:solidFill>
              </a:rPr>
              <a:t>load constant</a:t>
            </a:r>
            <a:r>
              <a:rPr lang="en-US" altLang="en-US" dirty="0" smtClean="0">
                <a:solidFill>
                  <a:schemeClr val="tx1"/>
                </a:solidFill>
              </a:rPr>
              <a:t>" (</a:t>
            </a:r>
            <a:r>
              <a:rPr lang="en-US" altLang="en-US" b="1" dirty="0" smtClean="0">
                <a:solidFill>
                  <a:schemeClr val="tx1"/>
                </a:solidFill>
              </a:rPr>
              <a:t>LC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to a </a:t>
            </a:r>
            <a:r>
              <a:rPr lang="en-US" altLang="en-US" b="1" dirty="0" smtClean="0">
                <a:solidFill>
                  <a:schemeClr val="tx1"/>
                </a:solidFill>
              </a:rPr>
              <a:t>recommended weight limit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en-US" altLang="en-US" b="1" dirty="0" smtClean="0">
                <a:solidFill>
                  <a:schemeClr val="tx1"/>
                </a:solidFill>
              </a:rPr>
              <a:t>RWL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A "load constant" (</a:t>
            </a:r>
            <a:r>
              <a:rPr lang="en-US" altLang="en-US" b="1" dirty="0" smtClean="0">
                <a:solidFill>
                  <a:schemeClr val="tx1"/>
                </a:solidFill>
              </a:rPr>
              <a:t>LC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23 kg (about 51 lb.)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established by NIOSH: load that, under ideal conditions (e.g. shifts 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en-US" dirty="0" smtClean="0">
                <a:solidFill>
                  <a:schemeClr val="tx1"/>
                </a:solidFill>
              </a:rPr>
              <a:t>8 hr.), is safe for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75% of females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99% of males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i.e. 90% of adult employee population*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The recommended weight limit (RWL)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Calculated using the NIOSH lifting equation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Discussed in detail in upcoming section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E287-4533-4CD7-B3AC-B7642418D81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Calculating the RWL: Overview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STEP 1</a:t>
            </a:r>
            <a:r>
              <a:rPr lang="en-US" altLang="en-US" dirty="0" smtClean="0">
                <a:solidFill>
                  <a:schemeClr val="tx1"/>
                </a:solidFill>
              </a:rPr>
              <a:t>: measure/assess variables related to the lifting task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Six variables considered in determining RWL:</a:t>
            </a:r>
          </a:p>
          <a:p>
            <a:pPr marL="849313" lvl="1" indent="-457200">
              <a:buSzPct val="80000"/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horizontal distance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b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) the load is lifted, i.e. = distance of hands from midpoint between ankles</a:t>
            </a:r>
          </a:p>
          <a:p>
            <a:pPr marL="849313" lvl="1" indent="-457200">
              <a:buSzPct val="80000"/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starting height</a:t>
            </a:r>
            <a:r>
              <a:rPr lang="en-US" altLang="en-US" dirty="0" smtClean="0">
                <a:solidFill>
                  <a:schemeClr val="tx1"/>
                </a:solidFill>
              </a:rPr>
              <a:t> of the hands from the ground, (vertical location, </a:t>
            </a:r>
            <a:r>
              <a:rPr lang="en-US" altLang="en-US" b="1" dirty="0" smtClean="0">
                <a:solidFill>
                  <a:schemeClr val="tx1"/>
                </a:solidFill>
              </a:rPr>
              <a:t>V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marL="849313" lvl="1" indent="-457200">
              <a:buSzPct val="80000"/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vertical distance</a:t>
            </a:r>
            <a:r>
              <a:rPr lang="en-US" altLang="en-US" dirty="0" smtClean="0">
                <a:solidFill>
                  <a:schemeClr val="tx1"/>
                </a:solidFill>
              </a:rPr>
              <a:t> of lifting (</a:t>
            </a:r>
            <a:r>
              <a:rPr lang="en-US" altLang="en-US" b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marL="849313" lvl="1" indent="-457200">
              <a:buSzPct val="80000"/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frequency of lifting</a:t>
            </a:r>
            <a:r>
              <a:rPr lang="en-US" altLang="en-US" dirty="0" smtClean="0">
                <a:solidFill>
                  <a:schemeClr val="tx1"/>
                </a:solidFill>
              </a:rPr>
              <a:t> or time between lifts (</a:t>
            </a:r>
            <a:r>
              <a:rPr lang="en-US" altLang="en-US" b="1" dirty="0" smtClean="0">
                <a:solidFill>
                  <a:schemeClr val="tx1"/>
                </a:solidFill>
              </a:rPr>
              <a:t>F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marL="849313" lvl="1" indent="-457200">
              <a:buSzPct val="80000"/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angle of the load in relation to the body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en-US" altLang="en-US" b="1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straight in front of you = 0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dirty="0" smtClean="0">
                <a:solidFill>
                  <a:schemeClr val="tx1"/>
                </a:solidFill>
              </a:rPr>
              <a:t>, or off to side)</a:t>
            </a:r>
          </a:p>
          <a:p>
            <a:pPr marL="849313" lvl="1" indent="-457200">
              <a:buSzPct val="80000"/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quality of grasp</a:t>
            </a:r>
            <a:r>
              <a:rPr lang="en-US" altLang="en-US" dirty="0" smtClean="0">
                <a:solidFill>
                  <a:schemeClr val="tx1"/>
                </a:solidFill>
              </a:rPr>
              <a:t> or handhold based on the type of handles available (hand-to-load coupling, </a:t>
            </a:r>
            <a:r>
              <a:rPr lang="en-US" altLang="en-US" b="1" dirty="0" smtClean="0">
                <a:solidFill>
                  <a:schemeClr val="tx1"/>
                </a:solidFill>
              </a:rPr>
              <a:t>C</a:t>
            </a:r>
            <a:r>
              <a:rPr lang="en-US" altLang="en-US" dirty="0" smtClean="0">
                <a:solidFill>
                  <a:schemeClr val="tx1"/>
                </a:solidFill>
              </a:rPr>
              <a:t>).</a:t>
            </a:r>
          </a:p>
          <a:p>
            <a:pPr marL="449263" indent="-457200">
              <a:buSzPct val="80000"/>
            </a:pPr>
            <a:r>
              <a:rPr lang="en-US" altLang="en-US" dirty="0">
                <a:solidFill>
                  <a:schemeClr val="tx1"/>
                </a:solidFill>
              </a:rPr>
              <a:t>Each of these variables: assigned a numerical value (</a:t>
            </a:r>
            <a:r>
              <a:rPr lang="en-US" altLang="en-US" b="1" dirty="0">
                <a:solidFill>
                  <a:schemeClr val="tx1"/>
                </a:solidFill>
              </a:rPr>
              <a:t>multiplier factor</a:t>
            </a:r>
            <a:r>
              <a:rPr lang="en-US" altLang="en-US" dirty="0">
                <a:solidFill>
                  <a:schemeClr val="tx1"/>
                </a:solidFill>
              </a:rPr>
              <a:t>) from look-up charts</a:t>
            </a:r>
          </a:p>
          <a:p>
            <a:pPr marL="449263" indent="-457200">
              <a:buSzPct val="80000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01F07-3C00-492E-A873-6FD81D18108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Calculating the RWL: Overview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B1DF1-E340-4F3E-930E-253C8EB4E21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4581" name="Rectangle 4"/>
          <p:cNvSpPr txBox="1">
            <a:spLocks/>
          </p:cNvSpPr>
          <p:nvPr/>
        </p:nvSpPr>
        <p:spPr bwMode="auto">
          <a:xfrm>
            <a:off x="533400" y="8382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620713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indent="0" eaLnBrk="0" hangingPunct="0">
              <a:buClr>
                <a:schemeClr val="accent1"/>
              </a:buClr>
              <a:buSzPct val="68000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  <a:cs typeface="+mn-cs"/>
              </a:rPr>
              <a:t>STEP 2: 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+mn-cs"/>
              </a:rPr>
              <a:t>Calculate RWL using NIOSH equation</a:t>
            </a:r>
            <a:br>
              <a:rPr lang="en-US" altLang="en-US" dirty="0">
                <a:solidFill>
                  <a:schemeClr val="tx1"/>
                </a:solidFill>
                <a:latin typeface="+mj-lt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j-lt"/>
                <a:cs typeface="+mn-cs"/>
              </a:rPr>
              <a:t>(includes six multiplier factors):</a:t>
            </a:r>
          </a:p>
          <a:p>
            <a:pPr marL="365125" lvl="1" indent="0" eaLnBrk="0" hangingPunc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RWL = LC </a:t>
            </a:r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 HM </a:t>
            </a:r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 VM </a:t>
            </a:r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 DM </a:t>
            </a:r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 FM </a:t>
            </a:r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 AM </a:t>
            </a:r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  <a:latin typeface="Cambria Math" pitchFamily="18" charset="0"/>
              </a:rPr>
              <a:t> CM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dirty="0">
                <a:solidFill>
                  <a:schemeClr val="tx1"/>
                </a:solidFill>
              </a:rPr>
              <a:t>where LC is the load constant; other factors are: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b="1" dirty="0">
                <a:solidFill>
                  <a:schemeClr val="tx1"/>
                </a:solidFill>
              </a:rPr>
              <a:t>HM</a:t>
            </a:r>
            <a:r>
              <a:rPr lang="en-US" altLang="en-US" dirty="0">
                <a:solidFill>
                  <a:schemeClr val="tx1"/>
                </a:solidFill>
              </a:rPr>
              <a:t>, the "Horizontal Multiplier" factor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b="1" dirty="0">
                <a:solidFill>
                  <a:schemeClr val="tx1"/>
                </a:solidFill>
              </a:rPr>
              <a:t>VM</a:t>
            </a:r>
            <a:r>
              <a:rPr lang="en-US" altLang="en-US" dirty="0">
                <a:solidFill>
                  <a:schemeClr val="tx1"/>
                </a:solidFill>
              </a:rPr>
              <a:t>, the "Vertical Multiplier" factor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b="1" dirty="0">
                <a:solidFill>
                  <a:schemeClr val="tx1"/>
                </a:solidFill>
              </a:rPr>
              <a:t>DM</a:t>
            </a:r>
            <a:r>
              <a:rPr lang="en-US" altLang="en-US" dirty="0">
                <a:solidFill>
                  <a:schemeClr val="tx1"/>
                </a:solidFill>
              </a:rPr>
              <a:t>, the "Distance Multiplier" factor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b="1" dirty="0">
                <a:solidFill>
                  <a:schemeClr val="tx1"/>
                </a:solidFill>
              </a:rPr>
              <a:t>FM</a:t>
            </a:r>
            <a:r>
              <a:rPr lang="en-US" altLang="en-US" dirty="0">
                <a:solidFill>
                  <a:schemeClr val="tx1"/>
                </a:solidFill>
              </a:rPr>
              <a:t>, the "Frequency Multiplier" factor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b="1" dirty="0">
                <a:solidFill>
                  <a:schemeClr val="tx1"/>
                </a:solidFill>
              </a:rPr>
              <a:t>AM</a:t>
            </a:r>
            <a:r>
              <a:rPr lang="en-US" altLang="en-US" dirty="0">
                <a:solidFill>
                  <a:schemeClr val="tx1"/>
                </a:solidFill>
              </a:rPr>
              <a:t>, the "Asymmetric Multiplier“ factor</a:t>
            </a: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altLang="en-US" b="1" dirty="0">
                <a:solidFill>
                  <a:schemeClr val="tx1"/>
                </a:solidFill>
              </a:rPr>
              <a:t>CM</a:t>
            </a:r>
            <a:r>
              <a:rPr lang="en-US" altLang="en-US" dirty="0">
                <a:solidFill>
                  <a:schemeClr val="tx1"/>
                </a:solidFill>
              </a:rPr>
              <a:t>, the "Coupling Multiplier" factor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en-US" sz="27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Calculating the RWL: Overview (cont.)</a:t>
            </a:r>
          </a:p>
        </p:txBody>
      </p:sp>
      <p:pic>
        <p:nvPicPr>
          <p:cNvPr id="25604" name="Picture 2" descr="MMH0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3581400" cy="466407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D518-DDA5-4A47-AE0D-9EA116B5D7B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5606" name="Picture 3" descr="MMH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50117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73914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Calibri" pitchFamily="34" charset="0"/>
              </a:rPr>
              <a:t>(AM)</a:t>
            </a:r>
            <a:endParaRPr lang="en-US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Calculating the RWL: Overview (cont.)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STEP 3: </a:t>
            </a:r>
            <a:r>
              <a:rPr lang="en-US" altLang="en-US" dirty="0" smtClean="0">
                <a:solidFill>
                  <a:schemeClr val="tx1"/>
                </a:solidFill>
              </a:rPr>
              <a:t>analyze RWL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If all multiplier factors are in best range (i.e. 1)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⇒ weight limit for lifting or lowering: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23 kg</a:t>
            </a:r>
            <a:r>
              <a:rPr lang="en-US" altLang="en-US" dirty="0" smtClean="0">
                <a:solidFill>
                  <a:schemeClr val="tx1"/>
                </a:solidFill>
              </a:rPr>
              <a:t> (51 pounds)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If multipliers are not in best ranges (i.e. &lt; 1)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⇒ weight limit must be reduced accordingly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8AEC-7E96-4D08-A36C-F897781CE6B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Determining the Multiplier Value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 rtlCol="0">
            <a:normAutofit/>
          </a:bodyPr>
          <a:lstStyle/>
          <a:p>
            <a:pPr marL="623887" indent="-514350" fontAlgn="auto">
              <a:spcAft>
                <a:spcPts val="0"/>
              </a:spcAft>
              <a:buSzPct val="9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Figure out the "horizontal multiplier” (</a:t>
            </a:r>
            <a:r>
              <a:rPr lang="en-US" b="1" dirty="0" smtClean="0">
                <a:solidFill>
                  <a:schemeClr val="tx1"/>
                </a:solidFill>
              </a:rPr>
              <a:t>HM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 fontAlgn="auto">
              <a:spcAft>
                <a:spcPts val="0"/>
              </a:spcAft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Measure the distance the object is from the body: measure (in cm) the distance from in-between the person's ankles to their hands when holding the object</a:t>
            </a:r>
          </a:p>
          <a:p>
            <a:pPr lvl="1" fontAlgn="auto">
              <a:spcAft>
                <a:spcPts val="0"/>
              </a:spcAft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Write down this number</a:t>
            </a:r>
          </a:p>
          <a:p>
            <a:pPr lvl="1" fontAlgn="auto">
              <a:spcAft>
                <a:spcPts val="0"/>
              </a:spcAft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Look up the number 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"horizontal distance“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chart, and find matching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"multiplier factor” (HM)</a:t>
            </a:r>
          </a:p>
          <a:p>
            <a:pPr lvl="1" fontAlgn="auto">
              <a:spcAft>
                <a:spcPts val="0"/>
              </a:spcAft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Use this factor 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lifting equation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Repeat </a:t>
            </a:r>
            <a:r>
              <a:rPr lang="en-US" dirty="0">
                <a:solidFill>
                  <a:schemeClr val="tx1"/>
                </a:solidFill>
              </a:rPr>
              <a:t>this </a:t>
            </a:r>
            <a:r>
              <a:rPr lang="en-US" dirty="0" smtClean="0">
                <a:solidFill>
                  <a:schemeClr val="tx1"/>
                </a:solidFill>
              </a:rPr>
              <a:t>process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the other 5 factors: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DC900-00C5-4F6E-AD2E-BDF5E001542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11313" r="13271" b="4935"/>
          <a:stretch/>
        </p:blipFill>
        <p:spPr bwMode="auto">
          <a:xfrm>
            <a:off x="5105400" y="2590800"/>
            <a:ext cx="3557088" cy="22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Determining the Multiplier Value (cont)</a:t>
            </a: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Vertical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VM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This’s vertical distance of the hands from the ground at the start of the lift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Measure this distance (cm)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Note, best (i.e. VM=1) to be 30 in (i.e. ~ 75 cm), why?*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Determine corresponding VM value on the chart</a:t>
            </a:r>
          </a:p>
          <a:p>
            <a:pPr lvl="1">
              <a:buSzPct val="68000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622300" indent="-514350">
              <a:buSzPct val="9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Distance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DM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This’s distance (cm) load travels up/down from the starting position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Measure this distance</a:t>
            </a:r>
          </a:p>
          <a:p>
            <a:pPr lvl="1"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Determine corresponding DM value on the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56CB9-BC08-44CE-8748-DF9B3309263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Determining the Multiplier Value (cont)</a:t>
            </a:r>
          </a:p>
        </p:txBody>
      </p:sp>
      <p:sp>
        <p:nvSpPr>
          <p:cNvPr id="2970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4"/>
            </a:pPr>
            <a:r>
              <a:rPr lang="en-US" altLang="en-US" dirty="0" smtClean="0">
                <a:solidFill>
                  <a:schemeClr val="tx1"/>
                </a:solidFill>
              </a:rPr>
              <a:t>Frequency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FM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This’s how often lift is repeated in a time period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Determine,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if the lift is done while</a:t>
            </a:r>
          </a:p>
          <a:p>
            <a:pPr lvl="3"/>
            <a:r>
              <a:rPr lang="en-US" altLang="en-US" b="1" dirty="0" smtClean="0">
                <a:solidFill>
                  <a:schemeClr val="tx1"/>
                </a:solidFill>
              </a:rPr>
              <a:t>standing</a:t>
            </a:r>
            <a:r>
              <a:rPr lang="en-US" altLang="en-US" dirty="0" smtClean="0">
                <a:solidFill>
                  <a:schemeClr val="tx1"/>
                </a:solidFill>
              </a:rPr>
              <a:t> (i.e. V ≥ 30 in.) or</a:t>
            </a:r>
          </a:p>
          <a:p>
            <a:pPr lvl="3"/>
            <a:r>
              <a:rPr lang="en-US" altLang="en-US" b="1" dirty="0" smtClean="0">
                <a:solidFill>
                  <a:schemeClr val="tx1"/>
                </a:solidFill>
              </a:rPr>
              <a:t>stooping</a:t>
            </a:r>
            <a:r>
              <a:rPr lang="en-US" altLang="en-US" dirty="0" smtClean="0">
                <a:solidFill>
                  <a:schemeClr val="tx1"/>
                </a:solidFill>
              </a:rPr>
              <a:t> (i.e. V &lt; 30 in.)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if the lift is done for more or less than one hour (in total time for the shift)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how much time there is between lifts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(or # of lifts/minute)</a:t>
            </a:r>
          </a:p>
          <a:p>
            <a:pPr lvl="2"/>
            <a:endParaRPr lang="en-US" altLang="en-US" dirty="0" smtClean="0">
              <a:solidFill>
                <a:schemeClr val="tx1"/>
              </a:solidFill>
            </a:endParaRPr>
          </a:p>
          <a:p>
            <a:pPr marL="622300" indent="-514350">
              <a:buSzPct val="9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chemeClr val="tx1"/>
                </a:solidFill>
              </a:rPr>
              <a:t>Asymmetric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AM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measures if body must twist or turn during lift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Measurement is done in degrees (360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en-US" altLang="en-US" dirty="0" smtClean="0">
                <a:solidFill>
                  <a:schemeClr val="tx1"/>
                </a:solidFill>
              </a:rPr>
              <a:t> being one complete circle)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0ECA5-F196-428D-8015-5EDF425816D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Determining the Multiplier Value (cont)</a:t>
            </a: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6"/>
            </a:pPr>
            <a:r>
              <a:rPr lang="en-US" altLang="en-US" dirty="0" smtClean="0">
                <a:solidFill>
                  <a:schemeClr val="tx1"/>
                </a:solidFill>
              </a:rPr>
              <a:t>Coupling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CM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finds “coupling” i.e. type of grasp person has on the container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It rates the type of handles as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good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fair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poor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You also need to know if the lift is done in a standing or stooping 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7377E-F536-4090-8D21-0F380AB3307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Part 1: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What is MMH?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MMH Activities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MMH Effect on Health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NIOSH Lifting Equation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Lifting Index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Part 2: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Case Studies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Case 1: Effect of Frequency Factor on RWL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Case 2: Effect of Horizontal Distance on RWL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Case 3: Effect of Vertical Distance on RWL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Determining the Multiplier Value (cont)</a:t>
            </a:r>
          </a:p>
        </p:txBody>
      </p:sp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Once you have all these values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use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Revised lifting equation to determine the RWL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Compare RWL to actual weight of the object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If the RWL &lt; lower than actual object weight: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determine which factor(s) contribute to the highest risk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factors that are contributing the </a:t>
            </a:r>
            <a:r>
              <a:rPr lang="en-US" altLang="en-US" b="1" dirty="0" smtClean="0">
                <a:solidFill>
                  <a:schemeClr val="tx1"/>
                </a:solidFill>
              </a:rPr>
              <a:t>highest risk</a:t>
            </a:r>
            <a:r>
              <a:rPr lang="en-US" altLang="en-US" dirty="0" smtClean="0">
                <a:solidFill>
                  <a:schemeClr val="tx1"/>
                </a:solidFill>
              </a:rPr>
              <a:t> have the </a:t>
            </a:r>
            <a:r>
              <a:rPr lang="en-US" altLang="en-US" b="1" dirty="0" smtClean="0">
                <a:solidFill>
                  <a:schemeClr val="tx1"/>
                </a:solidFill>
              </a:rPr>
              <a:t>lowest multiplier</a:t>
            </a:r>
            <a:r>
              <a:rPr lang="en-US" altLang="en-US" dirty="0" smtClean="0">
                <a:solidFill>
                  <a:schemeClr val="tx1"/>
                </a:solidFill>
              </a:rPr>
              <a:t> values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modify the lift accordingly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4F158-9C0E-44C6-A083-D82B6A91380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Applicability of NIOSH Lifting Equation</a:t>
            </a: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It does not apply when lifting/lowering,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with one hand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for over 8 hours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while seated or kneeling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 a restricted work space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unstable objects (e.g. buckets, liquids containers)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while pushing or pulling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with wheelbarrows or shovels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with high speed motion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(faster than about 30 inches/second = 0.76 meters/second)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extremely hot or cold objects or in extreme temperatures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with poor foot/floor coupling (high risk of a slip or fall)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59AF9-6C2F-4BB3-96D6-793514F37CD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Applicability of NIOSH Lifting Equation</a:t>
            </a: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It does apply (mostly) with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two-handed lifting,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comfortable lifting postures, and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comfortable environments and non-slip floorings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Calculation of RWL using the formula: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Indicates which of the six components of the task contribute most to the risk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 lower the factor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dirty="0" smtClean="0">
                <a:solidFill>
                  <a:schemeClr val="tx1"/>
                </a:solidFill>
              </a:rPr>
              <a:t> it contributes more to risk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Why is equation called “revised”?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NIOSH published their first lifting equation in 1981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 1993: new "revised" equation was published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It took into account new research findings and other variables not used in the first equation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“revised” equation can be used in a wider range of lifting situations than the first equation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01F21-7FB3-467D-A577-D19FBFA58EFE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Multiplier Values</a:t>
            </a: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Horizontal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HM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horizontal distance (H, in cm) from midpoint between ankles to point projected on floor directly below the mid-point of hand grasps (i.e. the load-center) while holding object, or distance to large middle-knuckle of hand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HM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(discrete values)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from chart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Q: What to do for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intermediate values?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E9557-5669-4D13-9CFA-BDE6A19217D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02715"/>
              </p:ext>
            </p:extLst>
          </p:nvPr>
        </p:nvGraphicFramePr>
        <p:xfrm>
          <a:off x="4526280" y="2333582"/>
          <a:ext cx="3981450" cy="4022768"/>
        </p:xfrm>
        <a:graphic>
          <a:graphicData uri="http://schemas.openxmlformats.org/drawingml/2006/table">
            <a:tbl>
              <a:tblPr/>
              <a:tblGrid>
                <a:gridCol w="2292302"/>
                <a:gridCol w="1689148"/>
              </a:tblGrid>
              <a:tr h="82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 = Horizontal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Distance (cm)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HM Factor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or less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0.83 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0.63 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&gt;63</a:t>
                      </a: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25" marR="91425" marT="45683" marB="4568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Multiplier Values (Cont.)</a:t>
            </a:r>
          </a:p>
        </p:txBody>
      </p:sp>
      <p:sp>
        <p:nvSpPr>
          <p:cNvPr id="3584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Vertical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VM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the vertical distance (V, in cm) of the hands from the ground at the start of the lift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VM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(discrete values)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from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ECB13-AECD-4D2F-941F-7915D871EBF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94228"/>
              </p:ext>
            </p:extLst>
          </p:nvPr>
        </p:nvGraphicFramePr>
        <p:xfrm>
          <a:off x="4495800" y="2057400"/>
          <a:ext cx="4327525" cy="4602160"/>
        </p:xfrm>
        <a:graphic>
          <a:graphicData uri="http://schemas.openxmlformats.org/drawingml/2006/table">
            <a:tbl>
              <a:tblPr/>
              <a:tblGrid>
                <a:gridCol w="2504113"/>
                <a:gridCol w="1823412"/>
              </a:tblGrid>
              <a:tr h="761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= Starting Height (cm)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VM Factor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0.93 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0.99 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0.93 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0.78 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&gt;175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Multiplier Values (Cont.)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Distance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DM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the vertical distance (D, in cm) that the load travels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DM (discrete values) from chart below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DC455-C441-4494-9011-E1D6D3E0CF3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1957"/>
              </p:ext>
            </p:extLst>
          </p:nvPr>
        </p:nvGraphicFramePr>
        <p:xfrm>
          <a:off x="1797050" y="2582863"/>
          <a:ext cx="3552825" cy="3749673"/>
        </p:xfrm>
        <a:graphic>
          <a:graphicData uri="http://schemas.openxmlformats.org/drawingml/2006/table">
            <a:tbl>
              <a:tblPr/>
              <a:tblGrid>
                <a:gridCol w="1985925"/>
                <a:gridCol w="1566900"/>
              </a:tblGrid>
              <a:tr h="76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 = Lifting</a:t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Distance (cm)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DM Factor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or less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0.93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0.90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0.87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0.85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0.85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&gt;175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Multiplier Values (</a:t>
            </a:r>
            <a:r>
              <a:rPr lang="en-US" sz="3700" dirty="0">
                <a:solidFill>
                  <a:schemeClr val="tx1"/>
                </a:solidFill>
              </a:rPr>
              <a:t>Cont.)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4"/>
            </a:pPr>
            <a:r>
              <a:rPr lang="en-US" altLang="en-US" dirty="0" smtClean="0">
                <a:solidFill>
                  <a:schemeClr val="tx1"/>
                </a:solidFill>
              </a:rPr>
              <a:t>Asymmetric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AM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the twisting angle (A) in degrees (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dirty="0" smtClean="0">
                <a:solidFill>
                  <a:schemeClr val="tx1"/>
                </a:solidFill>
              </a:rPr>
              <a:t>) of the body from the midline (AKA the </a:t>
            </a:r>
            <a:r>
              <a:rPr lang="en-US" altLang="en-US" b="1" dirty="0" smtClean="0">
                <a:solidFill>
                  <a:schemeClr val="tx1"/>
                </a:solidFill>
              </a:rPr>
              <a:t>sagittal line) </a:t>
            </a:r>
            <a:r>
              <a:rPr lang="en-US" altLang="en-US" dirty="0" smtClean="0">
                <a:solidFill>
                  <a:schemeClr val="tx1"/>
                </a:solidFill>
              </a:rPr>
              <a:t>while lifting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AM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(discrete values)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from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C5B-C288-435B-82D2-6202882A8A7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10502"/>
              </p:ext>
            </p:extLst>
          </p:nvPr>
        </p:nvGraphicFramePr>
        <p:xfrm>
          <a:off x="5334000" y="2135841"/>
          <a:ext cx="3687763" cy="4433895"/>
        </p:xfrm>
        <a:graphic>
          <a:graphicData uri="http://schemas.openxmlformats.org/drawingml/2006/table">
            <a:tbl>
              <a:tblPr/>
              <a:tblGrid>
                <a:gridCol w="1829198"/>
                <a:gridCol w="1858565"/>
              </a:tblGrid>
              <a:tr h="59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= Angle (°) </a:t>
                      </a: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 Factor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0.86 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0.71 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0.66 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0.62 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0.57 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&gt;135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0 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1444" r="2847"/>
          <a:stretch/>
        </p:blipFill>
        <p:spPr>
          <a:xfrm>
            <a:off x="0" y="3200400"/>
            <a:ext cx="500116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5538" y="3426023"/>
            <a:ext cx="136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Sagittal</a:t>
            </a:r>
            <a:endParaRPr lang="en-US" sz="1400" b="1" dirty="0">
              <a:solidFill>
                <a:srgbClr val="33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4264223"/>
            <a:ext cx="136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Frontal</a:t>
            </a:r>
            <a:endParaRPr lang="en-US" sz="1400" b="1" dirty="0">
              <a:solidFill>
                <a:srgbClr val="33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254823"/>
            <a:ext cx="136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Sagittal</a:t>
            </a:r>
            <a:endParaRPr lang="en-US" sz="1400" b="1" dirty="0">
              <a:solidFill>
                <a:srgbClr val="33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338" y="4873823"/>
            <a:ext cx="136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Frontal</a:t>
            </a:r>
            <a:endParaRPr lang="en-US" sz="1400" b="1" dirty="0">
              <a:solidFill>
                <a:srgbClr val="33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Multiplier Values (</a:t>
            </a:r>
            <a:r>
              <a:rPr lang="en-US" sz="3700" dirty="0">
                <a:solidFill>
                  <a:schemeClr val="tx1"/>
                </a:solidFill>
              </a:rPr>
              <a:t>Cont.)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3891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chemeClr val="tx1"/>
                </a:solidFill>
              </a:rPr>
              <a:t>Frequency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FM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the frequency of lifts (F) and the duration of lifting (in minutes or seconds) over a work shift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FM (discrete values) from chart </a:t>
            </a:r>
            <a:r>
              <a:rPr lang="en-US" altLang="en-US" dirty="0" smtClean="0">
                <a:solidFill>
                  <a:schemeClr val="tx1"/>
                </a:solidFill>
              </a:rPr>
              <a:t>below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(see also 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more detailed chart</a:t>
            </a:r>
            <a:r>
              <a:rPr lang="en-US" altLang="en-US" dirty="0" smtClean="0">
                <a:solidFill>
                  <a:schemeClr val="tx1"/>
                </a:solidFill>
              </a:rPr>
              <a:t> on the following slide)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396FF-5F02-45AD-BAC0-5847C5F1011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24930"/>
              </p:ext>
            </p:extLst>
          </p:nvPr>
        </p:nvGraphicFramePr>
        <p:xfrm>
          <a:off x="228600" y="2408238"/>
          <a:ext cx="8594724" cy="4373576"/>
        </p:xfrm>
        <a:graphic>
          <a:graphicData uri="http://schemas.openxmlformats.org/drawingml/2006/table">
            <a:tbl>
              <a:tblPr/>
              <a:tblGrid>
                <a:gridCol w="1206138"/>
                <a:gridCol w="828956"/>
                <a:gridCol w="1408473"/>
                <a:gridCol w="1419585"/>
                <a:gridCol w="879836"/>
                <a:gridCol w="1419585"/>
                <a:gridCol w="1432151"/>
              </a:tblGrid>
              <a:tr h="36575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 = Time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Between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Lifts 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FM Factor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Lifting While 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Standing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≥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75 cm)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Lifting While 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Stooping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&lt;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75 cm)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≤ 1 hr.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&amp; ≤ 2 hr.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&gt;2 &amp; ≤ 8 hr.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≤ 1 hr.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 &amp; ≤ 2 hr.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&gt;2 &amp; ≤ 8 hr.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≥5 min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min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min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0.94 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0.94 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sec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0.91 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0.91 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sec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0.84 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sec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0.27 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sec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0.45 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sec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396FF-5F02-45AD-BAC0-5847C5F1011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15"/>
            <a:ext cx="6628896" cy="684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Multiplier Values</a:t>
            </a:r>
            <a:r>
              <a:rPr lang="en-US" sz="3700" dirty="0">
                <a:solidFill>
                  <a:schemeClr val="tx1"/>
                </a:solidFill>
              </a:rPr>
              <a:t> (Cont.)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6"/>
            </a:pPr>
            <a:r>
              <a:rPr lang="en-US" altLang="en-US" dirty="0" smtClean="0">
                <a:solidFill>
                  <a:schemeClr val="tx1"/>
                </a:solidFill>
              </a:rPr>
              <a:t>Coupling 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CM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the quality of grasp (or coupling, C) classified as: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Good</a:t>
            </a:r>
            <a:r>
              <a:rPr lang="en-US" altLang="en-US" dirty="0" smtClean="0">
                <a:solidFill>
                  <a:schemeClr val="tx1"/>
                </a:solidFill>
              </a:rPr>
              <a:t>: fingers wrap completely around object or handles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Fair:</a:t>
            </a:r>
            <a:r>
              <a:rPr lang="en-US" altLang="en-US" dirty="0" smtClean="0">
                <a:solidFill>
                  <a:schemeClr val="tx1"/>
                </a:solidFill>
              </a:rPr>
              <a:t> only a few fingers grasp firmly around object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Poor:</a:t>
            </a:r>
            <a:r>
              <a:rPr lang="en-US" altLang="en-US" dirty="0" smtClean="0">
                <a:solidFill>
                  <a:schemeClr val="tx1"/>
                </a:solidFill>
              </a:rPr>
              <a:t> only few fingers or fingertips are partially under or around </a:t>
            </a:r>
            <a:r>
              <a:rPr lang="en-US" altLang="en-US" dirty="0" smtClean="0">
                <a:solidFill>
                  <a:schemeClr val="tx1"/>
                </a:solidFill>
              </a:rPr>
              <a:t>object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See also table 5.3 on 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next slide</a:t>
            </a:r>
            <a:r>
              <a:rPr lang="en-US" altLang="en-US" dirty="0" smtClean="0">
                <a:solidFill>
                  <a:schemeClr val="tx1"/>
                </a:solidFill>
              </a:rPr>
              <a:t> for further information)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Also depends on body position (either standing or stooping)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CM (discrete values) from chart below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504C-83BD-4A42-9283-9C8D1FEFEF32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51229"/>
              </p:ext>
            </p:extLst>
          </p:nvPr>
        </p:nvGraphicFramePr>
        <p:xfrm>
          <a:off x="1182687" y="3657600"/>
          <a:ext cx="7235825" cy="2286000"/>
        </p:xfrm>
        <a:graphic>
          <a:graphicData uri="http://schemas.openxmlformats.org/drawingml/2006/table">
            <a:tbl>
              <a:tblPr/>
              <a:tblGrid>
                <a:gridCol w="3208337"/>
                <a:gridCol w="1749425"/>
                <a:gridCol w="2278063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 = Grasp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CM Factor: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Standing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Stooping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 (handles)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Fair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0.95 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What is Manual Materials Handling?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Manual Materials Handling (MMH)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Important application of ergonomic principles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Particularly addresses back injury prevention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Almost every worker performs MMH tasks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Either one-time (infrequent) duty, or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As part of regular work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MMH involves five types of activities: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Lifting/Lowering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Pushing/Pulling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Twisting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Carrying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Holding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054F3-85FF-40BC-8B0B-5E5497B2EF4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Multiplier Values</a:t>
            </a:r>
            <a:r>
              <a:rPr lang="en-US" sz="3700" dirty="0">
                <a:solidFill>
                  <a:schemeClr val="tx1"/>
                </a:solidFill>
              </a:rPr>
              <a:t> (Cont.)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pPr marL="622300" indent="-514350">
              <a:buSzPct val="90000"/>
              <a:buFont typeface="Lucida Sans Unicode" pitchFamily="34" charset="0"/>
              <a:buAutoNum type="arabicPeriod" startAt="6"/>
            </a:pPr>
            <a:r>
              <a:rPr lang="en-US" altLang="en-US" dirty="0" smtClean="0">
                <a:solidFill>
                  <a:schemeClr val="tx1"/>
                </a:solidFill>
              </a:rPr>
              <a:t>Cont. Coupling </a:t>
            </a:r>
            <a:r>
              <a:rPr lang="en-US" altLang="en-US" dirty="0" smtClean="0">
                <a:solidFill>
                  <a:schemeClr val="tx1"/>
                </a:solidFill>
              </a:rPr>
              <a:t>Multiplier (</a:t>
            </a:r>
            <a:r>
              <a:rPr lang="en-US" altLang="en-US" b="1" dirty="0" smtClean="0">
                <a:solidFill>
                  <a:schemeClr val="tx1"/>
                </a:solidFill>
              </a:rPr>
              <a:t>CM</a:t>
            </a:r>
            <a:r>
              <a:rPr lang="en-US" altLang="en-US" dirty="0" smtClean="0">
                <a:solidFill>
                  <a:schemeClr val="tx1"/>
                </a:solidFill>
              </a:rPr>
              <a:t>)*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504C-83BD-4A42-9283-9C8D1FEFEF32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t="26296" r="9439" b="12251"/>
          <a:stretch/>
        </p:blipFill>
        <p:spPr bwMode="auto">
          <a:xfrm>
            <a:off x="304800" y="1524000"/>
            <a:ext cx="8534400" cy="45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4516" y="2895600"/>
            <a:ext cx="9906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124200"/>
            <a:ext cx="2514600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3429000"/>
            <a:ext cx="6096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2209800"/>
            <a:ext cx="2837916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2438400"/>
            <a:ext cx="762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6400" y="2438400"/>
            <a:ext cx="6096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" y="3886200"/>
            <a:ext cx="13335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4114800"/>
            <a:ext cx="13335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2450" y="4381500"/>
            <a:ext cx="123825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0700" y="4381500"/>
            <a:ext cx="66675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7800" y="4648200"/>
            <a:ext cx="14478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5562600"/>
            <a:ext cx="25908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5813277"/>
            <a:ext cx="1524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2926222"/>
            <a:ext cx="9906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94333" y="3131321"/>
            <a:ext cx="2149267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0" y="3352800"/>
            <a:ext cx="1752600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90416" y="3868752"/>
            <a:ext cx="13335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76750" y="4152900"/>
            <a:ext cx="169545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90950" y="4381500"/>
            <a:ext cx="215265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00" y="4572000"/>
            <a:ext cx="215265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779378" y="4800600"/>
            <a:ext cx="697372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79378" y="5562600"/>
            <a:ext cx="2011822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10200" y="5334000"/>
            <a:ext cx="1143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39084" y="2209800"/>
            <a:ext cx="2456916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59138" y="2438400"/>
            <a:ext cx="762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77000" y="2207307"/>
            <a:ext cx="2286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29400" y="2438400"/>
            <a:ext cx="2286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29400" y="2667000"/>
            <a:ext cx="2286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9400" y="2895600"/>
            <a:ext cx="2286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29400" y="3124200"/>
            <a:ext cx="2286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629400" y="3429000"/>
            <a:ext cx="6096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29400" y="3886200"/>
            <a:ext cx="1905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3820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Multiplier </a:t>
            </a:r>
            <a:r>
              <a:rPr lang="en-US" sz="3700" dirty="0" smtClean="0">
                <a:solidFill>
                  <a:schemeClr val="tx1"/>
                </a:solidFill>
              </a:rPr>
              <a:t>Values: Alternative Equations</a:t>
            </a:r>
          </a:p>
        </p:txBody>
      </p:sp>
      <p:sp>
        <p:nvSpPr>
          <p:cNvPr id="49156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867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Alternative formulae for multipliers:</a:t>
            </a:r>
          </a:p>
          <a:p>
            <a:pPr lvl="1"/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HM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= [25/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 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]</a:t>
            </a:r>
            <a:r>
              <a:rPr lang="en-US" altLang="en-US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	     </a:t>
            </a:r>
            <a:r>
              <a:rPr lang="en-US" altLang="en-US" sz="2000" dirty="0" smtClean="0">
                <a:solidFill>
                  <a:schemeClr val="tx1"/>
                </a:solidFill>
              </a:rPr>
              <a:t>{note, 25 ≤ H [cm] ≤ 63 cm}</a:t>
            </a:r>
            <a:endParaRPr lang="en-US" altLang="en-US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/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VM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= [1 – (0.003|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– 75|)] </a:t>
            </a:r>
            <a:r>
              <a:rPr lang="en-US" altLang="en-US" sz="2000" dirty="0" smtClean="0">
                <a:solidFill>
                  <a:schemeClr val="tx1"/>
                </a:solidFill>
              </a:rPr>
              <a:t>{note, 0 ≤ V [cm] ≤ 175 cm}</a:t>
            </a:r>
          </a:p>
          <a:p>
            <a:pPr lvl="1"/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DM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= [0.82 + (4.5/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)]</a:t>
            </a:r>
            <a:r>
              <a:rPr lang="en-US" altLang="en-US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     </a:t>
            </a:r>
            <a:r>
              <a:rPr lang="en-US" altLang="en-US" sz="2000" dirty="0" smtClean="0">
                <a:solidFill>
                  <a:schemeClr val="tx1"/>
                </a:solidFill>
              </a:rPr>
              <a:t>{note, 25 ≤ D [cm] ≤175 cm}</a:t>
            </a:r>
          </a:p>
          <a:p>
            <a:pPr lvl="1"/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AM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= [1 – (0.0032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)]</a:t>
            </a:r>
            <a:r>
              <a:rPr lang="en-US" altLang="en-US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     </a:t>
            </a:r>
            <a:r>
              <a:rPr lang="en-US" altLang="en-US" sz="2000" dirty="0" smtClean="0">
                <a:solidFill>
                  <a:schemeClr val="tx1"/>
                </a:solidFill>
              </a:rPr>
              <a:t>{note, 0° ≤ A ≤135°}</a:t>
            </a:r>
          </a:p>
          <a:p>
            <a:pPr lvl="1"/>
            <a:endParaRPr lang="en-US" altLang="en-US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Compare between </a:t>
            </a:r>
            <a:r>
              <a:rPr lang="en-US" altLang="en-US" dirty="0" smtClean="0">
                <a:solidFill>
                  <a:schemeClr val="tx1"/>
                </a:solidFill>
              </a:rPr>
              <a:t>values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obtained </a:t>
            </a:r>
            <a:r>
              <a:rPr lang="en-US" altLang="en-US" dirty="0" smtClean="0">
                <a:solidFill>
                  <a:schemeClr val="tx1"/>
                </a:solidFill>
              </a:rPr>
              <a:t>from </a:t>
            </a:r>
            <a:r>
              <a:rPr lang="en-US" altLang="en-US" dirty="0" smtClean="0">
                <a:solidFill>
                  <a:schemeClr val="tx1"/>
                </a:solidFill>
              </a:rPr>
              <a:t>look-up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charts </a:t>
            </a:r>
            <a:r>
              <a:rPr lang="en-US" altLang="en-US" dirty="0" smtClean="0">
                <a:solidFill>
                  <a:schemeClr val="tx1"/>
                </a:solidFill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</a:rPr>
              <a:t>above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formulae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Compare formulae for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SI (metric) and US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units (right)</a:t>
            </a:r>
          </a:p>
          <a:p>
            <a:endParaRPr lang="en-US" altLang="en-US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FF5AD-B905-4A32-A4B4-054249F2363E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22614"/>
          <a:stretch/>
        </p:blipFill>
        <p:spPr>
          <a:xfrm>
            <a:off x="4343400" y="4114800"/>
            <a:ext cx="4619625" cy="2500966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941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NIOSH </a:t>
            </a:r>
            <a:r>
              <a:rPr lang="en-US" sz="3700" dirty="0">
                <a:solidFill>
                  <a:schemeClr val="tx1"/>
                </a:solidFill>
              </a:rPr>
              <a:t>Lifting </a:t>
            </a:r>
            <a:r>
              <a:rPr lang="en-US" sz="3700" dirty="0" smtClean="0">
                <a:solidFill>
                  <a:schemeClr val="tx1"/>
                </a:solidFill>
              </a:rPr>
              <a:t>Equation Calculator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Revised NIOSH Lifting Equation:</a:t>
            </a:r>
          </a:p>
          <a:p>
            <a:pPr>
              <a:buFont typeface="Wingdings 3" pitchFamily="18" charset="2"/>
              <a:buNone/>
            </a:pP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RWL = 23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Kg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HM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VM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DM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AM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FM </a:t>
            </a:r>
            <a:r>
              <a:rPr lang="de-DE" altLang="en-US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de-DE" alt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CM</a:t>
            </a:r>
            <a:endParaRPr lang="de-DE" altLang="en-US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Summary of steps: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Carefully read and inspect the problem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 the six variables: </a:t>
            </a:r>
            <a:r>
              <a:rPr lang="en-US" altLang="en-US" b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V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F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C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Find out the values for the different </a:t>
            </a:r>
            <a:r>
              <a:rPr lang="en-US" altLang="en-US" b="1" dirty="0" smtClean="0">
                <a:solidFill>
                  <a:schemeClr val="tx1"/>
                </a:solidFill>
              </a:rPr>
              <a:t>multipliers</a:t>
            </a:r>
            <a:r>
              <a:rPr lang="en-US" altLang="en-US" dirty="0" smtClean="0">
                <a:solidFill>
                  <a:schemeClr val="tx1"/>
                </a:solidFill>
              </a:rPr>
              <a:t> for the MMH in question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solve for the </a:t>
            </a:r>
            <a:r>
              <a:rPr lang="en-US" altLang="en-US" b="1" dirty="0" smtClean="0">
                <a:solidFill>
                  <a:schemeClr val="tx1"/>
                </a:solidFill>
              </a:rPr>
              <a:t>RWL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If RWL ≥ weight of the object handled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task is safe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If the RWL &lt; weight of the object handled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task is dangerous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task must be redesigned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949E-21BA-4E7B-A6AF-91BEE7C43DD7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Lifting Index</a:t>
            </a: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Lifting Index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en-US" altLang="en-US" b="1" dirty="0" smtClean="0">
                <a:solidFill>
                  <a:schemeClr val="tx1"/>
                </a:solidFill>
              </a:rPr>
              <a:t>LI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Relative estimate to physical stress associated with certain MMH </a:t>
            </a:r>
            <a:r>
              <a:rPr lang="en-US" altLang="en-US" dirty="0" smtClean="0">
                <a:solidFill>
                  <a:schemeClr val="tx1"/>
                </a:solidFill>
              </a:rPr>
              <a:t>task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Difference between RWL and LI: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RWL: answers question</a:t>
            </a:r>
            <a:r>
              <a:rPr lang="en-US" altLang="en-US" dirty="0">
                <a:solidFill>
                  <a:schemeClr val="tx1"/>
                </a:solidFill>
              </a:rPr>
              <a:t>… “Is this weight too heavy for the task</a:t>
            </a:r>
            <a:r>
              <a:rPr lang="en-US" altLang="en-US" dirty="0" smtClean="0">
                <a:solidFill>
                  <a:schemeClr val="tx1"/>
                </a:solidFill>
              </a:rPr>
              <a:t>?”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LI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smtClean="0">
                <a:solidFill>
                  <a:schemeClr val="tx1"/>
                </a:solidFill>
              </a:rPr>
              <a:t>answers question</a:t>
            </a:r>
            <a:r>
              <a:rPr lang="en-US" altLang="en-US" dirty="0">
                <a:solidFill>
                  <a:schemeClr val="tx1"/>
                </a:solidFill>
              </a:rPr>
              <a:t>… “How </a:t>
            </a:r>
            <a:r>
              <a:rPr lang="en-US" altLang="en-US" dirty="0" smtClean="0">
                <a:solidFill>
                  <a:schemeClr val="tx1"/>
                </a:solidFill>
              </a:rPr>
              <a:t>serious/significant </a:t>
            </a:r>
            <a:r>
              <a:rPr lang="en-US" altLang="en-US" dirty="0">
                <a:solidFill>
                  <a:schemeClr val="tx1"/>
                </a:solidFill>
              </a:rPr>
              <a:t>is the risk</a:t>
            </a:r>
            <a:r>
              <a:rPr lang="en-US" altLang="en-US" dirty="0" smtClean="0">
                <a:solidFill>
                  <a:schemeClr val="tx1"/>
                </a:solidFill>
              </a:rPr>
              <a:t>?”*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Determined by relation between </a:t>
            </a:r>
            <a:r>
              <a:rPr lang="en-US" altLang="en-US" b="1" dirty="0" smtClean="0">
                <a:solidFill>
                  <a:schemeClr val="tx1"/>
                </a:solidFill>
              </a:rPr>
              <a:t>RWL</a:t>
            </a:r>
            <a:r>
              <a:rPr lang="en-US" altLang="en-US" dirty="0" smtClean="0">
                <a:solidFill>
                  <a:schemeClr val="tx1"/>
                </a:solidFill>
              </a:rPr>
              <a:t> and lifted load (</a:t>
            </a:r>
            <a:r>
              <a:rPr lang="en-US" altLang="en-US" b="1" dirty="0" smtClean="0">
                <a:solidFill>
                  <a:schemeClr val="tx1"/>
                </a:solidFill>
              </a:rPr>
              <a:t>L</a:t>
            </a:r>
            <a:r>
              <a:rPr lang="en-US" altLang="en-US" dirty="0" smtClean="0">
                <a:solidFill>
                  <a:schemeClr val="tx1"/>
                </a:solidFill>
              </a:rPr>
              <a:t>) in kg or </a:t>
            </a:r>
            <a:r>
              <a:rPr lang="en-US" altLang="en-US" dirty="0" err="1" smtClean="0">
                <a:solidFill>
                  <a:schemeClr val="tx1"/>
                </a:solidFill>
              </a:rPr>
              <a:t>lb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0">
              <a:buNone/>
            </a:pPr>
            <a:r>
              <a:rPr lang="de-DE" altLang="en-US" sz="32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LI </a:t>
            </a:r>
            <a:r>
              <a:rPr lang="de-DE" altLang="en-US" sz="32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= </a:t>
            </a:r>
            <a:r>
              <a:rPr lang="de-DE" altLang="en-US" sz="32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 / RWL</a:t>
            </a:r>
          </a:p>
          <a:p>
            <a:pPr lvl="1"/>
            <a:r>
              <a:rPr lang="en-US" altLang="en-US" dirty="0" smtClean="0">
                <a:solidFill>
                  <a:prstClr val="black"/>
                </a:solidFill>
              </a:rPr>
              <a:t>As LI ↑ </a:t>
            </a:r>
            <a:r>
              <a:rPr lang="en-US" altLang="en-US" dirty="0" smtClean="0">
                <a:solidFill>
                  <a:prstClr val="black"/>
                </a:solidFill>
                <a:sym typeface="Symbol"/>
              </a:rPr>
              <a:t></a:t>
            </a:r>
            <a:r>
              <a:rPr lang="en-US" altLang="en-US" dirty="0" smtClean="0">
                <a:solidFill>
                  <a:prstClr val="black"/>
                </a:solidFill>
              </a:rPr>
              <a:t> smaller fraction </a:t>
            </a:r>
            <a:r>
              <a:rPr lang="en-US" altLang="en-US" dirty="0">
                <a:solidFill>
                  <a:prstClr val="black"/>
                </a:solidFill>
              </a:rPr>
              <a:t>of workers capable of safely sustaining </a:t>
            </a:r>
            <a:r>
              <a:rPr lang="en-US" altLang="en-US" dirty="0" smtClean="0">
                <a:solidFill>
                  <a:prstClr val="black"/>
                </a:solidFill>
              </a:rPr>
              <a:t>activity </a:t>
            </a:r>
            <a:r>
              <a:rPr lang="en-US" altLang="en-US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altLang="en-US" dirty="0" smtClean="0">
                <a:solidFill>
                  <a:prstClr val="black"/>
                </a:solidFill>
              </a:rPr>
              <a:t>two </a:t>
            </a:r>
            <a:r>
              <a:rPr lang="en-US" altLang="en-US" dirty="0">
                <a:solidFill>
                  <a:prstClr val="black"/>
                </a:solidFill>
              </a:rPr>
              <a:t>or more job designs could be </a:t>
            </a:r>
            <a:r>
              <a:rPr lang="en-US" altLang="en-US" dirty="0" smtClean="0">
                <a:solidFill>
                  <a:prstClr val="black"/>
                </a:solidFill>
              </a:rPr>
              <a:t>compared (</a:t>
            </a:r>
            <a:r>
              <a:rPr lang="en-US" altLang="en-US" i="1" dirty="0" smtClean="0">
                <a:solidFill>
                  <a:prstClr val="black"/>
                </a:solidFill>
              </a:rPr>
              <a:t>see next slide</a:t>
            </a:r>
            <a:r>
              <a:rPr lang="en-US" altLang="en-US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prstClr val="black"/>
                </a:solidFill>
              </a:rPr>
              <a:t>Also, suspected </a:t>
            </a:r>
            <a:r>
              <a:rPr lang="en-US" altLang="en-US" dirty="0">
                <a:solidFill>
                  <a:prstClr val="black"/>
                </a:solidFill>
              </a:rPr>
              <a:t>hazardous jobs could be </a:t>
            </a:r>
            <a:r>
              <a:rPr lang="en-US" altLang="en-US" dirty="0" smtClean="0">
                <a:solidFill>
                  <a:prstClr val="black"/>
                </a:solidFill>
              </a:rPr>
              <a:t>rank-ordered </a:t>
            </a:r>
            <a:r>
              <a:rPr lang="en-US" altLang="en-US" dirty="0">
                <a:solidFill>
                  <a:prstClr val="black"/>
                </a:solidFill>
              </a:rPr>
              <a:t>according to the </a:t>
            </a:r>
            <a:r>
              <a:rPr lang="en-US" altLang="en-US" dirty="0" smtClean="0">
                <a:solidFill>
                  <a:prstClr val="black"/>
                </a:solidFill>
              </a:rPr>
              <a:t>LI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LI &gt; 1.0 pose an increased risk for lifting-related low back </a:t>
            </a:r>
            <a:r>
              <a:rPr lang="en-US" altLang="en-US" dirty="0" smtClean="0">
                <a:solidFill>
                  <a:prstClr val="black"/>
                </a:solidFill>
              </a:rPr>
              <a:t>pain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altLang="en-US" dirty="0" smtClean="0">
                <a:solidFill>
                  <a:prstClr val="black"/>
                </a:solidFill>
              </a:rPr>
              <a:t>goal </a:t>
            </a:r>
            <a:r>
              <a:rPr lang="en-US" altLang="en-US" dirty="0">
                <a:solidFill>
                  <a:prstClr val="black"/>
                </a:solidFill>
              </a:rPr>
              <a:t>should be to design all lifting jobs to achieve a LI of 1.0 or </a:t>
            </a:r>
            <a:r>
              <a:rPr lang="en-US" altLang="en-US" dirty="0" smtClean="0">
                <a:solidFill>
                  <a:prstClr val="black"/>
                </a:solidFill>
              </a:rPr>
              <a:t>less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Experts: </a:t>
            </a:r>
            <a:r>
              <a:rPr lang="en-US" altLang="en-US" i="1" dirty="0">
                <a:solidFill>
                  <a:prstClr val="black"/>
                </a:solidFill>
              </a:rPr>
              <a:t>unique</a:t>
            </a:r>
            <a:r>
              <a:rPr lang="en-US" altLang="en-US" dirty="0">
                <a:solidFill>
                  <a:prstClr val="black"/>
                </a:solidFill>
              </a:rPr>
              <a:t> workforce </a:t>
            </a:r>
            <a:r>
              <a:rPr lang="en-US" altLang="en-US" i="1" dirty="0" smtClean="0">
                <a:solidFill>
                  <a:prstClr val="black"/>
                </a:solidFill>
              </a:rPr>
              <a:t>may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>
                <a:solidFill>
                  <a:prstClr val="black"/>
                </a:solidFill>
              </a:rPr>
              <a:t>be able to work above a lifting index of </a:t>
            </a:r>
            <a:r>
              <a:rPr lang="en-US" altLang="en-US" dirty="0" smtClean="0">
                <a:solidFill>
                  <a:prstClr val="black"/>
                </a:solidFill>
              </a:rPr>
              <a:t>1.0: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i.e. 1 &lt; LI ≤ 3</a:t>
            </a:r>
          </a:p>
          <a:p>
            <a:pPr lvl="1"/>
            <a:r>
              <a:rPr lang="en-US" altLang="en-US" dirty="0" smtClean="0">
                <a:solidFill>
                  <a:prstClr val="black"/>
                </a:solidFill>
              </a:rPr>
              <a:t>For: </a:t>
            </a:r>
            <a:r>
              <a:rPr lang="en-US" altLang="en-US" dirty="0">
                <a:solidFill>
                  <a:prstClr val="black"/>
                </a:solidFill>
              </a:rPr>
              <a:t>LI &gt; </a:t>
            </a:r>
            <a:r>
              <a:rPr lang="en-US" altLang="en-US" dirty="0" smtClean="0">
                <a:solidFill>
                  <a:prstClr val="black"/>
                </a:solidFill>
              </a:rPr>
              <a:t>3.0 is </a:t>
            </a:r>
            <a:r>
              <a:rPr lang="en-US" altLang="en-US" dirty="0">
                <a:solidFill>
                  <a:prstClr val="black"/>
                </a:solidFill>
              </a:rPr>
              <a:t>highly stressful lifting </a:t>
            </a:r>
            <a:r>
              <a:rPr lang="en-US" altLang="en-US" dirty="0" smtClean="0">
                <a:solidFill>
                  <a:prstClr val="black"/>
                </a:solidFill>
              </a:rPr>
              <a:t>tasks </a:t>
            </a:r>
            <a:r>
              <a:rPr lang="en-US" altLang="en-US" dirty="0" smtClean="0">
                <a:solidFill>
                  <a:prstClr val="black"/>
                </a:solidFill>
                <a:sym typeface="Symbol"/>
              </a:rPr>
              <a:t> increased </a:t>
            </a:r>
            <a:r>
              <a:rPr lang="en-US" altLang="en-US" dirty="0">
                <a:solidFill>
                  <a:prstClr val="black"/>
                </a:solidFill>
                <a:sym typeface="Symbol"/>
              </a:rPr>
              <a:t>risk of a work-related </a:t>
            </a:r>
            <a:r>
              <a:rPr lang="en-US" altLang="en-US" dirty="0" smtClean="0">
                <a:solidFill>
                  <a:prstClr val="black"/>
                </a:solidFill>
                <a:sym typeface="Symbol"/>
              </a:rPr>
              <a:t>injury</a:t>
            </a:r>
          </a:p>
          <a:p>
            <a:pPr lvl="1"/>
            <a:r>
              <a:rPr lang="de-DE" altLang="en-US" b="1" dirty="0">
                <a:solidFill>
                  <a:prstClr val="black"/>
                </a:solidFill>
              </a:rPr>
              <a:t>Lifting Analysis Worksheet</a:t>
            </a:r>
            <a:r>
              <a:rPr lang="de-DE" altLang="en-US" dirty="0">
                <a:solidFill>
                  <a:prstClr val="black"/>
                </a:solidFill>
              </a:rPr>
              <a:t> </a:t>
            </a:r>
            <a:r>
              <a:rPr lang="de-DE" altLang="en-US" dirty="0" smtClean="0">
                <a:solidFill>
                  <a:prstClr val="black"/>
                </a:solidFill>
              </a:rPr>
              <a:t>is shown in the </a:t>
            </a:r>
            <a:r>
              <a:rPr lang="de-DE" altLang="en-US" dirty="0" smtClean="0">
                <a:solidFill>
                  <a:prstClr val="black"/>
                </a:solidFill>
                <a:hlinkClick r:id="rId3" action="ppaction://hlinksldjump"/>
              </a:rPr>
              <a:t>next slide</a:t>
            </a:r>
            <a:r>
              <a:rPr lang="de-DE" altLang="en-US" dirty="0" smtClean="0">
                <a:solidFill>
                  <a:prstClr val="black"/>
                </a:solidFill>
              </a:rPr>
              <a:t> (by OSHA)</a:t>
            </a:r>
            <a:endParaRPr lang="de-DE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949E-21BA-4E7B-A6AF-91BEE7C43DD7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949E-21BA-4E7B-A6AF-91BEE7C43DD7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" y="76200"/>
            <a:ext cx="9211931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NIOSH Lifting Equation Calculator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2228" name="Rectangle 4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5791200"/>
          </a:xfrm>
        </p:spPr>
        <p:txBody>
          <a:bodyPr/>
          <a:lstStyle/>
          <a:p>
            <a:pPr marL="477838" indent="-514350">
              <a:buClr>
                <a:srgbClr val="2DA2BF"/>
              </a:buClr>
            </a:pPr>
            <a:r>
              <a:rPr lang="en-US" altLang="en-US" sz="2900" dirty="0">
                <a:solidFill>
                  <a:schemeClr val="tx1"/>
                </a:solidFill>
              </a:rPr>
              <a:t>NIOSH Lifting Equation </a:t>
            </a:r>
            <a:r>
              <a:rPr lang="en-US" altLang="en-US" sz="2900" dirty="0" smtClean="0">
                <a:solidFill>
                  <a:schemeClr val="tx1"/>
                </a:solidFill>
              </a:rPr>
              <a:t>Calculator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100" dirty="0" smtClean="0">
                <a:solidFill>
                  <a:schemeClr val="tx1"/>
                </a:solidFill>
              </a:rPr>
              <a:t>Provided by more than website/software, e.g.: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100" dirty="0" smtClean="0">
                <a:solidFill>
                  <a:schemeClr val="tx1"/>
                </a:solidFill>
              </a:rPr>
              <a:t>Online software provided by </a:t>
            </a:r>
            <a:r>
              <a:rPr lang="en-US" altLang="en-US" sz="2100" dirty="0">
                <a:solidFill>
                  <a:schemeClr val="tx1"/>
                </a:solidFill>
                <a:hlinkClick r:id="rId3"/>
              </a:rPr>
              <a:t>Ergonomics </a:t>
            </a:r>
            <a:r>
              <a:rPr lang="en-US" altLang="en-US" sz="2100" dirty="0" smtClean="0">
                <a:solidFill>
                  <a:schemeClr val="tx1"/>
                </a:solidFill>
                <a:hlinkClick r:id="rId3"/>
              </a:rPr>
              <a:t>Plus</a:t>
            </a:r>
            <a:r>
              <a:rPr lang="en-US" altLang="en-US" sz="2100" dirty="0" smtClean="0">
                <a:solidFill>
                  <a:schemeClr val="tx1"/>
                </a:solidFill>
              </a:rPr>
              <a:t>:</a:t>
            </a:r>
            <a:r>
              <a:rPr lang="en-US" altLang="en-US" sz="2100" dirty="0">
                <a:solidFill>
                  <a:schemeClr val="tx1"/>
                </a:solidFill>
              </a:rPr>
              <a:t/>
            </a:r>
            <a:br>
              <a:rPr lang="en-US" altLang="en-US" sz="2100" dirty="0">
                <a:solidFill>
                  <a:schemeClr val="tx1"/>
                </a:solidFill>
              </a:rPr>
            </a:br>
            <a:r>
              <a:rPr lang="en-US" altLang="en-US" sz="2100" dirty="0">
                <a:solidFill>
                  <a:schemeClr val="tx1"/>
                </a:solidFill>
                <a:hlinkClick r:id="rId4"/>
              </a:rPr>
              <a:t>http://ergo-plus.com/niosh-lifting-equation-calculator</a:t>
            </a:r>
            <a:r>
              <a:rPr lang="en-US" altLang="en-US" sz="2100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altLang="en-US" sz="21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100" dirty="0" smtClean="0">
                <a:solidFill>
                  <a:schemeClr val="tx1"/>
                </a:solidFill>
              </a:rPr>
              <a:t>See below input window:</a:t>
            </a:r>
          </a:p>
          <a:p>
            <a:pPr marL="363538" lvl="1" indent="0">
              <a:buClr>
                <a:srgbClr val="2DA2BF"/>
              </a:buClr>
              <a:buNone/>
            </a:pPr>
            <a:endParaRPr lang="en-US" altLang="en-US" sz="21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2884F-90B2-41AE-BAA9-31F4BC1E7995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1595" r="17500" b="3618"/>
          <a:stretch/>
        </p:blipFill>
        <p:spPr bwMode="auto">
          <a:xfrm>
            <a:off x="2057400" y="2971800"/>
            <a:ext cx="5867400" cy="38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tx1"/>
                </a:solidFill>
              </a:rPr>
              <a:t>Some MMH Videos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2228" name="Rectangle 4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5791200"/>
          </a:xfrm>
        </p:spPr>
        <p:txBody>
          <a:bodyPr/>
          <a:lstStyle/>
          <a:p>
            <a:pPr marL="477838" indent="-514350">
              <a:buClr>
                <a:srgbClr val="2DA2BF"/>
              </a:buClr>
            </a:pPr>
            <a:r>
              <a:rPr lang="en-US" altLang="en-US" sz="2900" dirty="0">
                <a:solidFill>
                  <a:schemeClr val="tx1"/>
                </a:solidFill>
              </a:rPr>
              <a:t>Manual Material Handling/Safe Lifting:</a:t>
            </a:r>
            <a:br>
              <a:rPr lang="en-US" altLang="en-US" sz="2900" dirty="0">
                <a:solidFill>
                  <a:schemeClr val="tx1"/>
                </a:solidFill>
              </a:rPr>
            </a:br>
            <a:r>
              <a:rPr lang="en-US" altLang="en-US" sz="29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sz="2900" dirty="0" smtClean="0">
                <a:solidFill>
                  <a:schemeClr val="tx1"/>
                </a:solidFill>
                <a:hlinkClick r:id="rId3"/>
              </a:rPr>
              <a:t>youtu.be/rrI2n8qehrY</a:t>
            </a:r>
            <a:r>
              <a:rPr lang="en-US" altLang="en-US" sz="2900" dirty="0" smtClean="0">
                <a:solidFill>
                  <a:schemeClr val="tx1"/>
                </a:solidFill>
              </a:rPr>
              <a:t> </a:t>
            </a:r>
          </a:p>
          <a:p>
            <a:pPr marL="477838" indent="-514350">
              <a:buClr>
                <a:srgbClr val="2DA2BF"/>
              </a:buClr>
            </a:pPr>
            <a:r>
              <a:rPr lang="en-US" altLang="en-US" sz="2900" dirty="0">
                <a:solidFill>
                  <a:schemeClr val="tx1"/>
                </a:solidFill>
              </a:rPr>
              <a:t>Assessing Manual Handling Tasks:</a:t>
            </a:r>
            <a:br>
              <a:rPr lang="en-US" altLang="en-US" sz="2900" dirty="0">
                <a:solidFill>
                  <a:schemeClr val="tx1"/>
                </a:solidFill>
              </a:rPr>
            </a:br>
            <a:r>
              <a:rPr lang="en-US" altLang="en-US" sz="29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en-US" sz="2900" dirty="0" smtClean="0">
                <a:solidFill>
                  <a:schemeClr val="tx1"/>
                </a:solidFill>
                <a:hlinkClick r:id="rId4"/>
              </a:rPr>
              <a:t>youtu.be/L0Px8k5zcwI</a:t>
            </a:r>
            <a:r>
              <a:rPr lang="en-US" altLang="en-US" sz="2900" dirty="0" smtClean="0">
                <a:solidFill>
                  <a:schemeClr val="tx1"/>
                </a:solidFill>
              </a:rPr>
              <a:t> </a:t>
            </a:r>
          </a:p>
          <a:p>
            <a:pPr marL="477838" indent="-514350">
              <a:buClr>
                <a:srgbClr val="2DA2BF"/>
              </a:buClr>
            </a:pPr>
            <a:r>
              <a:rPr lang="en-US" altLang="en-US" sz="2900" dirty="0">
                <a:solidFill>
                  <a:schemeClr val="tx1"/>
                </a:solidFill>
              </a:rPr>
              <a:t>PLAD The Personal Lift Assist </a:t>
            </a:r>
            <a:r>
              <a:rPr lang="en-US" altLang="en-US" sz="2900" dirty="0" smtClean="0">
                <a:solidFill>
                  <a:schemeClr val="tx1"/>
                </a:solidFill>
              </a:rPr>
              <a:t>Device:</a:t>
            </a:r>
            <a:br>
              <a:rPr lang="en-US" altLang="en-US" sz="2900" dirty="0" smtClean="0">
                <a:solidFill>
                  <a:schemeClr val="tx1"/>
                </a:solidFill>
              </a:rPr>
            </a:br>
            <a:r>
              <a:rPr lang="en-US" altLang="en-US" sz="29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altLang="en-US" sz="2900" dirty="0" smtClean="0">
                <a:solidFill>
                  <a:schemeClr val="tx1"/>
                </a:solidFill>
                <a:hlinkClick r:id="rId5"/>
              </a:rPr>
              <a:t>youtu.be/LlhAUQCzITY</a:t>
            </a:r>
            <a:r>
              <a:rPr lang="en-US" altLang="en-US" sz="2900" dirty="0" smtClean="0">
                <a:solidFill>
                  <a:schemeClr val="tx1"/>
                </a:solidFill>
              </a:rPr>
              <a:t> </a:t>
            </a:r>
            <a:endParaRPr lang="en-US" altLang="en-US" sz="29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2884F-90B2-41AE-BAA9-31F4BC1E7995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tx1"/>
                </a:solidFill>
              </a:rPr>
              <a:t>References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222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</a:pPr>
            <a:r>
              <a:rPr lang="en-US" altLang="en-US" sz="2100" b="1" i="1" dirty="0" smtClean="0">
                <a:solidFill>
                  <a:schemeClr val="tx1"/>
                </a:solidFill>
              </a:rPr>
              <a:t>Revised NIOSH Equation for the Design and Evaluation of Manual Lifting Tasks</a:t>
            </a:r>
            <a:r>
              <a:rPr lang="en-US" altLang="en-US" sz="2100" b="1" dirty="0" smtClean="0">
                <a:solidFill>
                  <a:schemeClr val="tx1"/>
                </a:solidFill>
              </a:rPr>
              <a:t>. </a:t>
            </a:r>
            <a:r>
              <a:rPr lang="en-US" altLang="en-US" sz="2100" dirty="0" smtClean="0">
                <a:solidFill>
                  <a:schemeClr val="tx1"/>
                </a:solidFill>
              </a:rPr>
              <a:t>Thomas R. Walters et al. </a:t>
            </a:r>
            <a:r>
              <a:rPr lang="en-US" altLang="en-US" sz="2100" i="1" dirty="0" smtClean="0">
                <a:solidFill>
                  <a:schemeClr val="tx1"/>
                </a:solidFill>
              </a:rPr>
              <a:t>Ergonomics</a:t>
            </a:r>
            <a:r>
              <a:rPr lang="en-US" altLang="en-US" sz="2100" dirty="0" smtClean="0">
                <a:solidFill>
                  <a:schemeClr val="tx1"/>
                </a:solidFill>
              </a:rPr>
              <a:t> 36(7): 749-776,1993.</a:t>
            </a:r>
            <a:endParaRPr lang="en-US" altLang="en-US" sz="2100" b="1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</a:pPr>
            <a:r>
              <a:rPr lang="en-US" altLang="en-US" sz="2100" b="1" i="1" dirty="0" smtClean="0">
                <a:solidFill>
                  <a:schemeClr val="tx1"/>
                </a:solidFill>
              </a:rPr>
              <a:t>Applications Manual for the Revised NIOSH Lifting Equation</a:t>
            </a:r>
            <a:r>
              <a:rPr lang="en-US" altLang="en-US" sz="2100" dirty="0" smtClean="0">
                <a:solidFill>
                  <a:schemeClr val="tx1"/>
                </a:solidFill>
              </a:rPr>
              <a:t>. Thomas R. Walters, Vern </a:t>
            </a:r>
            <a:r>
              <a:rPr lang="en-US" altLang="en-US" sz="2100" dirty="0" err="1" smtClean="0">
                <a:solidFill>
                  <a:schemeClr val="tx1"/>
                </a:solidFill>
              </a:rPr>
              <a:t>Putz</a:t>
            </a:r>
            <a:r>
              <a:rPr lang="en-US" altLang="en-US" sz="2100" dirty="0" smtClean="0">
                <a:solidFill>
                  <a:schemeClr val="tx1"/>
                </a:solidFill>
              </a:rPr>
              <a:t>-Anderson, </a:t>
            </a:r>
            <a:r>
              <a:rPr lang="en-US" altLang="en-US" sz="2100" dirty="0" err="1" smtClean="0">
                <a:solidFill>
                  <a:schemeClr val="tx1"/>
                </a:solidFill>
              </a:rPr>
              <a:t>Arun</a:t>
            </a:r>
            <a:r>
              <a:rPr lang="en-US" altLang="en-US" sz="2100" dirty="0" smtClean="0">
                <a:solidFill>
                  <a:schemeClr val="tx1"/>
                </a:solidFill>
              </a:rPr>
              <a:t> Garg. US Department of Health and Human Services: Public Health Services. Cincinnati, OH, 1994.</a:t>
            </a: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</a:pPr>
            <a:r>
              <a:rPr lang="en-US" altLang="en-US" sz="2100" b="1" i="1" dirty="0" smtClean="0">
                <a:solidFill>
                  <a:schemeClr val="tx1"/>
                </a:solidFill>
              </a:rPr>
              <a:t>OSHA Technical Manual. Section VII: Chapter 1: Back Disorders and Injuries</a:t>
            </a:r>
            <a:r>
              <a:rPr lang="en-US" altLang="en-US" sz="2100" dirty="0" smtClean="0">
                <a:solidFill>
                  <a:schemeClr val="tx1"/>
                </a:solidFill>
              </a:rPr>
              <a:t>. Online at:</a:t>
            </a:r>
          </a:p>
          <a:p>
            <a:pPr marL="1114425" lvl="4" indent="0">
              <a:buClr>
                <a:srgbClr val="2DA2BF"/>
              </a:buClr>
              <a:buFont typeface="Wingdings 2" pitchFamily="18" charset="2"/>
              <a:buNone/>
            </a:pPr>
            <a:r>
              <a:rPr lang="en-US" altLang="en-US" sz="2100" dirty="0" smtClean="0">
                <a:solidFill>
                  <a:schemeClr val="tx1"/>
                </a:solidFill>
                <a:hlinkClick r:id="rId3"/>
              </a:rPr>
              <a:t>www.osha.gov/dts/osta/otm/otm_vii/otm_vii_1.html</a:t>
            </a:r>
            <a:r>
              <a:rPr lang="en-US" altLang="en-US" sz="2100" dirty="0" smtClean="0">
                <a:solidFill>
                  <a:schemeClr val="tx1"/>
                </a:solidFill>
              </a:rPr>
              <a:t> </a:t>
            </a: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</a:pPr>
            <a:r>
              <a:rPr lang="en-US" altLang="en-US" sz="2100" b="1" i="1" dirty="0" smtClean="0">
                <a:solidFill>
                  <a:schemeClr val="tx1"/>
                </a:solidFill>
              </a:rPr>
              <a:t>Applications Manual For the Revised NIOSH Lifting Equation</a:t>
            </a:r>
            <a:r>
              <a:rPr lang="en-US" altLang="en-US" sz="2100" dirty="0">
                <a:solidFill>
                  <a:schemeClr val="tx1"/>
                </a:solidFill>
              </a:rPr>
              <a:t>. Centers for Disease Control &amp; Prevention. Thomas R. Waters, Ph.D., Vern </a:t>
            </a:r>
            <a:r>
              <a:rPr lang="en-US" altLang="en-US" sz="2100" dirty="0" err="1">
                <a:solidFill>
                  <a:schemeClr val="tx1"/>
                </a:solidFill>
              </a:rPr>
              <a:t>Putz</a:t>
            </a:r>
            <a:r>
              <a:rPr lang="en-US" altLang="en-US" sz="2100" dirty="0">
                <a:solidFill>
                  <a:schemeClr val="tx1"/>
                </a:solidFill>
              </a:rPr>
              <a:t>-Anderson, Ph.D., </a:t>
            </a:r>
            <a:r>
              <a:rPr lang="en-US" altLang="en-US" sz="2100" dirty="0" err="1">
                <a:solidFill>
                  <a:schemeClr val="tx1"/>
                </a:solidFill>
              </a:rPr>
              <a:t>Arun</a:t>
            </a:r>
            <a:r>
              <a:rPr lang="en-US" altLang="en-US" sz="2100" dirty="0">
                <a:solidFill>
                  <a:schemeClr val="tx1"/>
                </a:solidFill>
              </a:rPr>
              <a:t> Garg, Ph.D. Centers for Disease Control &amp; </a:t>
            </a:r>
            <a:r>
              <a:rPr lang="en-US" altLang="en-US" sz="2100" dirty="0" smtClean="0">
                <a:solidFill>
                  <a:schemeClr val="tx1"/>
                </a:solidFill>
              </a:rPr>
              <a:t>Prevention. Publication </a:t>
            </a:r>
            <a:r>
              <a:rPr lang="en-US" altLang="en-US" sz="2100" dirty="0">
                <a:solidFill>
                  <a:schemeClr val="tx1"/>
                </a:solidFill>
              </a:rPr>
              <a:t>date: </a:t>
            </a:r>
            <a:r>
              <a:rPr lang="en-US" altLang="en-US" sz="2100" dirty="0" smtClean="0">
                <a:solidFill>
                  <a:schemeClr val="tx1"/>
                </a:solidFill>
              </a:rPr>
              <a:t>01/01/1994. Online at:</a:t>
            </a:r>
          </a:p>
          <a:p>
            <a:pPr marL="1114425" lvl="4" indent="0">
              <a:buClr>
                <a:srgbClr val="2DA2BF"/>
              </a:buClr>
              <a:buNone/>
            </a:pPr>
            <a:r>
              <a:rPr lang="en-US" altLang="en-US" sz="2100" dirty="0">
                <a:solidFill>
                  <a:schemeClr val="tx1"/>
                </a:solidFill>
                <a:hlinkClick r:id="rId4"/>
              </a:rPr>
              <a:t>https://wonder.cdc.gov/wonder/prevguid/p0000427/p0000427.asp#head005001002000000</a:t>
            </a:r>
            <a:r>
              <a:rPr lang="en-US" altLang="en-US" sz="2100" dirty="0">
                <a:solidFill>
                  <a:schemeClr val="tx1"/>
                </a:solidFill>
              </a:rPr>
              <a:t> </a:t>
            </a:r>
          </a:p>
          <a:p>
            <a:pPr marL="1114425" lvl="4" indent="0">
              <a:buClr>
                <a:srgbClr val="2DA2BF"/>
              </a:buClr>
              <a:buFont typeface="Wingdings 2" pitchFamily="18" charset="2"/>
              <a:buNone/>
            </a:pPr>
            <a:endParaRPr lang="en-US" altLang="en-US" sz="21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2884F-90B2-41AE-BAA9-31F4BC1E7995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tx1"/>
                </a:solidFill>
              </a:rPr>
              <a:t>References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222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  <a:buFont typeface="+mj-lt"/>
              <a:buAutoNum type="arabicPeriod" startAt="6"/>
            </a:pPr>
            <a:r>
              <a:rPr lang="en-US" altLang="en-US" sz="2100" b="1" i="1" dirty="0">
                <a:solidFill>
                  <a:schemeClr val="tx1"/>
                </a:solidFill>
              </a:rPr>
              <a:t>A Step-by-Step Guide to Using the NIOSH Lifting Equation for Single Tasks</a:t>
            </a:r>
            <a:r>
              <a:rPr lang="en-US" altLang="en-US" sz="2100" b="1" dirty="0" smtClean="0">
                <a:solidFill>
                  <a:schemeClr val="tx1"/>
                </a:solidFill>
              </a:rPr>
              <a:t>. </a:t>
            </a:r>
            <a:r>
              <a:rPr lang="en-US" altLang="en-US" sz="2100" dirty="0">
                <a:solidFill>
                  <a:schemeClr val="tx1"/>
                </a:solidFill>
              </a:rPr>
              <a:t>Mark </a:t>
            </a:r>
            <a:r>
              <a:rPr lang="en-US" altLang="en-US" sz="2100" dirty="0" err="1">
                <a:solidFill>
                  <a:schemeClr val="tx1"/>
                </a:solidFill>
              </a:rPr>
              <a:t>Middlesworth</a:t>
            </a:r>
            <a:r>
              <a:rPr lang="en-US" altLang="en-US" sz="2100" dirty="0">
                <a:solidFill>
                  <a:schemeClr val="tx1"/>
                </a:solidFill>
              </a:rPr>
              <a:t>. </a:t>
            </a:r>
            <a:r>
              <a:rPr lang="en-US" altLang="en-US" sz="2100" i="1" dirty="0">
                <a:solidFill>
                  <a:schemeClr val="tx1"/>
                </a:solidFill>
              </a:rPr>
              <a:t>Ergonomics </a:t>
            </a:r>
            <a:r>
              <a:rPr lang="en-US" altLang="en-US" sz="2100" i="1" dirty="0" smtClean="0">
                <a:solidFill>
                  <a:schemeClr val="tx1"/>
                </a:solidFill>
              </a:rPr>
              <a:t>Plus.</a:t>
            </a:r>
            <a:r>
              <a:rPr lang="en-US" altLang="en-US" sz="2100" b="1" dirty="0">
                <a:solidFill>
                  <a:schemeClr val="tx1"/>
                </a:solidFill>
              </a:rPr>
              <a:t/>
            </a:r>
            <a:br>
              <a:rPr lang="en-US" altLang="en-US" sz="2100" b="1" dirty="0">
                <a:solidFill>
                  <a:schemeClr val="tx1"/>
                </a:solidFill>
              </a:rPr>
            </a:br>
            <a:r>
              <a:rPr lang="en-US" altLang="en-US" sz="2100" dirty="0">
                <a:solidFill>
                  <a:schemeClr val="tx1"/>
                </a:solidFill>
              </a:rPr>
              <a:t>Online at</a:t>
            </a:r>
            <a:r>
              <a:rPr lang="en-US" altLang="en-US" sz="2100" dirty="0" smtClean="0">
                <a:solidFill>
                  <a:schemeClr val="tx1"/>
                </a:solidFill>
              </a:rPr>
              <a:t>:</a:t>
            </a:r>
            <a:r>
              <a:rPr lang="en-US" altLang="en-US" sz="2100" dirty="0" smtClean="0">
                <a:solidFill>
                  <a:schemeClr val="tx1"/>
                </a:solidFill>
              </a:rPr>
              <a:t> </a:t>
            </a:r>
            <a:r>
              <a:rPr lang="en-US" altLang="en-US" sz="2100" dirty="0">
                <a:solidFill>
                  <a:schemeClr val="tx1"/>
                </a:solidFill>
                <a:hlinkClick r:id="rId3"/>
              </a:rPr>
              <a:t>http://ergo-plus.com/niosh-lifting-equation-single-task</a:t>
            </a:r>
            <a:r>
              <a:rPr lang="en-US" altLang="en-US" sz="21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altLang="en-US" sz="2100" dirty="0" smtClean="0">
                <a:solidFill>
                  <a:schemeClr val="tx1"/>
                </a:solidFill>
              </a:rPr>
              <a:t> </a:t>
            </a:r>
            <a:endParaRPr lang="en-US" altLang="en-US" sz="2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2884F-90B2-41AE-BAA9-31F4BC1E799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MMH Activities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Lifting/Lowering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Lifting: to raise from a lower to a higher level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Range of a lift: from the ground to as high as you can reach with your hands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Lowering is the opposite activity of lifting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Pushing/Pulling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Pushing: to press against an object with force in order to move the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 opposite is to pull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Twisting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(MMH </a:t>
            </a:r>
            <a:r>
              <a:rPr lang="en-US" altLang="en-US" dirty="0" err="1" smtClean="0">
                <a:solidFill>
                  <a:schemeClr val="tx1"/>
                </a:solidFill>
              </a:rPr>
              <a:t>Def</a:t>
            </a:r>
            <a:r>
              <a:rPr lang="en-US" alt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) act of moving upper body to one side or the other, while the lower body remains in a relatively fixed position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Twisting can take place while the entire body is in a state of motion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ED3F9-F8AA-4F80-B7C9-AF7252A97A5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MMH Activities (cont.)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Carrying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Having an object in one’s grasp or attached while in the act of moving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Weight of object becomes a part of the total weight of the person doing the work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Holding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Having an object in one’s grasp while in a static body 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4797C-2CA1-4A75-8956-5FB5159A01C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MMH: Effect on Health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MMH: most common cause of occupational fatigue and low back pain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About ¾ workers whose job includes MMH suffer pain due to back injury at some time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Such back injuries account for 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altLang="en-US" dirty="0" smtClean="0">
                <a:solidFill>
                  <a:schemeClr val="tx1"/>
                </a:solidFill>
              </a:rPr>
              <a:t>1/3 of all lost work + 40% of all compensation costs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More important than financial cost: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human suffering</a:t>
            </a:r>
          </a:p>
          <a:p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prevention of back injuries: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crucial, challenging problem for occupational health and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DC901-DE08-4393-A527-00BC833DE36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MMH: Effect on Health (cont.)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Work factors causing back injury during MMH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Most common causes of back injuries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Tasks involving MMH &gt; worker's physical capacity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Poor workplace layout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1. Weight of the load lifted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For most workers, lifting loads over 20 kilograms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increased number and severity of back injuries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2. Range of the lift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Preferred range for lifting is: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between knee and waist height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Lifting above/below this range is more hazardous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3. Location of load in relation to the body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Load lifted far from the body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dirty="0" smtClean="0">
                <a:solidFill>
                  <a:schemeClr val="tx1"/>
                </a:solidFill>
              </a:rPr>
              <a:t> more stress on the back than the same load lifted close to the body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985F5-3A96-42EA-B6D6-B13EC8F4273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MMH: Effect on Health (cont.)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Cont. Work factors causing back injury during MMH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4. Size and shape of load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Bulky object is harder to lift than a compact one of the same weight because it (or its center of gravity) cannot be brought close to the body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Lifting a bulky object also forces a worker into an awkward and potentially unbalanced position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5. Number and frequency of lifts performed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How often the worker performs MMH tasks, and for how long, are extremely important factors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Frequently repeated, long-lasting tasks: most tiring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the most likely to cause back injury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Highly repetitive MMH tasks also make the worker bored and less alert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safety hazard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46FAE-DFFB-4DB9-B77C-83BF10323CD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MMH: Effect on Health (cont.)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Cont. Work factors causing back injury during MMH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6. Excessive bending and twisting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Poor layout of the workplace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risk for injury ↑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dirty="0" smtClean="0">
                <a:solidFill>
                  <a:schemeClr val="tx1"/>
                </a:solidFill>
              </a:rPr>
              <a:t>shelving</a:t>
            </a:r>
            <a:r>
              <a:rPr lang="en-US" altLang="en-US" dirty="0" smtClean="0">
                <a:solidFill>
                  <a:schemeClr val="tx1"/>
                </a:solidFill>
              </a:rPr>
              <a:t> that is too deep, too high or too low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dirty="0" smtClean="0">
                <a:solidFill>
                  <a:schemeClr val="tx1"/>
                </a:solidFill>
              </a:rPr>
              <a:t> unnecessary bending or stretching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dirty="0" smtClean="0">
                <a:solidFill>
                  <a:schemeClr val="tx1"/>
                </a:solidFill>
              </a:rPr>
              <a:t>lack of space</a:t>
            </a:r>
            <a:r>
              <a:rPr lang="en-US" altLang="en-US" dirty="0" smtClean="0">
                <a:solidFill>
                  <a:schemeClr val="tx1"/>
                </a:solidFill>
              </a:rPr>
              <a:t> to move freely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increases the need for twisting and bending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dirty="0" smtClean="0">
                <a:solidFill>
                  <a:schemeClr val="tx1"/>
                </a:solidFill>
              </a:rPr>
              <a:t>unsuitable dimensions</a:t>
            </a:r>
            <a:r>
              <a:rPr lang="en-US" altLang="en-US" dirty="0" smtClean="0">
                <a:solidFill>
                  <a:schemeClr val="tx1"/>
                </a:solidFill>
              </a:rPr>
              <a:t> of benches, tables, and other furniture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force worker to perform MMH tasks in awkward positions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dirty="0" smtClean="0">
                <a:solidFill>
                  <a:schemeClr val="tx1"/>
                </a:solidFill>
              </a:rPr>
              <a:t> add stress to the musculoskeletal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dirty="0" smtClean="0">
                <a:solidFill>
                  <a:schemeClr val="tx1"/>
                </a:solidFill>
              </a:rPr>
              <a:t>work areas overcrowded</a:t>
            </a:r>
            <a:r>
              <a:rPr lang="en-US" altLang="en-US" dirty="0" smtClean="0">
                <a:solidFill>
                  <a:schemeClr val="tx1"/>
                </a:solidFill>
              </a:rPr>
              <a:t> with people or equipment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stressful body movements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E972-E680-47D4-BC1F-7DCCABEFA41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12272</TotalTime>
  <Words>2719</Words>
  <Application>Microsoft Office PowerPoint</Application>
  <PresentationFormat>On-screen Show (4:3)</PresentationFormat>
  <Paragraphs>520</Paragraphs>
  <Slides>38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Lesson Overview</vt:lpstr>
      <vt:lpstr>What is Manual Materials Handling?</vt:lpstr>
      <vt:lpstr>MMH Activities</vt:lpstr>
      <vt:lpstr>MMH Activities (cont.)</vt:lpstr>
      <vt:lpstr>MMH: Effect on Health</vt:lpstr>
      <vt:lpstr>MMH: Effect on Health (cont.)</vt:lpstr>
      <vt:lpstr>MMH: Effect on Health (cont.)</vt:lpstr>
      <vt:lpstr>MMH: Effect on Health (cont.)</vt:lpstr>
      <vt:lpstr>Establishing if a Lift is too Heavy</vt:lpstr>
      <vt:lpstr>Establishing if a Lift is too Heavy (cont)</vt:lpstr>
      <vt:lpstr>Calculating the RWL: Overview</vt:lpstr>
      <vt:lpstr>Calculating the RWL: Overview (cont.)</vt:lpstr>
      <vt:lpstr>Calculating the RWL: Overview (cont.)</vt:lpstr>
      <vt:lpstr>Calculating the RWL: Overview (cont.)</vt:lpstr>
      <vt:lpstr>Determining the Multiplier Value</vt:lpstr>
      <vt:lpstr>Determining the Multiplier Value (cont)</vt:lpstr>
      <vt:lpstr>Determining the Multiplier Value (cont)</vt:lpstr>
      <vt:lpstr>Determining the Multiplier Value (cont)</vt:lpstr>
      <vt:lpstr>Determining the Multiplier Value (cont)</vt:lpstr>
      <vt:lpstr>Applicability of NIOSH Lifting Equation</vt:lpstr>
      <vt:lpstr>Applicability of NIOSH Lifting Equation</vt:lpstr>
      <vt:lpstr>Multiplier Values</vt:lpstr>
      <vt:lpstr>Multiplier Values (Cont.)</vt:lpstr>
      <vt:lpstr>Multiplier Values (Cont.)</vt:lpstr>
      <vt:lpstr>Multiplier Values (Cont.)</vt:lpstr>
      <vt:lpstr>Multiplier Values (Cont.)</vt:lpstr>
      <vt:lpstr>PowerPoint Presentation</vt:lpstr>
      <vt:lpstr>Multiplier Values (Cont.)</vt:lpstr>
      <vt:lpstr>Multiplier Values (Cont.)</vt:lpstr>
      <vt:lpstr>Multiplier Values: Alternative Equations</vt:lpstr>
      <vt:lpstr>NIOSH Lifting Equation Calculator</vt:lpstr>
      <vt:lpstr>Lifting Index</vt:lpstr>
      <vt:lpstr>PowerPoint Presentation</vt:lpstr>
      <vt:lpstr>NIOSH Lifting Equation Calculator</vt:lpstr>
      <vt:lpstr>Some MMH Videos</vt:lpstr>
      <vt:lpstr>References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1110</cp:revision>
  <dcterms:created xsi:type="dcterms:W3CDTF">2008-11-10T19:40:45Z</dcterms:created>
  <dcterms:modified xsi:type="dcterms:W3CDTF">2017-12-17T00:21:15Z</dcterms:modified>
</cp:coreProperties>
</file>