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1"/>
  </p:sldMasterIdLst>
  <p:notesMasterIdLst>
    <p:notesMasterId r:id="rId40"/>
  </p:notesMasterIdLst>
  <p:sldIdLst>
    <p:sldId id="256" r:id="rId2"/>
    <p:sldId id="367" r:id="rId3"/>
    <p:sldId id="368" r:id="rId4"/>
    <p:sldId id="388" r:id="rId5"/>
    <p:sldId id="389" r:id="rId6"/>
    <p:sldId id="369" r:id="rId7"/>
    <p:sldId id="370" r:id="rId8"/>
    <p:sldId id="390" r:id="rId9"/>
    <p:sldId id="371" r:id="rId10"/>
    <p:sldId id="392" r:id="rId11"/>
    <p:sldId id="372" r:id="rId12"/>
    <p:sldId id="393" r:id="rId13"/>
    <p:sldId id="373" r:id="rId14"/>
    <p:sldId id="394" r:id="rId15"/>
    <p:sldId id="374" r:id="rId16"/>
    <p:sldId id="395" r:id="rId17"/>
    <p:sldId id="375" r:id="rId18"/>
    <p:sldId id="376" r:id="rId19"/>
    <p:sldId id="377" r:id="rId20"/>
    <p:sldId id="378" r:id="rId21"/>
    <p:sldId id="379" r:id="rId22"/>
    <p:sldId id="396" r:id="rId23"/>
    <p:sldId id="380" r:id="rId24"/>
    <p:sldId id="397" r:id="rId25"/>
    <p:sldId id="381" r:id="rId26"/>
    <p:sldId id="398" r:id="rId27"/>
    <p:sldId id="382" r:id="rId28"/>
    <p:sldId id="399" r:id="rId29"/>
    <p:sldId id="400" r:id="rId30"/>
    <p:sldId id="383" r:id="rId31"/>
    <p:sldId id="384" r:id="rId32"/>
    <p:sldId id="385" r:id="rId33"/>
    <p:sldId id="401" r:id="rId34"/>
    <p:sldId id="386" r:id="rId35"/>
    <p:sldId id="404" r:id="rId36"/>
    <p:sldId id="402" r:id="rId37"/>
    <p:sldId id="405" r:id="rId38"/>
    <p:sldId id="387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5543" autoAdjust="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AU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C8158C7-75C5-4E8E-8F7F-F209FE37D9A1}" type="datetimeFigureOut">
              <a:rPr lang="en-US" altLang="zh-CN"/>
              <a:pPr/>
              <a:t>22/4/2017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A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92FEDC5-009B-4CD1-9F5F-7E0C1D5CC65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0401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fld id="{6BE2B3EA-50C2-45AA-AF85-77E9BECFA560}" type="slidenum">
              <a:rPr lang="en-US" altLang="zh-CN">
                <a:latin typeface="Calibri" pitchFamily="34" charset="0"/>
              </a:rPr>
              <a:pPr/>
              <a:t>1</a:t>
            </a:fld>
            <a:endParaRPr lang="en-US" altLang="zh-CN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547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* Note that, unlike in c),</a:t>
            </a:r>
            <a:r>
              <a:rPr lang="en-US" altLang="zh-CN" baseline="0" dirty="0" smtClean="0"/>
              <a:t> the body of the carbide-tipped drills (d) are made of steel (low-alloy) and carbide tip is brazed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076270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8083" name="Rectangle 3"/>
              <p:cNvSpPr>
                <a:spLocks noGrp="1" noChangeArrowheads="1"/>
              </p:cNvSpPr>
              <p:nvPr>
                <p:ph type="body" idx="1"/>
              </p:nvPr>
            </p:nvSpPr>
            <p:spPr bwMode="auto"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2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120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en-US" sz="12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 smtClean="0"/>
                  <a:t>: thrust force (radial force that tends to push drill sideways)</a:t>
                </a:r>
              </a:p>
            </p:txBody>
          </p:sp>
        </mc:Choice>
        <mc:Fallback xmlns="">
          <p:sp>
            <p:nvSpPr>
              <p:cNvPr id="558083" name="Rectangle 3"/>
              <p:cNvSpPr>
                <a:spLocks noGrp="1" noChangeArrowheads="1"/>
              </p:cNvSpPr>
              <p:nvPr>
                <p:ph type="body" idx="1"/>
              </p:nvPr>
            </p:nvSpPr>
            <p:spPr bwMode="auto"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/>
                <a:r>
                  <a:rPr lang="en-US" altLang="en-US" sz="1200" i="0" dirty="0">
                    <a:latin typeface="Cambria Math" panose="02040503050406030204" pitchFamily="18" charset="0"/>
                  </a:rPr>
                  <a:t>𝐹</a:t>
                </a:r>
                <a:r>
                  <a:rPr lang="en-US" altLang="en-US" sz="1200" i="0" dirty="0" smtClean="0">
                    <a:latin typeface="Cambria Math" panose="02040503050406030204" pitchFamily="18" charset="0"/>
                  </a:rPr>
                  <a:t>_</a:t>
                </a:r>
                <a:r>
                  <a:rPr lang="en-US" altLang="en-US" sz="1200" i="0" dirty="0">
                    <a:latin typeface="Cambria Math" panose="02040503050406030204" pitchFamily="18" charset="0"/>
                  </a:rPr>
                  <a:t>𝑡</a:t>
                </a:r>
                <a:r>
                  <a:rPr lang="en-US" altLang="zh-CN" dirty="0" smtClean="0"/>
                  <a:t>: thrust force (radial force that tends to push drill sideways)</a:t>
                </a:r>
                <a:endParaRPr lang="en-US" altLang="zh-CN" dirty="0" smtClean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2061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904427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1319627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521432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* note, MRR</a:t>
            </a:r>
            <a:r>
              <a:rPr lang="en-US" altLang="zh-CN" baseline="0" dirty="0" smtClean="0"/>
              <a:t> means the same in all machining operations (i.e. vol. of material removed per unit time)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531392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* e.g. this may happen</a:t>
            </a:r>
            <a:r>
              <a:rPr lang="en-US" altLang="zh-CN" baseline="0" dirty="0" smtClean="0"/>
              <a:t> with thin sheet-metal structures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540091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589235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6275" name="Rectangle 3"/>
              <p:cNvSpPr>
                <a:spLocks noGrp="1" noChangeArrowheads="1"/>
              </p:cNvSpPr>
              <p:nvPr>
                <p:ph type="body" idx="1"/>
              </p:nvPr>
            </p:nvSpPr>
            <p:spPr bwMode="auto"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altLang="zh-CN" dirty="0" smtClean="0"/>
                  <a:t>* note, </a:t>
                </a:r>
                <a:r>
                  <a:rPr lang="en-US" altLang="zh-CN" i="1" dirty="0" smtClean="0"/>
                  <a:t>T</a:t>
                </a:r>
                <a:r>
                  <a:rPr lang="en-US" altLang="zh-CN" dirty="0" smtClean="0"/>
                  <a:t> can be as high as 4,000 </a:t>
                </a:r>
                <a:r>
                  <a:rPr lang="en-US" altLang="zh-CN" i="1" dirty="0" smtClean="0"/>
                  <a:t>N</a:t>
                </a:r>
                <a14:m>
                  <m:oMath xmlns:m="http://schemas.openxmlformats.org/officeDocument/2006/math">
                    <m:r>
                      <a:rPr lang="en-US" altLang="en-US" sz="1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zh-CN" i="1" dirty="0" smtClean="0"/>
                  <a:t>m</a:t>
                </a:r>
                <a:r>
                  <a:rPr lang="en-US" altLang="zh-CN" baseline="0" dirty="0" smtClean="0"/>
                  <a:t>  *</a:t>
                </a:r>
                <a:r>
                  <a:rPr lang="en-US" altLang="zh-CN" dirty="0" smtClean="0"/>
                  <a:t>* note;</a:t>
                </a:r>
                <a:r>
                  <a:rPr lang="en-US" altLang="zh-CN" baseline="0" dirty="0" smtClean="0"/>
                  <a:t> </a:t>
                </a:r>
                <a:r>
                  <a:rPr lang="en-US" altLang="zh-CN" dirty="0" smtClean="0"/>
                  <a:t>1 rev. =</a:t>
                </a:r>
                <a:r>
                  <a:rPr lang="en-US" altLang="zh-CN" baseline="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sz="1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alt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𝑟𝑎𝑑</m:t>
                    </m:r>
                  </m:oMath>
                </a14:m>
                <a:r>
                  <a:rPr lang="en-US" altLang="zh-CN" dirty="0" smtClean="0"/>
                  <a:t>, and 1</a:t>
                </a:r>
                <a:r>
                  <a:rPr lang="en-US" altLang="zh-CN" baseline="0" dirty="0" smtClean="0"/>
                  <a:t> </a:t>
                </a:r>
                <a:r>
                  <a:rPr lang="en-US" altLang="zh-CN" i="1" baseline="0" dirty="0" smtClean="0"/>
                  <a:t>min</a:t>
                </a:r>
                <a:r>
                  <a:rPr lang="en-US" altLang="zh-CN" baseline="0" dirty="0" smtClean="0"/>
                  <a:t>. = 60 </a:t>
                </a:r>
                <a:r>
                  <a:rPr lang="en-US" altLang="zh-CN" i="1" baseline="0" dirty="0" smtClean="0"/>
                  <a:t>s</a:t>
                </a:r>
                <a:endParaRPr lang="en-US" altLang="zh-CN" i="1" dirty="0" smtClean="0"/>
              </a:p>
            </p:txBody>
          </p:sp>
        </mc:Choice>
        <mc:Fallback xmlns="">
          <p:sp>
            <p:nvSpPr>
              <p:cNvPr id="566275" name="Rectangle 3"/>
              <p:cNvSpPr>
                <a:spLocks noGrp="1" noChangeArrowheads="1"/>
              </p:cNvSpPr>
              <p:nvPr>
                <p:ph type="body" idx="1"/>
              </p:nvPr>
            </p:nvSpPr>
            <p:spPr bwMode="auto"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altLang="zh-CN" dirty="0" smtClean="0"/>
                  <a:t>* note, </a:t>
                </a:r>
                <a:r>
                  <a:rPr lang="en-US" altLang="zh-CN" i="1" dirty="0" smtClean="0"/>
                  <a:t>T</a:t>
                </a:r>
                <a:r>
                  <a:rPr lang="en-US" altLang="zh-CN" dirty="0" smtClean="0"/>
                  <a:t> can be as high as 4,000 </a:t>
                </a:r>
                <a:r>
                  <a:rPr lang="en-US" altLang="zh-CN" i="1" dirty="0" smtClean="0"/>
                  <a:t>N</a:t>
                </a:r>
                <a:r>
                  <a:rPr lang="en-US" altLang="en-US" sz="1200" b="0" i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en-US" altLang="zh-CN" i="1" dirty="0" smtClean="0"/>
                  <a:t>m</a:t>
                </a:r>
                <a:r>
                  <a:rPr lang="en-US" altLang="zh-CN" baseline="0" dirty="0" smtClean="0"/>
                  <a:t>  *</a:t>
                </a:r>
                <a:r>
                  <a:rPr lang="en-US" altLang="zh-CN" dirty="0" smtClean="0"/>
                  <a:t>* note;</a:t>
                </a:r>
                <a:r>
                  <a:rPr lang="en-US" altLang="zh-CN" baseline="0" dirty="0" smtClean="0"/>
                  <a:t> </a:t>
                </a:r>
                <a:r>
                  <a:rPr lang="en-US" altLang="zh-CN" dirty="0" smtClean="0"/>
                  <a:t>1 rev. =</a:t>
                </a:r>
                <a:r>
                  <a:rPr lang="en-US" altLang="zh-CN" baseline="0" dirty="0" smtClean="0"/>
                  <a:t> </a:t>
                </a:r>
                <a:r>
                  <a:rPr lang="en-US" altLang="en-US" sz="1200" b="0" i="0" smtClean="0">
                    <a:latin typeface="Cambria Math" panose="02040503050406030204" pitchFamily="18" charset="0"/>
                  </a:rPr>
                  <a:t>2</a:t>
                </a:r>
                <a:r>
                  <a:rPr lang="en-US" altLang="en-US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𝜋 𝑟𝑎𝑑</a:t>
                </a:r>
                <a:r>
                  <a:rPr lang="en-US" altLang="zh-CN" dirty="0" smtClean="0"/>
                  <a:t>, and 1</a:t>
                </a:r>
                <a:r>
                  <a:rPr lang="en-US" altLang="zh-CN" baseline="0" dirty="0" smtClean="0"/>
                  <a:t> </a:t>
                </a:r>
                <a:r>
                  <a:rPr lang="en-US" altLang="zh-CN" i="1" baseline="0" dirty="0" smtClean="0"/>
                  <a:t>min</a:t>
                </a:r>
                <a:r>
                  <a:rPr lang="en-US" altLang="zh-CN" baseline="0" dirty="0" smtClean="0"/>
                  <a:t>. = 60 </a:t>
                </a:r>
                <a:r>
                  <a:rPr lang="en-US" altLang="zh-CN" i="1" baseline="0" dirty="0" smtClean="0"/>
                  <a:t>s</a:t>
                </a:r>
                <a:endParaRPr lang="en-US" altLang="zh-CN" i="1" dirty="0" smtClean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6065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2244326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Rivets: </a:t>
            </a:r>
            <a:r>
              <a:rPr lang="en-US" altLang="zh-CN" noProof="0" dirty="0" err="1" smtClean="0"/>
              <a:t>threadless</a:t>
            </a:r>
            <a:r>
              <a:rPr lang="en-US" altLang="zh-CN" dirty="0" smtClean="0"/>
              <a:t> nails; Bolts: threaded nails; screws: small threaded</a:t>
            </a:r>
            <a:r>
              <a:rPr lang="en-US" altLang="zh-CN" baseline="0" dirty="0" smtClean="0"/>
              <a:t> nails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2587702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41009656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* remember: </a:t>
            </a:r>
            <a:r>
              <a:rPr lang="en-US" altLang="zh-CN" dirty="0" err="1" smtClean="0"/>
              <a:t>TiN</a:t>
            </a:r>
            <a:r>
              <a:rPr lang="en-US" altLang="zh-CN" baseline="0" dirty="0" smtClean="0"/>
              <a:t> and </a:t>
            </a:r>
            <a:r>
              <a:rPr lang="en-US" altLang="zh-CN" baseline="0" dirty="0" err="1" smtClean="0"/>
              <a:t>TiCN</a:t>
            </a:r>
            <a:r>
              <a:rPr lang="en-US" altLang="zh-CN" baseline="0" dirty="0" smtClean="0"/>
              <a:t>: titanium nitride and titanium carbonitride (which are commonly used as coating materials)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1480956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2419" name="Rectangle 3"/>
              <p:cNvSpPr>
                <a:spLocks noGrp="1" noChangeArrowheads="1"/>
              </p:cNvSpPr>
              <p:nvPr>
                <p:ph type="body" idx="1"/>
              </p:nvPr>
            </p:nvSpPr>
            <p:spPr bwMode="auto"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altLang="zh-CN" dirty="0" smtClean="0"/>
                  <a:t>* For larger drills, larger increments are used; note: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. =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en-US" altLang="zh-CN" dirty="0" smtClean="0"/>
              </a:p>
            </p:txBody>
          </p:sp>
        </mc:Choice>
        <mc:Fallback xmlns="">
          <p:sp>
            <p:nvSpPr>
              <p:cNvPr id="572419" name="Rectangle 3"/>
              <p:cNvSpPr>
                <a:spLocks noGrp="1" noChangeArrowheads="1"/>
              </p:cNvSpPr>
              <p:nvPr>
                <p:ph type="body" idx="1"/>
              </p:nvPr>
            </p:nvSpPr>
            <p:spPr bwMode="auto"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altLang="zh-CN" dirty="0" smtClean="0"/>
                  <a:t>* For larger drills, larger increments are used; note: </a:t>
                </a:r>
                <a:r>
                  <a:rPr lang="en-US" altLang="zh-CN" i="0" dirty="0" smtClean="0">
                    <a:latin typeface="Cambria Math" panose="02040503050406030204" pitchFamily="18" charset="0"/>
                  </a:rPr>
                  <a:t>1 𝑖𝑛. = 25.4 𝑚𝑚</a:t>
                </a:r>
                <a:endParaRPr lang="en-US" altLang="zh-CN" dirty="0" smtClean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7528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4723991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41070333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* Q: Can you guess what</a:t>
            </a:r>
            <a:r>
              <a:rPr lang="en-US" altLang="zh-CN" baseline="0" dirty="0" smtClean="0"/>
              <a:t> material(s) this example can be applicable to; A: titanium alloys or stainless steels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6028926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5800725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41658434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30223484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2152425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* Burr: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rough area on a piece of metal that is left after the metal is cut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2936528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14138977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36965201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* vise: tool for holding</a:t>
            </a:r>
            <a:r>
              <a:rPr lang="en-US" altLang="zh-CN" baseline="0" dirty="0" smtClean="0"/>
              <a:t> a workpiece with two jaws usually with screws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5788456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15345190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37802374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* note, all previously mentioned involve only 1 spindle</a:t>
            </a:r>
          </a:p>
        </p:txBody>
      </p:sp>
    </p:spTree>
    <p:extLst>
      <p:ext uri="{BB962C8B-B14F-4D97-AF65-F5344CB8AC3E}">
        <p14:creationId xmlns:p14="http://schemas.microsoft.com/office/powerpoint/2010/main" val="411920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* Q: why is it called a 3-axis drilling machine?</a:t>
            </a:r>
            <a:r>
              <a:rPr lang="en-US" altLang="zh-CN" baseline="0" dirty="0" smtClean="0"/>
              <a:t> A: look at the 3, 2-sided arrows and you will know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3643757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* note, all previously mentioned involve only 1 spindle</a:t>
            </a:r>
          </a:p>
        </p:txBody>
      </p:sp>
    </p:spTree>
    <p:extLst>
      <p:ext uri="{BB962C8B-B14F-4D97-AF65-F5344CB8AC3E}">
        <p14:creationId xmlns:p14="http://schemas.microsoft.com/office/powerpoint/2010/main" val="5407968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3440966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Bearing surface:</a:t>
            </a:r>
            <a:r>
              <a:rPr lang="en-US" altLang="zh-CN" baseline="0" dirty="0" smtClean="0"/>
              <a:t> i.e. support surface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691908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*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Honing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abrasive machining process that produces a precision surface on a metal workpiece by scrubbing an abrasive stone against it 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39603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560051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2966950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* e.g. too small lip</a:t>
            </a:r>
            <a:r>
              <a:rPr lang="en-US" altLang="zh-CN" baseline="0" dirty="0" smtClean="0"/>
              <a:t> relief angle </a:t>
            </a:r>
            <a:r>
              <a:rPr lang="en-AU" altLang="en-US" sz="1200" dirty="0" smtClean="0">
                <a:latin typeface="Arial" charset="0"/>
                <a:sym typeface="Symbol" panose="05050102010706020507" pitchFamily="18" charset="2"/>
              </a:rPr>
              <a:t> increased thrust force  increased heat  increased wear, while too large</a:t>
            </a:r>
            <a:r>
              <a:rPr lang="en-AU" altLang="en-US" sz="1200" baseline="0" dirty="0" smtClean="0">
                <a:latin typeface="Arial" charset="0"/>
                <a:sym typeface="Symbol" panose="05050102010706020507" pitchFamily="18" charset="2"/>
              </a:rPr>
              <a:t> angle </a:t>
            </a:r>
            <a:r>
              <a:rPr lang="en-AU" altLang="en-US" sz="1200" dirty="0" smtClean="0">
                <a:latin typeface="Arial" charset="0"/>
                <a:sym typeface="Symbol" panose="05050102010706020507" pitchFamily="18" charset="2"/>
              </a:rPr>
              <a:t> chipping/breaking of cutting edge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889452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1644450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endParaRPr lang="en-AU" alt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endParaRPr lang="en-AU" alt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endParaRPr lang="en-AU" altLang="en-US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2D45387-2A3D-4351-873B-B1D0A59CC167}" type="datetime8">
              <a:rPr lang="en-US" altLang="zh-CN" smtClean="0"/>
              <a:t>22/4/2017 2:30 AM</a:t>
            </a:fld>
            <a:endParaRPr lang="en-US" altLang="zh-CN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z="1400"/>
            </a:lvl1pPr>
          </a:lstStyle>
          <a:p>
            <a:fld id="{888B601A-6A03-4A3A-B9CD-23D589FB300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0628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endParaRPr lang="en-AU" alt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endParaRPr lang="en-AU" alt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endParaRPr lang="en-AU" alt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A34F04-EF15-4C0D-8E7D-6423B4CF6AB5}" type="datetime8">
              <a:rPr lang="en-US" altLang="zh-CN" smtClean="0"/>
              <a:t>22/4/2017 2:30 AM</a:t>
            </a:fld>
            <a:endParaRPr lang="en-US" altLang="zh-CN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31B5F83-8604-4AB6-9E49-BE214F78E8D5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17327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D7E197-EEF3-41B2-B11B-7D489BB49F89}" type="datetime8">
              <a:rPr lang="en-US" altLang="zh-CN" smtClean="0"/>
              <a:t>22/4/2017 2:30 AM</a:t>
            </a:fld>
            <a:endParaRPr lang="en-US" altLang="zh-CN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DDDC8CC-E840-4763-BD2A-368B6B095439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39377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FCC033-D473-48D0-9C80-BE43E8D00C67}" type="datetime8">
              <a:rPr lang="en-US" altLang="zh-CN" smtClean="0"/>
              <a:t>22/4/2017 2:30 AM</a:t>
            </a:fld>
            <a:endParaRPr lang="en-US" altLang="zh-CN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BACDC08-B719-441F-8788-088376CC28D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6583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B478BC-144D-4012-A461-792F130CBCF2}" type="datetime8">
              <a:rPr lang="en-US" altLang="zh-CN" smtClean="0"/>
              <a:t>22/4/2017 2:30 AM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675C8F4-7526-4BBE-874E-9481A192C02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50083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56A07D-2A8C-4CDD-8756-4BD8A168E6F1}" type="datetime8">
              <a:rPr lang="en-US" altLang="zh-CN" smtClean="0"/>
              <a:t>22/4/2017 2:30 AM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z="1400"/>
            </a:lvl1pPr>
          </a:lstStyle>
          <a:p>
            <a:fld id="{07434D08-6B40-4E19-8A04-8F22510EFC47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5657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endParaRPr lang="en-AU" alt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endParaRPr lang="en-AU" altLang="en-US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endParaRPr lang="en-AU" altLang="en-US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endParaRPr lang="en-AU" altLang="en-US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fld id="{3595D6B5-FB2E-44CD-A7F0-2FBE57E6040F}" type="datetime8">
              <a:rPr lang="en-US" altLang="zh-CN" smtClean="0"/>
              <a:t>22/4/2017 2:30 AM</a:t>
            </a:fld>
            <a:endParaRPr lang="en-US" altLang="zh-CN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fld id="{5EAADECA-D779-4534-A34E-A2E16270F75D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67936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2A9A69-6763-48BB-953C-77DD6422B0E1}" type="datetime8">
              <a:rPr lang="en-US" altLang="zh-CN" smtClean="0"/>
              <a:t>22/4/2017 2:30 AM</a:t>
            </a:fld>
            <a:endParaRPr lang="en-US" altLang="zh-C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9A637-E467-454F-8DCA-6F0B1B781AC3}" type="slidenum">
              <a:rPr lang="en-US" altLang="zh-CN"/>
              <a:pPr/>
              <a:t>‹#›</a:t>
            </a:fld>
            <a:endParaRPr lang="en-US" altLang="zh-CN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93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endParaRPr lang="en-AU" alt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endParaRPr lang="en-AU" alt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endParaRPr lang="en-AU" alt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fld id="{16942609-C5DE-4D51-9216-310468E1CFEE}" type="datetime8">
              <a:rPr lang="en-US" altLang="zh-CN" smtClean="0"/>
              <a:t>22/4/2017 2:30 AM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9E797882-BA37-4C59-B87E-03A335FA88C7}" type="slidenum">
              <a:rPr lang="en-US" altLang="zh-CN"/>
              <a:pPr/>
              <a:t>‹#›</a:t>
            </a:fld>
            <a:endParaRPr lang="en-US" altLang="zh-CN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90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pitchFamily="34" charset="0"/>
                <a:ea typeface="SimSun" pitchFamily="2" charset="-122"/>
              </a:defRPr>
            </a:lvl1pPr>
          </a:lstStyle>
          <a:p>
            <a:fld id="{6ABE1A54-F47A-4235-88D5-944E288C8376}" type="datetime8">
              <a:rPr lang="en-US" altLang="zh-CN" smtClean="0"/>
              <a:t>22/4/2017 2:30 AM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endParaRPr lang="en-AU" alt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endParaRPr lang="en-AU" alt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endParaRPr lang="en-AU" alt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/>
            <a:endParaRPr lang="en-AU" altLang="en-US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200" b="1">
                <a:solidFill>
                  <a:schemeClr val="tx2"/>
                </a:solidFill>
                <a:latin typeface="Tw Cen MT" pitchFamily="34" charset="0"/>
                <a:ea typeface="SimSun" pitchFamily="2" charset="-122"/>
              </a:defRPr>
            </a:lvl1pPr>
          </a:lstStyle>
          <a:p>
            <a:fld id="{0513BDA7-6C3D-43FA-A209-CF728CC69615}" type="slidenum">
              <a:rPr lang="en-US" altLang="zh-CN"/>
              <a:pPr/>
              <a:t>‹#›</a:t>
            </a:fld>
            <a:endParaRPr lang="en-US" altLang="zh-CN" sz="14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05" r:id="rId8"/>
    <p:sldLayoutId id="2147483713" r:id="rId9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04DA3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C4652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slide" Target="slid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0" y="4343400"/>
            <a:ext cx="9144000" cy="1447800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zh-CN" sz="2400" b="1" cap="none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Manufacturing Engineering Technology in SI Units, 6</a:t>
            </a:r>
            <a:r>
              <a:rPr lang="en-US" altLang="zh-CN" sz="2400" b="1" cap="none" baseline="30000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th</a:t>
            </a:r>
            <a:r>
              <a:rPr lang="en-US" altLang="zh-CN" sz="2400" b="1" cap="none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 Edition</a:t>
            </a:r>
            <a:r>
              <a:rPr lang="en-US" altLang="zh-CN" cap="none" dirty="0" smtClean="0">
                <a:solidFill>
                  <a:srgbClr val="3E3F68"/>
                </a:solidFill>
                <a:ea typeface="SimSun" pitchFamily="2" charset="-122"/>
              </a:rPr>
              <a:t> </a:t>
            </a:r>
            <a:r>
              <a:rPr lang="en-US" altLang="zh-CN" sz="3600" cap="none" dirty="0" smtClean="0">
                <a:solidFill>
                  <a:srgbClr val="3E3F68"/>
                </a:solidFill>
                <a:ea typeface="SimSun" pitchFamily="2" charset="-122"/>
              </a:rPr>
              <a:t/>
            </a:r>
            <a:br>
              <a:rPr lang="en-US" altLang="zh-CN" sz="3600" cap="none" dirty="0" smtClean="0">
                <a:solidFill>
                  <a:srgbClr val="3E3F68"/>
                </a:solidFill>
                <a:ea typeface="SimSun" pitchFamily="2" charset="-122"/>
              </a:rPr>
            </a:br>
            <a:r>
              <a:rPr lang="en-US" altLang="zh-CN" sz="3600" cap="none" dirty="0" smtClean="0">
                <a:solidFill>
                  <a:srgbClr val="3E3F68"/>
                </a:solidFill>
                <a:ea typeface="SimSun" pitchFamily="2" charset="-122"/>
              </a:rPr>
              <a:t> </a:t>
            </a:r>
            <a:r>
              <a:rPr lang="en-US" altLang="zh-CN" sz="3000" b="1" cap="none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Chapter 23: </a:t>
            </a:r>
            <a:br>
              <a:rPr lang="en-US" altLang="zh-CN" sz="3000" b="1" cap="none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</a:br>
            <a:r>
              <a:rPr lang="en-US" altLang="zh-CN" sz="3000" b="1" cap="none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Machining Processes: Hole Making – Part B (Drilling)</a:t>
            </a:r>
          </a:p>
        </p:txBody>
      </p:sp>
      <p:sp>
        <p:nvSpPr>
          <p:cNvPr id="4" name="Rectangle 1"/>
          <p:cNvSpPr txBox="1">
            <a:spLocks/>
          </p:cNvSpPr>
          <p:nvPr/>
        </p:nvSpPr>
        <p:spPr bwMode="auto">
          <a:xfrm>
            <a:off x="0" y="19812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 fontScale="97500"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itchFamily="2" charset="-122"/>
                <a:cs typeface="+mj-cs"/>
              </a:rPr>
              <a:t>Manufacturing Processes (2), IE-352</a:t>
            </a:r>
          </a:p>
          <a:p>
            <a:pPr algn="ctr">
              <a:defRPr/>
            </a:pPr>
            <a:r>
              <a:rPr lang="en-US" altLang="zh-CN" sz="2400" b="1" dirty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itchFamily="2" charset="-122"/>
                <a:cs typeface="+mj-cs"/>
              </a:rPr>
              <a:t>Ahmed M El-Sherbeeny, PhD</a:t>
            </a:r>
          </a:p>
          <a:p>
            <a:pPr algn="ctr">
              <a:defRPr/>
            </a:pPr>
            <a:r>
              <a:rPr lang="en-US" altLang="zh-CN" sz="2400" b="1" dirty="0" smtClean="0">
                <a:solidFill>
                  <a:srgbClr val="3E3F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itchFamily="2" charset="-122"/>
                <a:cs typeface="+mj-cs"/>
              </a:rPr>
              <a:t>Spring 2017</a:t>
            </a:r>
            <a:endParaRPr lang="en-US" altLang="zh-CN" sz="2400" b="1" dirty="0">
              <a:solidFill>
                <a:srgbClr val="3E3F6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SimSun" pitchFamily="2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sz="3600" b="1" smtClean="0"/>
              <a:t>Drilling, Drills, and Drilling Machines: </a:t>
            </a:r>
            <a:r>
              <a:rPr lang="en-AU" altLang="en-US" sz="3600" b="1" smtClean="0"/>
              <a:t>Drills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5011" name="Rectangle 3"/>
              <p:cNvSpPr>
                <a:spLocks noGrp="1"/>
              </p:cNvSpPr>
              <p:nvPr>
                <p:ph type="body" idx="4294967295"/>
              </p:nvPr>
            </p:nvSpPr>
            <p:spPr>
              <a:xfrm>
                <a:off x="612774" y="1600200"/>
                <a:ext cx="3502025" cy="5181600"/>
              </a:xfrm>
            </p:spPr>
            <p:txBody>
              <a:bodyPr/>
              <a:lstStyle/>
              <a:p>
                <a:pPr marL="457200" indent="-457200">
                  <a:buFont typeface="Wingdings" pitchFamily="2" charset="2"/>
                  <a:buNone/>
                </a:pPr>
                <a:r>
                  <a:rPr lang="en-AU" altLang="en-US" sz="2400" b="1" dirty="0" smtClean="0">
                    <a:latin typeface="Arial" charset="0"/>
                  </a:rPr>
                  <a:t>Other Types of Drills</a:t>
                </a:r>
              </a:p>
              <a:p>
                <a:r>
                  <a:rPr lang="en-AU" altLang="en-US" sz="2400" i="1" dirty="0" smtClean="0">
                    <a:latin typeface="Arial" charset="0"/>
                  </a:rPr>
                  <a:t>Spade drills </a:t>
                </a:r>
                <a:r>
                  <a:rPr lang="en-AU" altLang="en-US" sz="2400" dirty="0" smtClean="0">
                    <a:latin typeface="Arial" charset="0"/>
                  </a:rPr>
                  <a:t>(a):</a:t>
                </a:r>
              </a:p>
              <a:p>
                <a:pPr lvl="1"/>
                <a:r>
                  <a:rPr lang="en-AU" altLang="en-US" sz="2100" dirty="0" smtClean="0">
                    <a:latin typeface="Arial" charset="0"/>
                  </a:rPr>
                  <a:t>Removable bits</a:t>
                </a:r>
              </a:p>
              <a:p>
                <a:pPr lvl="1"/>
                <a:r>
                  <a:rPr lang="en-AU" altLang="en-US" sz="2100" dirty="0" smtClean="0">
                    <a:latin typeface="Arial" charset="0"/>
                  </a:rPr>
                  <a:t>Large </a:t>
                </a:r>
                <a14:m>
                  <m:oMath xmlns:m="http://schemas.openxmlformats.org/officeDocument/2006/math">
                    <m:r>
                      <a:rPr lang="en-AU" alt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AU" altLang="en-US" sz="2100" dirty="0" smtClean="0">
                    <a:latin typeface="Arial" charset="0"/>
                  </a:rPr>
                  <a:t> holes</a:t>
                </a:r>
              </a:p>
              <a:p>
                <a:pPr lvl="1"/>
                <a:r>
                  <a:rPr lang="en-AU" altLang="en-US" sz="2100" dirty="0" smtClean="0">
                    <a:latin typeface="Arial" charset="0"/>
                  </a:rPr>
                  <a:t>Deep holes</a:t>
                </a:r>
              </a:p>
            </p:txBody>
          </p:sp>
        </mc:Choice>
        <mc:Fallback xmlns="">
          <p:sp>
            <p:nvSpPr>
              <p:cNvPr id="5550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612774" y="1600200"/>
                <a:ext cx="3502025" cy="5181600"/>
              </a:xfrm>
              <a:blipFill rotWithShape="0">
                <a:blip r:embed="rId3"/>
                <a:stretch>
                  <a:fillRect l="-2787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10</a:t>
            </a:fld>
            <a:endParaRPr lang="en-US" altLang="zh-CN" dirty="0"/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609600" y="3733800"/>
            <a:ext cx="8503024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A04DA3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altLang="en-US" sz="2100" dirty="0" smtClean="0">
                <a:latin typeface="Arial" charset="0"/>
              </a:rPr>
              <a:t>Advantages: high stiffness, ease of grinding edges, low cost</a:t>
            </a:r>
            <a:endParaRPr lang="en-AU" altLang="en-US" sz="2100" dirty="0">
              <a:latin typeface="Arial" charset="0"/>
            </a:endParaRPr>
          </a:p>
          <a:p>
            <a:r>
              <a:rPr lang="en-AU" altLang="en-US" sz="2400" i="1" dirty="0" smtClean="0">
                <a:latin typeface="Arial" charset="0"/>
              </a:rPr>
              <a:t>Straight-flute </a:t>
            </a:r>
            <a:r>
              <a:rPr lang="en-AU" altLang="en-US" sz="2400" i="1" dirty="0">
                <a:latin typeface="Arial" charset="0"/>
              </a:rPr>
              <a:t>drill </a:t>
            </a:r>
            <a:r>
              <a:rPr lang="en-AU" altLang="en-US" sz="2400" dirty="0">
                <a:latin typeface="Arial" charset="0"/>
              </a:rPr>
              <a:t>(b)</a:t>
            </a:r>
            <a:r>
              <a:rPr lang="en-AU" altLang="en-US" sz="2400" i="1" dirty="0">
                <a:latin typeface="Arial" charset="0"/>
              </a:rPr>
              <a:t>:</a:t>
            </a:r>
          </a:p>
          <a:p>
            <a:pPr lvl="1"/>
            <a:r>
              <a:rPr lang="en-AU" altLang="en-US" sz="2100" dirty="0" smtClean="0">
                <a:latin typeface="Arial" charset="0"/>
              </a:rPr>
              <a:t>Similar to spade drill</a:t>
            </a:r>
          </a:p>
          <a:p>
            <a:r>
              <a:rPr lang="en-AU" altLang="en-US" sz="2400" dirty="0" smtClean="0">
                <a:latin typeface="Arial" charset="0"/>
              </a:rPr>
              <a:t>Solid carbide (c), carbide-tipped drills* (d) for drilling:</a:t>
            </a:r>
          </a:p>
          <a:p>
            <a:pPr lvl="1"/>
            <a:r>
              <a:rPr lang="en-AU" altLang="en-US" sz="2100" dirty="0" smtClean="0">
                <a:latin typeface="Arial" charset="0"/>
              </a:rPr>
              <a:t>Hard materials (e.g. cast irons)</a:t>
            </a:r>
          </a:p>
          <a:p>
            <a:pPr lvl="1"/>
            <a:r>
              <a:rPr lang="en-AU" altLang="en-US" sz="2100" dirty="0" smtClean="0">
                <a:latin typeface="Arial" charset="0"/>
              </a:rPr>
              <a:t>High-temp. metals</a:t>
            </a:r>
          </a:p>
          <a:p>
            <a:pPr lvl="1"/>
            <a:r>
              <a:rPr lang="en-AU" altLang="en-US" sz="2100" dirty="0" smtClean="0">
                <a:latin typeface="Arial" charset="0"/>
              </a:rPr>
              <a:t>Abrasive (e.g. concrete) and composite materials (e.g. glass)</a:t>
            </a:r>
            <a:endParaRPr lang="en-AU" altLang="en-US" sz="2100" dirty="0">
              <a:latin typeface="Arial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" t="14754" r="1186" b="3279"/>
          <a:stretch/>
        </p:blipFill>
        <p:spPr bwMode="auto">
          <a:xfrm>
            <a:off x="3822192" y="1066800"/>
            <a:ext cx="526694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 txBox="1">
            <a:spLocks/>
          </p:cNvSpPr>
          <p:nvPr/>
        </p:nvSpPr>
        <p:spPr bwMode="auto">
          <a:xfrm>
            <a:off x="3581400" y="31242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1400" dirty="0" smtClean="0">
                <a:ea typeface="SimSun" pitchFamily="2" charset="-122"/>
              </a:rPr>
              <a:t>(</a:t>
            </a:r>
            <a:r>
              <a:rPr lang="en-US" sz="1400" dirty="0" err="1" smtClean="0">
                <a:ea typeface="SimSun" pitchFamily="2" charset="-122"/>
              </a:rPr>
              <a:t>indexable</a:t>
            </a:r>
            <a:r>
              <a:rPr lang="en-US" sz="1400" dirty="0" smtClean="0">
                <a:ea typeface="SimSun" pitchFamily="2" charset="-122"/>
              </a:rPr>
              <a:t>)</a:t>
            </a: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38708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062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" t="2599" r="581" b="1245"/>
          <a:stretch/>
        </p:blipFill>
        <p:spPr bwMode="auto">
          <a:xfrm>
            <a:off x="3950043" y="914400"/>
            <a:ext cx="5193957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7058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sz="3600" b="1" dirty="0" smtClean="0"/>
              <a:t>Drilling, Drills, and Drilling Machines: </a:t>
            </a:r>
            <a:r>
              <a:rPr lang="en-AU" altLang="en-US" sz="3600" b="1" dirty="0" smtClean="0"/>
              <a:t>Drills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7059" name="Rectangle 3"/>
              <p:cNvSpPr>
                <a:spLocks noGrp="1"/>
              </p:cNvSpPr>
              <p:nvPr>
                <p:ph type="body" idx="4294967295"/>
              </p:nvPr>
            </p:nvSpPr>
            <p:spPr>
              <a:xfrm>
                <a:off x="612775" y="1600200"/>
                <a:ext cx="8153400" cy="5181600"/>
              </a:xfrm>
            </p:spPr>
            <p:txBody>
              <a:bodyPr/>
              <a:lstStyle/>
              <a:p>
                <a:pPr marL="457200" indent="-457200">
                  <a:buFont typeface="Wingdings" pitchFamily="2" charset="2"/>
                  <a:buNone/>
                </a:pPr>
                <a:r>
                  <a:rPr lang="en-AU" altLang="en-US" sz="2400" b="1" dirty="0" smtClean="0">
                    <a:latin typeface="Arial" charset="0"/>
                  </a:rPr>
                  <a:t>Gun Drilling</a:t>
                </a:r>
                <a:endParaRPr lang="en-AU" altLang="en-US" sz="2400" i="1" dirty="0" smtClean="0">
                  <a:latin typeface="Arial" charset="0"/>
                </a:endParaRPr>
              </a:p>
              <a:p>
                <a:pPr marL="457200" indent="-457200"/>
                <a:r>
                  <a:rPr lang="en-AU" altLang="en-US" sz="2400" dirty="0" smtClean="0">
                    <a:latin typeface="Arial" charset="0"/>
                  </a:rPr>
                  <a:t>Name origin “gun”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Drilling gun barrels</a:t>
                </a:r>
              </a:p>
              <a:p>
                <a:pPr marL="457200" indent="-457200"/>
                <a:r>
                  <a:rPr lang="en-AU" altLang="en-US" sz="2400" dirty="0" smtClean="0">
                    <a:latin typeface="Arial" charset="0"/>
                  </a:rPr>
                  <a:t>Features: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Drilling deep holes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Requires a special drill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Hole depth-to-</a:t>
                </a:r>
                <a14:m>
                  <m:oMath xmlns:m="http://schemas.openxmlformats.org/officeDocument/2006/math">
                    <m:r>
                      <a:rPr lang="en-AU" alt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AU" altLang="en-US" sz="2100" dirty="0" smtClean="0">
                    <a:latin typeface="Arial" charset="0"/>
                  </a:rPr>
                  <a:t> ratio: </a:t>
                </a:r>
                <a14:m>
                  <m:oMath xmlns:m="http://schemas.openxmlformats.org/officeDocument/2006/math">
                    <m:r>
                      <a:rPr lang="en-AU" altLang="en-US" sz="21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AU" altLang="en-US" sz="2100" dirty="0" smtClean="0"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300</m:t>
                    </m:r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altLang="en-US" sz="2100" dirty="0" smtClean="0">
                  <a:latin typeface="Arial" charset="0"/>
                </a:endParaRPr>
              </a:p>
              <a:p>
                <a:pPr marL="777875" lvl="1" indent="-457200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1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10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en-US" sz="21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en-US" sz="2100" dirty="0" smtClean="0">
                    <a:latin typeface="Arial" charset="0"/>
                  </a:rPr>
                  <a:t> balanced by bearing pads on inside surface</a:t>
                </a:r>
              </a:p>
              <a:p>
                <a:pPr marL="777875" lvl="1" indent="-457200"/>
                <a:r>
                  <a:rPr lang="en-US" altLang="en-US" sz="2100" dirty="0" smtClean="0">
                    <a:latin typeface="Arial" charset="0"/>
                    <a:sym typeface="Symbol" panose="05050102010706020507" pitchFamily="18" charset="2"/>
                  </a:rPr>
                  <a:t> gun drill: self-centering (important for drilling deep holes)</a:t>
                </a:r>
              </a:p>
              <a:p>
                <a:pPr marL="457200" indent="-457200"/>
                <a:r>
                  <a:rPr lang="en-US" altLang="en-US" sz="2400" dirty="0" smtClean="0">
                    <a:latin typeface="Arial" charset="0"/>
                    <a:sym typeface="Symbol" panose="05050102010706020507" pitchFamily="18" charset="2"/>
                  </a:rPr>
                  <a:t>Gun trepanning:</a:t>
                </a:r>
              </a:p>
              <a:p>
                <a:pPr marL="777875" lvl="1" indent="-457200"/>
                <a:r>
                  <a:rPr lang="en-US" altLang="en-US" sz="2100" dirty="0" smtClean="0">
                    <a:latin typeface="Arial" charset="0"/>
                    <a:sym typeface="Symbol" panose="05050102010706020507" pitchFamily="18" charset="2"/>
                  </a:rPr>
                  <a:t>Uses cutting tool similar to gun drill</a:t>
                </a:r>
              </a:p>
              <a:p>
                <a:pPr marL="777875" lvl="1" indent="-457200"/>
                <a:r>
                  <a:rPr lang="en-US" altLang="en-US" sz="2100" dirty="0" smtClean="0">
                    <a:latin typeface="Arial" charset="0"/>
                    <a:sym typeface="Symbol" panose="05050102010706020507" pitchFamily="18" charset="2"/>
                  </a:rPr>
                  <a:t>Tool has a central hole</a:t>
                </a:r>
                <a:endParaRPr lang="en-US" altLang="en-US" sz="2100" dirty="0" smtClean="0">
                  <a:latin typeface="Arial" charset="0"/>
                </a:endParaRPr>
              </a:p>
              <a:p>
                <a:pPr marL="777875" lvl="1" indent="-457200"/>
                <a:endParaRPr lang="en-AU" altLang="en-US" sz="2100" dirty="0" smtClean="0">
                  <a:latin typeface="Arial" charset="0"/>
                </a:endParaRPr>
              </a:p>
            </p:txBody>
          </p:sp>
        </mc:Choice>
        <mc:Fallback xmlns="">
          <p:sp>
            <p:nvSpPr>
              <p:cNvPr id="557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612775" y="1600200"/>
                <a:ext cx="8153400" cy="5181600"/>
              </a:xfrm>
              <a:blipFill rotWithShape="0">
                <a:blip r:embed="rId4"/>
                <a:stretch>
                  <a:fillRect l="-1197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11</a:t>
            </a:fld>
            <a:endParaRPr lang="en-US" altLang="zh-C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1752600"/>
            <a:ext cx="1333500" cy="1333500"/>
          </a:xfrm>
          <a:prstGeom prst="rect">
            <a:avLst/>
          </a:prstGeom>
        </p:spPr>
      </p:pic>
      <p:sp>
        <p:nvSpPr>
          <p:cNvPr id="8" name="Rectangle 3"/>
          <p:cNvSpPr txBox="1">
            <a:spLocks/>
          </p:cNvSpPr>
          <p:nvPr/>
        </p:nvSpPr>
        <p:spPr bwMode="auto">
          <a:xfrm>
            <a:off x="7010400" y="24384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1600" dirty="0" smtClean="0">
                <a:ea typeface="SimSun" pitchFamily="2" charset="-122"/>
              </a:rPr>
              <a:t>Gun drill</a:t>
            </a:r>
            <a:endParaRPr lang="en-AU" sz="2000" i="1" dirty="0"/>
          </a:p>
        </p:txBody>
      </p:sp>
      <p:sp>
        <p:nvSpPr>
          <p:cNvPr id="9" name="Rectangle 3"/>
          <p:cNvSpPr txBox="1">
            <a:spLocks/>
          </p:cNvSpPr>
          <p:nvPr/>
        </p:nvSpPr>
        <p:spPr bwMode="auto">
          <a:xfrm>
            <a:off x="7490168" y="3081618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1600" dirty="0" smtClean="0">
                <a:ea typeface="SimSun" pitchFamily="2" charset="-122"/>
              </a:rPr>
              <a:t>Gun drilling operation</a:t>
            </a:r>
            <a:endParaRPr lang="en-AU" sz="2000" i="1" dirty="0"/>
          </a:p>
        </p:txBody>
      </p:sp>
    </p:spTree>
    <p:extLst>
      <p:ext uri="{BB962C8B-B14F-4D97-AF65-F5344CB8AC3E}">
        <p14:creationId xmlns:p14="http://schemas.microsoft.com/office/powerpoint/2010/main" val="69164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sz="3600" b="1" dirty="0" smtClean="0"/>
              <a:t>Drilling, Drills, and Drilling Machines: </a:t>
            </a:r>
            <a:r>
              <a:rPr lang="en-AU" altLang="en-US" sz="3600" b="1" dirty="0" smtClean="0"/>
              <a:t>Drills</a:t>
            </a:r>
          </a:p>
        </p:txBody>
      </p:sp>
      <p:sp>
        <p:nvSpPr>
          <p:cNvPr id="557059" name="Rectangle 3"/>
          <p:cNvSpPr>
            <a:spLocks noGrp="1"/>
          </p:cNvSpPr>
          <p:nvPr>
            <p:ph type="body" idx="4294967295"/>
          </p:nvPr>
        </p:nvSpPr>
        <p:spPr>
          <a:xfrm>
            <a:off x="612774" y="1600200"/>
            <a:ext cx="8531225" cy="5181600"/>
          </a:xfrm>
        </p:spPr>
        <p:txBody>
          <a:bodyPr/>
          <a:lstStyle/>
          <a:p>
            <a:pPr marL="457200" indent="-457200">
              <a:buFont typeface="Wingdings" pitchFamily="2" charset="2"/>
              <a:buNone/>
            </a:pPr>
            <a:r>
              <a:rPr lang="en-AU" altLang="en-US" sz="2400" b="1" dirty="0" smtClean="0">
                <a:latin typeface="Arial" charset="0"/>
              </a:rPr>
              <a:t>Cont. Gun Drilling</a:t>
            </a:r>
            <a:endParaRPr lang="en-AU" altLang="en-US" sz="2400" i="1" dirty="0" smtClean="0">
              <a:latin typeface="Arial" charset="0"/>
            </a:endParaRPr>
          </a:p>
          <a:p>
            <a:pPr marL="457200" indent="-457200"/>
            <a:r>
              <a:rPr lang="en-AU" altLang="en-US" sz="2400" dirty="0" smtClean="0">
                <a:latin typeface="Arial" charset="0"/>
              </a:rPr>
              <a:t>Cutting fluid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Forced under high pressure through </a:t>
            </a:r>
            <a:r>
              <a:rPr lang="en-AU" altLang="en-US" sz="2100" dirty="0" smtClean="0">
                <a:latin typeface="Arial" charset="0"/>
                <a:hlinkClick r:id="rId3" action="ppaction://hlinksldjump"/>
              </a:rPr>
              <a:t>passage</a:t>
            </a:r>
            <a:r>
              <a:rPr lang="en-AU" altLang="en-US" sz="2100" dirty="0" smtClean="0">
                <a:latin typeface="Arial" charset="0"/>
              </a:rPr>
              <a:t> in drill body (fig a)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Cooling and lubrication effect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Also: flushes out chips that could be trapped in deep holes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  <a:sym typeface="Symbol" panose="05050102010706020507" pitchFamily="18" charset="2"/>
              </a:rPr>
              <a:t> chips don’t interfere with drilling operation</a:t>
            </a:r>
          </a:p>
          <a:p>
            <a:pPr marL="777875" lvl="1" indent="-457200"/>
            <a:r>
              <a:rPr lang="en-AU" altLang="en-US" sz="2100" dirty="0">
                <a:latin typeface="Arial" charset="0"/>
                <a:sym typeface="Symbol" panose="05050102010706020507" pitchFamily="18" charset="2"/>
              </a:rPr>
              <a:t> </a:t>
            </a:r>
            <a:r>
              <a:rPr lang="en-AU" altLang="en-US" sz="2100" dirty="0" smtClean="0">
                <a:latin typeface="Arial" charset="0"/>
                <a:sym typeface="Symbol" panose="05050102010706020507" pitchFamily="18" charset="2"/>
              </a:rPr>
              <a:t>no need to retract tool to clear chips (i.e. unlike twist drills)</a:t>
            </a:r>
            <a:endParaRPr lang="en-AU" altLang="en-US" sz="2100" dirty="0" smtClean="0">
              <a:latin typeface="Arial" charset="0"/>
            </a:endParaRPr>
          </a:p>
          <a:p>
            <a:pPr marL="777875" lvl="1" indent="-457200"/>
            <a:endParaRPr lang="en-AU" altLang="en-US" sz="2100" dirty="0" smtClean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12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6348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sz="3600" b="1" smtClean="0"/>
              <a:t>Drilling, Drills, and Drilling Machines: </a:t>
            </a:r>
            <a:r>
              <a:rPr lang="en-AU" altLang="en-US" sz="3600" b="1" smtClean="0"/>
              <a:t>Drills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9107" name="Rectangle 3"/>
              <p:cNvSpPr>
                <a:spLocks noGrp="1"/>
              </p:cNvSpPr>
              <p:nvPr>
                <p:ph type="body" idx="4294967295"/>
              </p:nvPr>
            </p:nvSpPr>
            <p:spPr>
              <a:xfrm>
                <a:off x="612775" y="1600200"/>
                <a:ext cx="8153400" cy="5181600"/>
              </a:xfrm>
            </p:spPr>
            <p:txBody>
              <a:bodyPr/>
              <a:lstStyle/>
              <a:p>
                <a:pPr marL="457200" indent="-457200">
                  <a:buFont typeface="Wingdings" pitchFamily="2" charset="2"/>
                  <a:buNone/>
                </a:pPr>
                <a:r>
                  <a:rPr lang="en-AU" altLang="en-US" sz="2400" b="1" dirty="0" smtClean="0">
                    <a:latin typeface="Arial" charset="0"/>
                  </a:rPr>
                  <a:t>Trepanning</a:t>
                </a:r>
                <a:endParaRPr lang="en-AU" altLang="en-US" sz="2400" i="1" dirty="0" smtClean="0">
                  <a:latin typeface="Arial" charset="0"/>
                </a:endParaRPr>
              </a:p>
              <a:p>
                <a:pPr marL="457200" indent="-457200"/>
                <a:r>
                  <a:rPr lang="en-AU" altLang="en-US" sz="2400" dirty="0" smtClean="0">
                    <a:latin typeface="Arial" charset="0"/>
                  </a:rPr>
                  <a:t>Name origin: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“</a:t>
                </a:r>
                <a:r>
                  <a:rPr lang="en-AU" altLang="en-US" sz="2100" dirty="0" err="1" smtClean="0">
                    <a:latin typeface="Arial" charset="0"/>
                  </a:rPr>
                  <a:t>Trypanon</a:t>
                </a:r>
                <a:r>
                  <a:rPr lang="en-AU" altLang="en-US" sz="2100" dirty="0" smtClean="0">
                    <a:latin typeface="Arial" charset="0"/>
                  </a:rPr>
                  <a:t>” (Greek) i.e. boring a hole</a:t>
                </a:r>
              </a:p>
              <a:p>
                <a:pPr marL="457200" indent="-457200"/>
                <a:r>
                  <a:rPr lang="en-AU" altLang="en-US" sz="2400" dirty="0" smtClean="0">
                    <a:latin typeface="Arial" charset="0"/>
                  </a:rPr>
                  <a:t>Cutting tool produces a hole: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By removing a disk-shaped piece (</a:t>
                </a:r>
                <a:r>
                  <a:rPr lang="en-AU" altLang="en-US" sz="2100" i="1" dirty="0" smtClean="0">
                    <a:latin typeface="Arial" charset="0"/>
                  </a:rPr>
                  <a:t>core</a:t>
                </a:r>
                <a:r>
                  <a:rPr lang="en-AU" altLang="en-US" sz="2100" dirty="0" smtClean="0">
                    <a:latin typeface="Arial" charset="0"/>
                  </a:rPr>
                  <a:t>) from flat plates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Without changing all material to chips (i.e. unlike drilling)</a:t>
                </a:r>
              </a:p>
              <a:p>
                <a:pPr marL="457200" indent="-457200"/>
                <a:r>
                  <a:rPr lang="en-AU" altLang="en-US" sz="2400" dirty="0" smtClean="0">
                    <a:latin typeface="Arial" charset="0"/>
                  </a:rPr>
                  <a:t>Can make disks: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Up to </a:t>
                </a:r>
                <a14:m>
                  <m:oMath xmlns:m="http://schemas.openxmlformats.org/officeDocument/2006/math"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250</m:t>
                    </m:r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AU" altLang="en-US" sz="2100" dirty="0" smtClean="0">
                    <a:latin typeface="Arial" charset="0"/>
                  </a:rPr>
                  <a:t> in diameter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From flat sheets, plates, structural members (e.g. I-beams)</a:t>
                </a:r>
              </a:p>
              <a:p>
                <a:pPr marL="457200" indent="-457200"/>
                <a:r>
                  <a:rPr lang="en-AU" altLang="en-US" sz="2400" dirty="0" smtClean="0">
                    <a:latin typeface="Arial" charset="0"/>
                  </a:rPr>
                  <a:t>Carried out: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On lathes, drill presses, or other machine tools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Using single-point or </a:t>
                </a:r>
                <a:r>
                  <a:rPr lang="en-AU" altLang="en-US" sz="2100" dirty="0" smtClean="0">
                    <a:latin typeface="Arial" charset="0"/>
                    <a:hlinkClick r:id="rId3" action="ppaction://hlinksldjump"/>
                  </a:rPr>
                  <a:t>multipoint tools</a:t>
                </a:r>
                <a:r>
                  <a:rPr lang="en-AU" altLang="en-US" sz="2100" dirty="0" smtClean="0">
                    <a:latin typeface="Arial" charset="0"/>
                  </a:rPr>
                  <a:t> (fig. b)</a:t>
                </a:r>
              </a:p>
            </p:txBody>
          </p:sp>
        </mc:Choice>
        <mc:Fallback xmlns="">
          <p:sp>
            <p:nvSpPr>
              <p:cNvPr id="5591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612775" y="1600200"/>
                <a:ext cx="8153400" cy="5181600"/>
              </a:xfrm>
              <a:blipFill rotWithShape="0">
                <a:blip r:embed="rId4"/>
                <a:stretch>
                  <a:fillRect l="-1197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13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0085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sz="3600" b="1" smtClean="0"/>
              <a:t>Drilling, Drills, and Drilling Machines: </a:t>
            </a:r>
            <a:r>
              <a:rPr lang="en-AU" altLang="en-US" sz="3600" b="1" smtClean="0"/>
              <a:t>Drills</a:t>
            </a:r>
          </a:p>
        </p:txBody>
      </p:sp>
      <p:sp>
        <p:nvSpPr>
          <p:cNvPr id="55910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4953000"/>
          </a:xfrm>
        </p:spPr>
        <p:txBody>
          <a:bodyPr/>
          <a:lstStyle/>
          <a:p>
            <a:pPr marL="457200" indent="-457200">
              <a:buFont typeface="Wingdings" pitchFamily="2" charset="2"/>
              <a:buNone/>
            </a:pPr>
            <a:r>
              <a:rPr lang="en-AU" altLang="en-US" sz="2400" b="1" dirty="0" smtClean="0">
                <a:latin typeface="Arial" charset="0"/>
              </a:rPr>
              <a:t>Cont. Trepanning</a:t>
            </a:r>
            <a:endParaRPr lang="en-AU" altLang="en-US" sz="2400" i="1" dirty="0" smtClean="0">
              <a:latin typeface="Arial" charset="0"/>
            </a:endParaRPr>
          </a:p>
        </p:txBody>
      </p:sp>
      <p:pic>
        <p:nvPicPr>
          <p:cNvPr id="55911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" t="2941" r="55967"/>
          <a:stretch/>
        </p:blipFill>
        <p:spPr bwMode="auto">
          <a:xfrm>
            <a:off x="44823" y="2057400"/>
            <a:ext cx="4180322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14</a:t>
            </a:fld>
            <a:endParaRPr lang="en-US" altLang="zh-CN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5" t="2941" r="791"/>
          <a:stretch/>
        </p:blipFill>
        <p:spPr bwMode="auto">
          <a:xfrm>
            <a:off x="4343400" y="2895600"/>
            <a:ext cx="476981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 txBox="1">
            <a:spLocks/>
          </p:cNvSpPr>
          <p:nvPr/>
        </p:nvSpPr>
        <p:spPr bwMode="auto">
          <a:xfrm>
            <a:off x="801688" y="5067486"/>
            <a:ext cx="2246312" cy="49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dirty="0" smtClean="0">
                <a:ea typeface="SimSun" pitchFamily="2" charset="-122"/>
              </a:rPr>
              <a:t>a) Trepanning tool</a:t>
            </a:r>
            <a:endParaRPr lang="en-AU" sz="2400" i="1" dirty="0"/>
          </a:p>
        </p:txBody>
      </p:sp>
      <p:sp>
        <p:nvSpPr>
          <p:cNvPr id="9" name="Rectangle 3"/>
          <p:cNvSpPr txBox="1">
            <a:spLocks/>
          </p:cNvSpPr>
          <p:nvPr/>
        </p:nvSpPr>
        <p:spPr bwMode="auto">
          <a:xfrm>
            <a:off x="5754687" y="5524686"/>
            <a:ext cx="3200401" cy="799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dirty="0" smtClean="0">
                <a:ea typeface="SimSun" pitchFamily="2" charset="-122"/>
              </a:rPr>
              <a:t>b) Trepanning with drill-mounted single cutter</a:t>
            </a:r>
            <a:br>
              <a:rPr lang="en-US" dirty="0" smtClean="0">
                <a:ea typeface="SimSun" pitchFamily="2" charset="-122"/>
              </a:rPr>
            </a:br>
            <a:endParaRPr lang="en-AU" sz="2400" i="1" dirty="0"/>
          </a:p>
        </p:txBody>
      </p:sp>
    </p:spTree>
    <p:extLst>
      <p:ext uri="{BB962C8B-B14F-4D97-AF65-F5344CB8AC3E}">
        <p14:creationId xmlns:p14="http://schemas.microsoft.com/office/powerpoint/2010/main" val="207371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sz="3600" b="1" dirty="0" smtClean="0"/>
              <a:t>Drilling, Drills, and Drilling Machines:</a:t>
            </a:r>
            <a:br>
              <a:rPr lang="en-US" altLang="en-US" sz="3600" b="1" dirty="0" smtClean="0"/>
            </a:br>
            <a:r>
              <a:rPr lang="en-AU" altLang="en-US" sz="3600" b="1" dirty="0" smtClean="0"/>
              <a:t>Material-removal Rate in Drilling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1155" name="Rectangle 3"/>
              <p:cNvSpPr>
                <a:spLocks noGrp="1"/>
              </p:cNvSpPr>
              <p:nvPr>
                <p:ph type="body" idx="4294967295"/>
              </p:nvPr>
            </p:nvSpPr>
            <p:spPr>
              <a:xfrm>
                <a:off x="612774" y="1600200"/>
                <a:ext cx="8531225" cy="5105400"/>
              </a:xfrm>
            </p:spPr>
            <p:txBody>
              <a:bodyPr/>
              <a:lstStyle/>
              <a:p>
                <a:pPr marL="457200" indent="-457200"/>
                <a:r>
                  <a:rPr lang="en-AU" altLang="en-US" sz="2400" dirty="0" smtClean="0">
                    <a:latin typeface="Arial" charset="0"/>
                  </a:rPr>
                  <a:t>Material-removal rate (MRR) in drilling: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Volume of material removed per unit time*</a:t>
                </a:r>
              </a:p>
              <a:p>
                <a:pPr marL="457200" indent="-457200"/>
                <a:r>
                  <a:rPr lang="en-AU" altLang="en-US" sz="2400" dirty="0" smtClean="0">
                    <a:latin typeface="Arial" charset="0"/>
                  </a:rPr>
                  <a:t>Drill diameter: </a:t>
                </a:r>
                <a14:m>
                  <m:oMath xmlns:m="http://schemas.openxmlformats.org/officeDocument/2006/math">
                    <m:r>
                      <a:rPr lang="en-AU" alt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AU" altLang="en-US" sz="2400" dirty="0" smtClean="0">
                  <a:latin typeface="Arial" charset="0"/>
                </a:endParaRPr>
              </a:p>
              <a:p>
                <a:pPr marL="457200" indent="-457200"/>
                <a:r>
                  <a:rPr lang="en-AU" altLang="en-US" sz="2400" dirty="0" smtClean="0">
                    <a:latin typeface="Arial" charset="0"/>
                  </a:rPr>
                  <a:t>C.S.A. of drilled hole: </a:t>
                </a:r>
                <a14:m>
                  <m:oMath xmlns:m="http://schemas.openxmlformats.org/officeDocument/2006/math">
                    <m:r>
                      <a:rPr lang="en-AU" alt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AU" altLang="en-US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AU" altLang="en-US" sz="2400" dirty="0" smtClean="0"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altLang="en-US" sz="2400" i="1" dirty="0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altLang="en-US" sz="240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𝑚𝑚</m:t>
                            </m:r>
                          </m:e>
                          <m:sup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AU" altLang="en-US" sz="2400" dirty="0" smtClean="0">
                  <a:latin typeface="Arial" charset="0"/>
                </a:endParaRPr>
              </a:p>
              <a:p>
                <a:pPr marL="457200" indent="-457200"/>
                <a:r>
                  <a:rPr lang="en-AU" altLang="en-US" sz="2400" dirty="0" smtClean="0">
                    <a:latin typeface="Arial" charset="0"/>
                  </a:rPr>
                  <a:t>Velocity of drill (</a:t>
                </a:r>
                <a14:m>
                  <m:oMath xmlns:m="http://schemas.openxmlformats.org/officeDocument/2006/math">
                    <m:r>
                      <a:rPr lang="en-AU" altLang="en-US" sz="240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</m:t>
                    </m:r>
                  </m:oMath>
                </a14:m>
                <a:r>
                  <a:rPr lang="en-AU" altLang="en-US" sz="2400" dirty="0" smtClean="0">
                    <a:latin typeface="Arial" charset="0"/>
                  </a:rPr>
                  <a:t> to workpiece):</a:t>
                </a:r>
                <a:endParaRPr lang="en-US" altLang="en-US" sz="2400" i="1" dirty="0" smtClean="0">
                  <a:latin typeface="Cambria Math" panose="02040503050406030204" pitchFamily="18" charset="0"/>
                </a:endParaRPr>
              </a:p>
              <a:p>
                <a:pPr marL="777875" lvl="1" indent="-457200"/>
                <a14:m>
                  <m:oMath xmlns:m="http://schemas.openxmlformats.org/officeDocument/2006/math"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1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100" b="0" i="1" dirty="0" smtClean="0">
                        <a:latin typeface="Cambria Math" panose="02040503050406030204" pitchFamily="18" charset="0"/>
                      </a:rPr>
                      <m:t>𝑓𝑁</m:t>
                    </m:r>
                  </m:oMath>
                </a14:m>
                <a:endParaRPr lang="en-US" altLang="en-US" sz="2100" b="0" dirty="0" smtClean="0">
                  <a:latin typeface="Arial" charset="0"/>
                </a:endParaRPr>
              </a:p>
              <a:p>
                <a:pPr marL="777875" lvl="1" indent="-457200"/>
                <a14:m>
                  <m:oMath xmlns:m="http://schemas.openxmlformats.org/officeDocument/2006/math">
                    <m:r>
                      <a:rPr lang="en-US" altLang="en-US" sz="21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AU" altLang="en-US" sz="2100" dirty="0" smtClean="0">
                    <a:latin typeface="Arial" charset="0"/>
                  </a:rPr>
                  <a:t>, feed: dist. drill penetrates/unit rev., i.e. </a:t>
                </a:r>
                <a14:m>
                  <m:oMath xmlns:m="http://schemas.openxmlformats.org/officeDocument/2006/math"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alt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alt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AU" altLang="en-US" sz="2100" dirty="0" smtClean="0"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US" altLang="en-US" sz="2100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100" b="0" i="1" dirty="0" smtClean="0">
                        <a:latin typeface="Cambria Math" panose="02040503050406030204" pitchFamily="18" charset="0"/>
                      </a:rPr>
                      <m:t>𝑟𝑒𝑣</m:t>
                    </m:r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AU" altLang="en-US" sz="2100" dirty="0" smtClean="0">
                  <a:latin typeface="Arial" charset="0"/>
                </a:endParaRPr>
              </a:p>
              <a:p>
                <a:pPr marL="777875" lvl="1" indent="-457200"/>
                <a14:m>
                  <m:oMath xmlns:m="http://schemas.openxmlformats.org/officeDocument/2006/math"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AU" altLang="en-US" sz="2100" dirty="0" smtClean="0">
                    <a:latin typeface="Arial" charset="0"/>
                  </a:rPr>
                  <a:t>: rotational speed </a:t>
                </a:r>
                <a14:m>
                  <m:oMath xmlns:m="http://schemas.openxmlformats.org/officeDocument/2006/math"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𝑟𝑒𝑣</m:t>
                    </m:r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𝑚𝑖𝑛</m:t>
                    </m:r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AU" altLang="en-US" sz="2100" dirty="0" smtClean="0">
                  <a:latin typeface="Arial" charset="0"/>
                </a:endParaRPr>
              </a:p>
              <a:p>
                <a:pPr marL="457200" indent="-457200"/>
                <a:r>
                  <a:rPr lang="en-AU" altLang="en-US" sz="2400" dirty="0" smtClean="0">
                    <a:latin typeface="Arial" charset="0"/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r>
                      <a:rPr lang="en-AU" altLang="en-US" sz="2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𝑀𝑅𝑅</m:t>
                    </m:r>
                    <m:r>
                      <a:rPr lang="en-AU" altLang="en-US" sz="2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=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𝐶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𝐴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∗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𝑉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d>
                      <m:dPr>
                        <m:ctrlPr>
                          <a:rPr lang="en-US" altLang="en-US" sz="2800" b="0" i="1" dirty="0" smtClean="0">
                            <a:latin typeface="Cambria Math"/>
                            <a:sym typeface="Symbol" panose="05050102010706020507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sz="28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alt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AU" altLang="en-US" sz="28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alt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alt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∙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𝑓𝑁</m:t>
                    </m:r>
                  </m:oMath>
                </a14:m>
                <a:r>
                  <a:rPr lang="en-AU" altLang="en-US" sz="2400" dirty="0" smtClean="0">
                    <a:latin typeface="Arial" charset="0"/>
                  </a:rPr>
                  <a:t> 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Check dimensions: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𝑀𝑅𝑅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d>
                      <m:dPr>
                        <m:ctrlPr>
                          <a:rPr lang="en-US" altLang="en-US" sz="2400" b="0" i="1" dirty="0" smtClean="0">
                            <a:latin typeface="Cambria Math"/>
                            <a:sym typeface="Symbol" panose="05050102010706020507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400" b="0" i="1" dirty="0" smtClean="0">
                                <a:latin typeface="Cambria Math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𝑚𝑚</m:t>
                            </m:r>
                          </m:e>
                          <m:sup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altLang="en-US" sz="2400" b="0" i="1" dirty="0" smtClean="0">
                            <a:latin typeface="Cambria Math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AU" altLang="en-US" sz="2400" i="1" dirty="0">
                            <a:latin typeface="Cambria Math" panose="02040503050406030204" pitchFamily="18" charset="0"/>
                          </a:rPr>
                          <m:t>𝑚𝑚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en-US" sz="2400" i="1" strike="sngStrike" dirty="0">
                            <a:latin typeface="Cambria Math" panose="02040503050406030204" pitchFamily="18" charset="0"/>
                          </a:rPr>
                          <m:t>𝑟𝑒𝑣</m:t>
                        </m:r>
                      </m:e>
                    </m:d>
                    <m:d>
                      <m:dPr>
                        <m:ctrlPr>
                          <a:rPr lang="en-US" altLang="en-US" sz="2400" b="0" i="1" dirty="0" smtClean="0">
                            <a:latin typeface="Cambria Math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400" b="0" i="1" strike="sngStrike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𝑟𝑒𝑣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/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𝑚𝑖𝑛</m:t>
                        </m:r>
                      </m:e>
                    </m:d>
                    <m:r>
                      <a:rPr lang="en-US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lang="en-US" altLang="en-US" sz="2400" b="0" i="1" dirty="0" smtClean="0">
                            <a:latin typeface="Cambria Math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𝑚𝑚</m:t>
                        </m:r>
                      </m:e>
                      <m:sup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3</m:t>
                        </m:r>
                      </m:sup>
                    </m:sSup>
                    <m:r>
                      <a:rPr lang="en-US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/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𝑚𝑖𝑛</m:t>
                    </m:r>
                  </m:oMath>
                </a14:m>
                <a:r>
                  <a:rPr lang="en-AU" altLang="en-US" sz="2400" dirty="0" smtClean="0">
                    <a:latin typeface="Arial" charset="0"/>
                  </a:rPr>
                  <a:t> (which are units of volume / unit time)</a:t>
                </a:r>
              </a:p>
              <a:p>
                <a:pPr marL="777875" lvl="1" indent="-457200"/>
                <a:endParaRPr lang="en-AU" altLang="en-US" sz="2100" dirty="0" smtClean="0">
                  <a:latin typeface="Arial" charset="0"/>
                </a:endParaRPr>
              </a:p>
            </p:txBody>
          </p:sp>
        </mc:Choice>
        <mc:Fallback xmlns="">
          <p:sp>
            <p:nvSpPr>
              <p:cNvPr id="5611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612774" y="1600200"/>
                <a:ext cx="8531225" cy="5105400"/>
              </a:xfrm>
              <a:blipFill rotWithShape="1">
                <a:blip r:embed="rId3"/>
                <a:stretch>
                  <a:fillRect l="-143" t="-836" b="-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15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5248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sz="3600" b="1" smtClean="0"/>
              <a:t>Drilling, Drills, and Drilling Machines:</a:t>
            </a:r>
            <a:br>
              <a:rPr lang="en-US" altLang="en-US" sz="3600" b="1" smtClean="0"/>
            </a:br>
            <a:r>
              <a:rPr lang="en-AU" altLang="en-US" sz="3600" b="1" smtClean="0"/>
              <a:t>Thrust Force and Torque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203" name="Rectangle 3"/>
              <p:cNvSpPr>
                <a:spLocks noGrp="1"/>
              </p:cNvSpPr>
              <p:nvPr>
                <p:ph type="body" idx="4294967295"/>
              </p:nvPr>
            </p:nvSpPr>
            <p:spPr>
              <a:xfrm>
                <a:off x="612774" y="1600200"/>
                <a:ext cx="8455025" cy="5181600"/>
              </a:xfrm>
            </p:spPr>
            <p:txBody>
              <a:bodyPr/>
              <a:lstStyle/>
              <a:p>
                <a:pPr marL="457200" indent="-457200"/>
                <a:r>
                  <a:rPr lang="en-AU" altLang="en-US" sz="2400" dirty="0" smtClean="0">
                    <a:latin typeface="Arial" charset="0"/>
                  </a:rPr>
                  <a:t>Thrust force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altLang="en-US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AU" altLang="en-US" sz="240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AU" alt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AU" altLang="en-US" sz="2400" dirty="0" smtClean="0">
                    <a:latin typeface="Arial" charset="0"/>
                  </a:rPr>
                  <a:t>)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Acts perpendicular to hole axis (i.e. radially or sideways)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Excessive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altLang="en-US" sz="21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AU" altLang="en-US" sz="210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AU" altLang="en-US" sz="21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AU" altLang="en-US" sz="2100" dirty="0" smtClean="0">
                    <a:latin typeface="Arial" charset="0"/>
                  </a:rPr>
                  <a:t> </a:t>
                </a:r>
                <a:r>
                  <a:rPr lang="en-AU" altLang="en-US" sz="2100" dirty="0" smtClean="0">
                    <a:latin typeface="Arial" charset="0"/>
                    <a:sym typeface="Symbol" panose="05050102010706020507" pitchFamily="18" charset="2"/>
                  </a:rPr>
                  <a:t></a:t>
                </a:r>
                <a:endParaRPr lang="en-AU" altLang="en-US" sz="2100" dirty="0">
                  <a:latin typeface="Arial" charset="0"/>
                  <a:sym typeface="Symbol" panose="05050102010706020507" pitchFamily="18" charset="2"/>
                </a:endParaRPr>
              </a:p>
              <a:p>
                <a:pPr marL="1052512" lvl="2" indent="-457200"/>
                <a:r>
                  <a:rPr lang="en-AU" altLang="en-US" sz="1800" dirty="0" smtClean="0">
                    <a:latin typeface="Arial" charset="0"/>
                  </a:rPr>
                  <a:t>Drill: bends or breaks</a:t>
                </a:r>
              </a:p>
              <a:p>
                <a:pPr marL="1052512" lvl="2" indent="-457200"/>
                <a:r>
                  <a:rPr lang="en-AU" altLang="en-US" sz="1800" dirty="0" smtClean="0">
                    <a:latin typeface="Arial" charset="0"/>
                  </a:rPr>
                  <a:t>Workpiece: distorted (esp. if it does not have sufficient stiffness*)</a:t>
                </a:r>
              </a:p>
              <a:p>
                <a:pPr marL="1052512" lvl="2" indent="-457200"/>
                <a:r>
                  <a:rPr lang="en-AU" altLang="en-US" sz="1800" dirty="0" smtClean="0">
                    <a:latin typeface="Arial" charset="0"/>
                  </a:rPr>
                  <a:t>or Workpiece: slips into </a:t>
                </a:r>
                <a:r>
                  <a:rPr lang="en-AU" altLang="en-US" sz="1800" dirty="0" err="1" smtClean="0">
                    <a:latin typeface="Arial" charset="0"/>
                  </a:rPr>
                  <a:t>workholding</a:t>
                </a:r>
                <a:r>
                  <a:rPr lang="en-AU" altLang="en-US" sz="1800" dirty="0" smtClean="0">
                    <a:latin typeface="Arial" charset="0"/>
                  </a:rPr>
                  <a:t> fixture</a:t>
                </a:r>
              </a:p>
              <a:p>
                <a:pPr marL="457200" indent="-457200"/>
                <a14:m>
                  <m:oMath xmlns:m="http://schemas.openxmlformats.org/officeDocument/2006/math">
                    <m:sSub>
                      <m:sSubPr>
                        <m:ctrlPr>
                          <a:rPr lang="en-AU" alt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AU" altLang="en-US" sz="240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AU" alt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AU" altLang="en-US" sz="2400" dirty="0" smtClean="0">
                    <a:latin typeface="Arial" charset="0"/>
                  </a:rPr>
                  <a:t> depends on: </a:t>
                </a:r>
              </a:p>
              <a:p>
                <a:pPr marL="777875" lvl="1" indent="-457200">
                  <a:buFont typeface="Wingdings" pitchFamily="2" charset="2"/>
                  <a:buAutoNum type="arabicPeriod"/>
                </a:pPr>
                <a:r>
                  <a:rPr lang="en-AU" altLang="en-US" sz="2100" dirty="0" smtClean="0">
                    <a:latin typeface="Arial" charset="0"/>
                  </a:rPr>
                  <a:t>Strength of the workpiece material</a:t>
                </a:r>
              </a:p>
              <a:p>
                <a:pPr marL="777875" lvl="1" indent="-457200">
                  <a:buFont typeface="Wingdings" pitchFamily="2" charset="2"/>
                  <a:buAutoNum type="arabicPeriod"/>
                </a:pPr>
                <a:r>
                  <a:rPr lang="en-AU" altLang="en-US" sz="2100" dirty="0" smtClean="0">
                    <a:latin typeface="Arial" charset="0"/>
                  </a:rPr>
                  <a:t>Feed</a:t>
                </a:r>
              </a:p>
              <a:p>
                <a:pPr marL="777875" lvl="1" indent="-457200">
                  <a:buFont typeface="Wingdings" pitchFamily="2" charset="2"/>
                  <a:buAutoNum type="arabicPeriod"/>
                </a:pPr>
                <a:r>
                  <a:rPr lang="en-AU" altLang="en-US" sz="2100" dirty="0" smtClean="0">
                    <a:latin typeface="Arial" charset="0"/>
                  </a:rPr>
                  <a:t>Rotational speed</a:t>
                </a:r>
              </a:p>
              <a:p>
                <a:pPr marL="777875" lvl="1" indent="-457200">
                  <a:buFont typeface="Wingdings" pitchFamily="2" charset="2"/>
                  <a:buAutoNum type="arabicPeriod"/>
                </a:pPr>
                <a:r>
                  <a:rPr lang="en-AU" altLang="en-US" sz="2100" dirty="0" smtClean="0">
                    <a:latin typeface="Arial" charset="0"/>
                  </a:rPr>
                  <a:t>Drill diameter</a:t>
                </a:r>
              </a:p>
              <a:p>
                <a:pPr marL="777875" lvl="1" indent="-457200">
                  <a:buFont typeface="Wingdings" pitchFamily="2" charset="2"/>
                  <a:buAutoNum type="arabicPeriod"/>
                </a:pPr>
                <a:r>
                  <a:rPr lang="en-AU" altLang="en-US" sz="2100" dirty="0" smtClean="0">
                    <a:latin typeface="Arial" charset="0"/>
                  </a:rPr>
                  <a:t>Drill geometry</a:t>
                </a:r>
              </a:p>
              <a:p>
                <a:pPr marL="777875" lvl="1" indent="-457200">
                  <a:buFont typeface="Wingdings" pitchFamily="2" charset="2"/>
                  <a:buAutoNum type="arabicPeriod"/>
                </a:pPr>
                <a:r>
                  <a:rPr lang="en-AU" altLang="en-US" sz="2100" dirty="0" smtClean="0">
                    <a:latin typeface="Arial" charset="0"/>
                  </a:rPr>
                  <a:t>Cutting fluid</a:t>
                </a:r>
              </a:p>
            </p:txBody>
          </p:sp>
        </mc:Choice>
        <mc:Fallback xmlns="">
          <p:sp>
            <p:nvSpPr>
              <p:cNvPr id="5632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612774" y="1600200"/>
                <a:ext cx="8455025" cy="5181600"/>
              </a:xfrm>
              <a:blipFill rotWithShape="0">
                <a:blip r:embed="rId3"/>
                <a:stretch>
                  <a:fillRect l="-144" t="-824" b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16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5581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sz="3600" b="1" smtClean="0"/>
              <a:t>Drilling, Drills, and Drilling Machines:</a:t>
            </a:r>
            <a:br>
              <a:rPr lang="en-US" altLang="en-US" sz="3600" b="1" smtClean="0"/>
            </a:br>
            <a:r>
              <a:rPr lang="en-AU" altLang="en-US" sz="3600" b="1" smtClean="0"/>
              <a:t>Thrust Force and Torque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203" name="Rectangle 3"/>
              <p:cNvSpPr>
                <a:spLocks noGrp="1"/>
              </p:cNvSpPr>
              <p:nvPr>
                <p:ph type="body" idx="4294967295"/>
              </p:nvPr>
            </p:nvSpPr>
            <p:spPr>
              <a:xfrm>
                <a:off x="612775" y="1600200"/>
                <a:ext cx="8153400" cy="5181600"/>
              </a:xfrm>
            </p:spPr>
            <p:txBody>
              <a:bodyPr/>
              <a:lstStyle/>
              <a:p>
                <a:pPr marL="457200" indent="-457200"/>
                <a:r>
                  <a:rPr lang="en-AU" altLang="en-US" sz="2400" dirty="0" smtClean="0">
                    <a:latin typeface="Arial" charset="0"/>
                  </a:rPr>
                  <a:t>Finding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alt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AU" altLang="en-US" sz="240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AU" alt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AU" altLang="en-US" sz="2400" dirty="0" smtClean="0">
                    <a:latin typeface="Arial" charset="0"/>
                  </a:rPr>
                  <a:t>: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Accurate calculation is difficult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Range:</a:t>
                </a:r>
              </a:p>
              <a:p>
                <a:pPr marL="1052512" lvl="2" indent="-457200"/>
                <a:r>
                  <a:rPr lang="en-AU" altLang="en-US" sz="1800" dirty="0" smtClean="0">
                    <a:latin typeface="Arial" charset="0"/>
                  </a:rPr>
                  <a:t>few </a:t>
                </a:r>
                <a14:m>
                  <m:oMath xmlns:m="http://schemas.openxmlformats.org/officeDocument/2006/math">
                    <m:r>
                      <a:rPr lang="en-AU" altLang="en-US" sz="18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AU" altLang="en-US" sz="1800" dirty="0" smtClean="0">
                    <a:latin typeface="Arial" charset="0"/>
                  </a:rPr>
                  <a:t> for small drills</a:t>
                </a:r>
              </a:p>
              <a:p>
                <a:pPr marL="1052512" lvl="2" indent="-457200"/>
                <a:r>
                  <a:rPr lang="en-AU" altLang="en-US" sz="1800" dirty="0" smtClean="0">
                    <a:latin typeface="Arial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AU" altLang="en-US" sz="1800" i="1" dirty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AU" alt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altLang="en-US" sz="1800" i="1" dirty="0" err="1" smtClean="0">
                        <a:latin typeface="Cambria Math" panose="02040503050406030204" pitchFamily="18" charset="0"/>
                      </a:rPr>
                      <m:t>𝑘𝑁</m:t>
                    </m:r>
                  </m:oMath>
                </a14:m>
                <a:r>
                  <a:rPr lang="en-AU" altLang="en-US" sz="1800" dirty="0" smtClean="0">
                    <a:latin typeface="Arial" charset="0"/>
                  </a:rPr>
                  <a:t> for high-strength materials with large drills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Experimental data: helps in using drills</a:t>
                </a:r>
              </a:p>
            </p:txBody>
          </p:sp>
        </mc:Choice>
        <mc:Fallback xmlns="">
          <p:sp>
            <p:nvSpPr>
              <p:cNvPr id="5632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612775" y="1600200"/>
                <a:ext cx="8153400" cy="5181600"/>
              </a:xfrm>
              <a:blipFill rotWithShape="0">
                <a:blip r:embed="rId3"/>
                <a:stretch>
                  <a:fillRect l="-150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17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7085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sz="3600" b="1" smtClean="0"/>
              <a:t>Drilling, Drills, and Drilling Machines:</a:t>
            </a:r>
            <a:br>
              <a:rPr lang="en-US" altLang="en-US" sz="3600" b="1" smtClean="0"/>
            </a:br>
            <a:r>
              <a:rPr lang="en-AU" altLang="en-US" sz="3600" b="1" smtClean="0"/>
              <a:t>Thrust Force and Torque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5251" name="Rectangle 3"/>
              <p:cNvSpPr>
                <a:spLocks noGrp="1"/>
              </p:cNvSpPr>
              <p:nvPr>
                <p:ph type="body" idx="4294967295"/>
              </p:nvPr>
            </p:nvSpPr>
            <p:spPr>
              <a:xfrm>
                <a:off x="612774" y="1600200"/>
                <a:ext cx="8531225" cy="5257800"/>
              </a:xfrm>
            </p:spPr>
            <p:txBody>
              <a:bodyPr/>
              <a:lstStyle/>
              <a:p>
                <a:pPr marL="457200" indent="-457200">
                  <a:buFont typeface="Wingdings" pitchFamily="2" charset="2"/>
                  <a:buNone/>
                </a:pPr>
                <a:r>
                  <a:rPr lang="en-AU" altLang="en-US" sz="2400" b="1" dirty="0" smtClean="0">
                    <a:latin typeface="Arial" charset="0"/>
                  </a:rPr>
                  <a:t>Torque</a:t>
                </a:r>
                <a:endParaRPr lang="en-AU" altLang="en-US" sz="2400" i="1" dirty="0" smtClean="0">
                  <a:latin typeface="Arial" charset="0"/>
                </a:endParaRPr>
              </a:p>
              <a:p>
                <a:pPr marL="457200" indent="-457200"/>
                <a:r>
                  <a:rPr lang="en-AU" altLang="en-US" sz="2400" dirty="0" smtClean="0">
                    <a:latin typeface="Arial" charset="0"/>
                  </a:rPr>
                  <a:t>Knowledge of torque (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AU" altLang="en-US" sz="2400" dirty="0" smtClean="0">
                    <a:latin typeface="Arial" charset="0"/>
                  </a:rPr>
                  <a:t>)</a:t>
                </a:r>
                <a:r>
                  <a:rPr lang="en-AU" altLang="en-US" sz="2400" i="1" dirty="0" smtClean="0">
                    <a:latin typeface="Arial" charset="0"/>
                  </a:rPr>
                  <a:t> </a:t>
                </a:r>
                <a:r>
                  <a:rPr lang="en-AU" altLang="en-US" sz="2400" dirty="0" smtClean="0">
                    <a:latin typeface="Arial" charset="0"/>
                  </a:rPr>
                  <a:t>in drilling: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Essential for estimating the power requirement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But difficult </a:t>
                </a:r>
                <a:r>
                  <a:rPr lang="en-AU" altLang="en-US" sz="2100" dirty="0">
                    <a:latin typeface="Arial" charset="0"/>
                  </a:rPr>
                  <a:t>to </a:t>
                </a:r>
                <a:r>
                  <a:rPr lang="en-AU" altLang="en-US" sz="2100" dirty="0" smtClean="0">
                    <a:latin typeface="Arial" charset="0"/>
                  </a:rPr>
                  <a:t>calculate (due to many factors involved) </a:t>
                </a:r>
              </a:p>
              <a:p>
                <a:pPr marL="457200" indent="-457200"/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AU" altLang="en-US" sz="2400" dirty="0" smtClean="0"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alt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AU" altLang="en-US" sz="2400" dirty="0" smtClean="0">
                    <a:latin typeface="Arial" charset="0"/>
                  </a:rPr>
                  <a:t> can be estimated from data tables: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e.g. table showing sp. power for different materials (</a:t>
                </a:r>
                <a:r>
                  <a:rPr lang="en-AU" altLang="en-US" sz="2100" i="1" dirty="0" smtClean="0">
                    <a:latin typeface="Arial" charset="0"/>
                  </a:rPr>
                  <a:t>Table 21.2</a:t>
                </a:r>
                <a:r>
                  <a:rPr lang="en-AU" altLang="en-US" sz="2100" dirty="0" smtClean="0">
                    <a:latin typeface="Arial" charset="0"/>
                  </a:rPr>
                  <a:t>)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Note, </a:t>
                </a:r>
                <a:r>
                  <a:rPr lang="en-AU" altLang="en-US" sz="2100" i="1" dirty="0" smtClean="0">
                    <a:latin typeface="Arial" charset="0"/>
                  </a:rPr>
                  <a:t>power dissipated in drilling = torque * rotational speed</a:t>
                </a:r>
              </a:p>
              <a:p>
                <a:pPr marL="777875" lvl="1" indent="-457200"/>
                <a:r>
                  <a:rPr lang="en-US" altLang="en-US" sz="2100" dirty="0">
                    <a:latin typeface="Arial" charset="0"/>
                  </a:rPr>
                  <a:t>i.e.</a:t>
                </a:r>
                <a:r>
                  <a:rPr lang="en-US" altLang="en-US" sz="2100" dirty="0" smtClean="0"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200" b="1" i="1" smtClean="0">
                        <a:latin typeface="Cambria Math" panose="02040503050406030204" pitchFamily="18" charset="0"/>
                      </a:rPr>
                      <m:t>𝑷𝒐𝒘𝒆𝒓</m:t>
                    </m:r>
                    <m:r>
                      <a:rPr lang="en-US" altLang="en-US" sz="2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200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en-US" sz="2200" b="1" i="1" smtClean="0">
                        <a:latin typeface="Cambria Math" panose="02040503050406030204" pitchFamily="18" charset="0"/>
                      </a:rPr>
                      <m:t> ∗</m:t>
                    </m:r>
                    <m:r>
                      <a:rPr lang="en-US" altLang="en-US" sz="2200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altLang="en-US" sz="2200" b="0" dirty="0" smtClean="0"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2200" b="0" i="1" dirty="0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en-US" sz="22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sz="2200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en-US" sz="2200" i="1" dirty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en-US" sz="22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d>
                          <m:dPr>
                            <m:ctrlPr>
                              <a:rPr lang="en-US" altLang="en-US" sz="22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sz="2200" b="0" i="1" dirty="0" smtClean="0">
                                <a:latin typeface="Cambria Math" panose="02040503050406030204" pitchFamily="18" charset="0"/>
                              </a:rPr>
                              <m:t>𝑟𝑒𝑣</m:t>
                            </m:r>
                            <m:r>
                              <a:rPr lang="en-US" altLang="en-US" sz="2200" b="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en-US" sz="2200" b="0" i="1" dirty="0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e>
                        </m:d>
                      </m:e>
                    </m:d>
                  </m:oMath>
                </a14:m>
                <a:endParaRPr lang="en-US" altLang="en-US" sz="2200" b="0" dirty="0" smtClean="0">
                  <a:latin typeface="Arial" charset="0"/>
                </a:endParaRPr>
              </a:p>
              <a:p>
                <a:pPr marL="777875" lvl="1" indent="-457200"/>
                <a:r>
                  <a:rPr lang="en-US" altLang="en-US" sz="2100" dirty="0" smtClean="0">
                    <a:latin typeface="Arial" charset="0"/>
                  </a:rPr>
                  <a:t>Remember, </a:t>
                </a:r>
                <a14:m>
                  <m:oMath xmlns:m="http://schemas.openxmlformats.org/officeDocument/2006/math"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𝑜𝑤𝑒𝑟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altLang="en-US" sz="22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200" b="1" i="1" dirty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altLang="en-US" sz="2200" b="1" i="1" dirty="0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altLang="en-US" sz="2200" b="1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2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200" b="1" i="1" dirty="0" smtClean="0">
                            <a:latin typeface="Cambria Math" panose="02040503050406030204" pitchFamily="18" charset="0"/>
                          </a:rPr>
                          <m:t>𝑷𝒐𝒘𝒆𝒓</m:t>
                        </m:r>
                      </m:num>
                      <m:den>
                        <m:r>
                          <a:rPr lang="en-US" altLang="en-US" sz="2200" b="1" i="1" dirty="0" smtClean="0">
                            <a:latin typeface="Cambria Math" panose="02040503050406030204" pitchFamily="18" charset="0"/>
                          </a:rPr>
                          <m:t>𝑴𝑹𝑹</m:t>
                        </m:r>
                      </m:den>
                    </m:f>
                  </m:oMath>
                </a14:m>
                <a:r>
                  <a:rPr lang="en-US" altLang="en-US" sz="2200" b="0" dirty="0" smtClean="0">
                    <a:latin typeface="Arial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2200" i="1" dirty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20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n-US" sz="2200" b="0" i="1" dirty="0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altLang="en-US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altLang="en-US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en-US" sz="2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en-US" sz="2200" b="0" i="1" dirty="0" smtClean="0">
                                <a:latin typeface="Cambria Math" panose="02040503050406030204" pitchFamily="18" charset="0"/>
                              </a:rPr>
                              <m:t>𝑚𝑚</m:t>
                            </m:r>
                          </m:e>
                          <m:sup>
                            <m:r>
                              <a:rPr lang="en-US" altLang="en-US" sz="22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altLang="en-US" sz="2200" b="0" dirty="0" smtClean="0">
                  <a:latin typeface="Arial" charset="0"/>
                </a:endParaRPr>
              </a:p>
              <a:p>
                <a:pPr marL="777875" lvl="1" indent="-457200"/>
                <a:r>
                  <a:rPr lang="en-US" altLang="en-US" sz="2100" b="0" dirty="0" smtClean="0">
                    <a:latin typeface="Arial" charset="0"/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r>
                      <a:rPr lang="en-US" altLang="en-US" sz="22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𝑻</m:t>
                    </m:r>
                    <m:r>
                      <a:rPr lang="en-US" altLang="en-US" sz="22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altLang="en-US" sz="2200" b="1" i="1" dirty="0" smtClean="0">
                            <a:latin typeface="Cambria Math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en-US" sz="2200" b="1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𝑷𝒐𝒘𝒆𝒓</m:t>
                        </m:r>
                      </m:num>
                      <m:den>
                        <m:r>
                          <a:rPr lang="en-US" altLang="en-US" sz="2200" b="1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𝑵</m:t>
                        </m:r>
                      </m:den>
                    </m:f>
                    <m:r>
                      <a:rPr lang="en-US" altLang="en-US" sz="2200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altLang="en-US" sz="2200" b="1" i="1" dirty="0" smtClean="0">
                            <a:latin typeface="Cambria Math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200" b="1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200" b="1" i="1" dirty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altLang="en-US" sz="2200" b="1" i="1" dirty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  <m:r>
                          <a:rPr lang="en-US" altLang="en-US" sz="22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en-US" sz="2200" b="1" i="1" dirty="0">
                            <a:latin typeface="Cambria Math" panose="02040503050406030204" pitchFamily="18" charset="0"/>
                          </a:rPr>
                          <m:t>𝑴𝑹𝑹</m:t>
                        </m:r>
                      </m:num>
                      <m:den>
                        <m:r>
                          <a:rPr lang="en-US" altLang="en-US" sz="2200" b="1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𝑵</m:t>
                        </m:r>
                      </m:den>
                    </m:f>
                  </m:oMath>
                </a14:m>
                <a:r>
                  <a:rPr lang="en-US" altLang="en-US" sz="2200" b="0" dirty="0" smtClean="0"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2200" i="1" dirty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en-US" sz="22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sz="2200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en-US" sz="2200" i="1" dirty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en-US" sz="220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en-US" sz="2200" b="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en-US" sz="22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d>
                          <m:dPr>
                            <m:ctrlPr>
                              <a:rPr lang="en-US" altLang="en-US" sz="22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sz="2200" i="1" dirty="0">
                                <a:latin typeface="Cambria Math" panose="02040503050406030204" pitchFamily="18" charset="0"/>
                              </a:rPr>
                              <m:t>𝑟𝑒𝑣</m:t>
                            </m:r>
                            <m:r>
                              <a:rPr lang="en-US" altLang="en-US" sz="2200" i="1" dirty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en-US" sz="2200" i="1" dirty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e>
                        </m:d>
                      </m:e>
                    </m:d>
                  </m:oMath>
                </a14:m>
                <a:endParaRPr lang="en-US" altLang="en-US" sz="2200" b="0" dirty="0" smtClean="0">
                  <a:latin typeface="Arial" charset="0"/>
                </a:endParaRPr>
              </a:p>
              <a:p>
                <a:pPr marL="777875" lvl="1" indent="-457200"/>
                <a:r>
                  <a:rPr lang="en-US" altLang="en-US" sz="2100" dirty="0" smtClean="0">
                    <a:latin typeface="Arial" charset="0"/>
                  </a:rPr>
                  <a:t>Note, for proper units: </a:t>
                </a:r>
                <a14:m>
                  <m:oMath xmlns:m="http://schemas.openxmlformats.org/officeDocument/2006/math">
                    <m:r>
                      <a:rPr lang="en-US" altLang="en-US" sz="21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en-US" sz="2100" dirty="0" smtClean="0">
                    <a:latin typeface="Arial" charset="0"/>
                  </a:rPr>
                  <a:t> must be expressed as:</a:t>
                </a:r>
              </a:p>
              <a:p>
                <a:pPr marL="1052512" lvl="2" indent="-457200"/>
                <a14:m>
                  <m:oMath xmlns:m="http://schemas.openxmlformats.org/officeDocument/2006/math">
                    <m:r>
                      <a:rPr lang="en-AU" altLang="en-US" sz="1800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AU" altLang="en-US" sz="1800" dirty="0" smtClean="0">
                    <a:latin typeface="Arial" charset="0"/>
                  </a:rPr>
                  <a:t>: rotational </a:t>
                </a:r>
                <a:r>
                  <a:rPr lang="en-AU" altLang="en-US" sz="1800" dirty="0">
                    <a:latin typeface="Arial" charset="0"/>
                  </a:rPr>
                  <a:t>speed </a:t>
                </a:r>
                <a:r>
                  <a:rPr lang="en-AU" altLang="en-US" sz="1800" dirty="0" smtClean="0">
                    <a:latin typeface="Arial" charset="0"/>
                  </a:rPr>
                  <a:t>from </a:t>
                </a:r>
                <a14:m>
                  <m:oMath xmlns:m="http://schemas.openxmlformats.org/officeDocument/2006/math">
                    <m:r>
                      <a:rPr lang="en-AU" altLang="en-US" sz="21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AU" altLang="en-US" sz="2100" i="1" dirty="0">
                        <a:latin typeface="Cambria Math" panose="02040503050406030204" pitchFamily="18" charset="0"/>
                      </a:rPr>
                      <m:t>𝑟𝑒𝑣</m:t>
                    </m:r>
                    <m:r>
                      <a:rPr lang="en-AU" altLang="en-US" sz="21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AU" altLang="en-US" sz="2100" i="1" dirty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AU" altLang="en-US" sz="21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AU" altLang="en-US" sz="2100" dirty="0" smtClean="0">
                    <a:latin typeface="Arial" charset="0"/>
                  </a:rPr>
                  <a:t> </a:t>
                </a:r>
                <a:r>
                  <a:rPr lang="en-AU" altLang="en-US" sz="1800" dirty="0" smtClean="0">
                    <a:latin typeface="Arial" charset="0"/>
                  </a:rPr>
                  <a:t>to</a:t>
                </a:r>
                <a:r>
                  <a:rPr lang="en-AU" altLang="en-US" sz="2100" dirty="0" smtClean="0"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altLang="en-US" sz="21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sz="2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alt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𝑟𝑎𝑑</m:t>
                        </m:r>
                        <m:r>
                          <a:rPr lang="en-US" alt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./</m:t>
                        </m:r>
                        <m:r>
                          <a:rPr lang="en-US" alt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</m:t>
                        </m:r>
                        <m:r>
                          <a:rPr lang="en-US" altLang="en-US" sz="2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AU" altLang="en-US" sz="2100" dirty="0" smtClean="0">
                    <a:latin typeface="Arial" charset="0"/>
                  </a:rPr>
                  <a:t> **</a:t>
                </a:r>
              </a:p>
            </p:txBody>
          </p:sp>
        </mc:Choice>
        <mc:Fallback xmlns="">
          <p:sp>
            <p:nvSpPr>
              <p:cNvPr id="5652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612774" y="1600200"/>
                <a:ext cx="8531225" cy="5257800"/>
              </a:xfrm>
              <a:blipFill rotWithShape="1">
                <a:blip r:embed="rId3"/>
                <a:stretch>
                  <a:fillRect l="-1144" t="-812" b="-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18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0813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sz="3600" b="1" smtClean="0"/>
              <a:t>Drilling, Drills, and Drilling Machines:</a:t>
            </a:r>
            <a:br>
              <a:rPr lang="en-US" altLang="en-US" sz="3600" b="1" smtClean="0"/>
            </a:br>
            <a:r>
              <a:rPr lang="en-AU" altLang="en-US" sz="3600" b="1" smtClean="0"/>
              <a:t>Thrust Force and Torque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7299" name="Rectangle 3"/>
              <p:cNvSpPr>
                <a:spLocks noGrp="1"/>
              </p:cNvSpPr>
              <p:nvPr>
                <p:ph type="body" idx="4294967295"/>
              </p:nvPr>
            </p:nvSpPr>
            <p:spPr>
              <a:xfrm>
                <a:off x="612775" y="1600200"/>
                <a:ext cx="8153400" cy="4953000"/>
              </a:xfrm>
            </p:spPr>
            <p:txBody>
              <a:bodyPr/>
              <a:lstStyle/>
              <a:p>
                <a:pPr marL="0" indent="0">
                  <a:buFont typeface="Wingdings" pitchFamily="2" charset="2"/>
                  <a:buNone/>
                </a:pPr>
                <a:r>
                  <a:rPr lang="en-AU" altLang="en-US" sz="2400" b="1" dirty="0" smtClean="0">
                    <a:solidFill>
                      <a:schemeClr val="hlink"/>
                    </a:solidFill>
                    <a:latin typeface="Arial" charset="0"/>
                  </a:rPr>
                  <a:t>EXAMPLE 23.4</a:t>
                </a:r>
                <a:r>
                  <a:rPr lang="en-AU" altLang="en-US" sz="2400" b="1" dirty="0" smtClean="0">
                    <a:latin typeface="Arial" charset="0"/>
                  </a:rPr>
                  <a:t> </a:t>
                </a:r>
              </a:p>
              <a:p>
                <a:pPr marL="0" indent="0">
                  <a:buFont typeface="Wingdings" pitchFamily="2" charset="2"/>
                  <a:buNone/>
                </a:pPr>
                <a:r>
                  <a:rPr lang="en-AU" altLang="en-US" sz="2400" b="1" dirty="0" smtClean="0">
                    <a:latin typeface="Arial" charset="0"/>
                  </a:rPr>
                  <a:t>Material-removal Rate and Torque in Drilling</a:t>
                </a:r>
                <a:endParaRPr lang="en-AU" altLang="en-US" sz="2400" i="1" dirty="0" smtClean="0">
                  <a:latin typeface="Arial" charset="0"/>
                </a:endParaRPr>
              </a:p>
              <a:p>
                <a:pPr marL="0" indent="0">
                  <a:buFont typeface="Wingdings" pitchFamily="2" charset="2"/>
                  <a:buNone/>
                </a:pPr>
                <a:r>
                  <a:rPr lang="en-AU" altLang="en-US" sz="2400" dirty="0" smtClean="0">
                    <a:latin typeface="Arial" charset="0"/>
                  </a:rPr>
                  <a:t>A hole is being drilled in a block of magnesium alloy with a </a:t>
                </a:r>
                <a14:m>
                  <m:oMath xmlns:m="http://schemas.openxmlformats.org/officeDocument/2006/math">
                    <m:r>
                      <a:rPr lang="en-AU" altLang="en-US" sz="2400" i="1" dirty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AU" altLang="en-US" sz="24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altLang="en-US" sz="2400" i="1" dirty="0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AU" altLang="en-US" sz="2400" dirty="0" smtClean="0">
                    <a:latin typeface="Arial" charset="0"/>
                  </a:rPr>
                  <a:t> drill bit at a feed of </a:t>
                </a:r>
                <a14:m>
                  <m:oMath xmlns:m="http://schemas.openxmlformats.org/officeDocument/2006/math">
                    <m:r>
                      <a:rPr lang="en-AU" altLang="en-US" sz="24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alt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AU" altLang="en-US" sz="24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AU" alt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altLang="en-US" sz="2400" i="1" dirty="0" smtClean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AU" altLang="en-US" sz="24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AU" altLang="en-US" sz="2400" i="1" dirty="0" smtClean="0">
                        <a:latin typeface="Cambria Math" panose="02040503050406030204" pitchFamily="18" charset="0"/>
                      </a:rPr>
                      <m:t>𝑟𝑒𝑣</m:t>
                    </m:r>
                  </m:oMath>
                </a14:m>
                <a:r>
                  <a:rPr lang="en-AU" altLang="en-US" sz="2400" dirty="0" smtClean="0">
                    <a:latin typeface="Arial" charset="0"/>
                  </a:rPr>
                  <a:t> and with the spindle running at </a:t>
                </a:r>
                <a14:m>
                  <m:oMath xmlns:m="http://schemas.openxmlformats.org/officeDocument/2006/math">
                    <m:r>
                      <a:rPr lang="en-AU" altLang="en-US" sz="24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AU" altLang="en-US" sz="24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AU" altLang="en-US" sz="2400" i="1" dirty="0" smtClean="0">
                        <a:latin typeface="Cambria Math" panose="02040503050406030204" pitchFamily="18" charset="0"/>
                      </a:rPr>
                      <m:t>800</m:t>
                    </m:r>
                    <m:r>
                      <a:rPr lang="en-AU" alt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altLang="en-US" sz="2400" i="1" dirty="0" smtClean="0">
                        <a:latin typeface="Cambria Math" panose="02040503050406030204" pitchFamily="18" charset="0"/>
                      </a:rPr>
                      <m:t>𝑟𝑝𝑚</m:t>
                    </m:r>
                  </m:oMath>
                </a14:m>
                <a:r>
                  <a:rPr lang="en-AU" altLang="en-US" sz="2400" dirty="0" smtClean="0">
                    <a:latin typeface="Arial" charset="0"/>
                  </a:rPr>
                  <a:t>. Calculate the material-removal rate and the torque on the drill.</a:t>
                </a:r>
              </a:p>
            </p:txBody>
          </p:sp>
        </mc:Choice>
        <mc:Fallback xmlns="">
          <p:sp>
            <p:nvSpPr>
              <p:cNvPr id="5672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612775" y="1600200"/>
                <a:ext cx="8153400" cy="4953000"/>
              </a:xfrm>
              <a:blipFill rotWithShape="0">
                <a:blip r:embed="rId3"/>
                <a:stretch>
                  <a:fillRect l="-1197" t="-862" r="-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19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5871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sz="3600" b="1" smtClean="0"/>
              <a:t>Drilling, Drills, and Drilling Machines</a:t>
            </a:r>
            <a:endParaRPr lang="en-AU" altLang="en-US" sz="3600" b="1" smtClean="0"/>
          </a:p>
        </p:txBody>
      </p:sp>
      <p:sp>
        <p:nvSpPr>
          <p:cNvPr id="546819" name="Rectangle 3"/>
          <p:cNvSpPr>
            <a:spLocks noGrp="1"/>
          </p:cNvSpPr>
          <p:nvPr>
            <p:ph type="body" idx="4294967295"/>
          </p:nvPr>
        </p:nvSpPr>
        <p:spPr>
          <a:xfrm>
            <a:off x="612774" y="1600200"/>
            <a:ext cx="8455025" cy="4953000"/>
          </a:xfrm>
        </p:spPr>
        <p:txBody>
          <a:bodyPr/>
          <a:lstStyle/>
          <a:p>
            <a:pPr marL="457200" indent="-457200"/>
            <a:r>
              <a:rPr lang="en-AU" altLang="en-US" sz="2400" dirty="0" smtClean="0">
                <a:latin typeface="Arial" charset="0"/>
              </a:rPr>
              <a:t>Most products have many holes in them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e.g. for rivets on plane wings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e.g. for bolts in engine blocks</a:t>
            </a:r>
          </a:p>
          <a:p>
            <a:pPr marL="457200" indent="-457200"/>
            <a:r>
              <a:rPr lang="en-AU" altLang="en-US" sz="2400" dirty="0" smtClean="0">
                <a:latin typeface="Arial" charset="0"/>
              </a:rPr>
              <a:t>Holes used for: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assembly with fasteners (e.g. screws, bolts, rivets)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design purposes (e.g. weight reduction, ventilation)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appearance</a:t>
            </a:r>
          </a:p>
          <a:p>
            <a:pPr marL="457200" indent="-457200"/>
            <a:r>
              <a:rPr lang="en-AU" altLang="en-US" sz="2400" b="1" dirty="0" smtClean="0">
                <a:latin typeface="Arial" charset="0"/>
              </a:rPr>
              <a:t>Hole making</a:t>
            </a:r>
            <a:r>
              <a:rPr lang="en-AU" altLang="en-US" sz="2400" dirty="0" smtClean="0">
                <a:latin typeface="Arial" charset="0"/>
              </a:rPr>
              <a:t>: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Among most important operations in manufacturing</a:t>
            </a:r>
          </a:p>
          <a:p>
            <a:pPr marL="777875" lvl="1" indent="-457200"/>
            <a:r>
              <a:rPr lang="en-AU" altLang="en-US" sz="2100" b="1" dirty="0" smtClean="0">
                <a:latin typeface="Arial" charset="0"/>
              </a:rPr>
              <a:t>Drilling </a:t>
            </a:r>
            <a:r>
              <a:rPr lang="en-AU" altLang="en-US" sz="2100" dirty="0" smtClean="0">
                <a:latin typeface="Arial" charset="0"/>
              </a:rPr>
              <a:t>is major, common hole-making process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Cost is among highest machining costs in car engine </a:t>
            </a:r>
            <a:r>
              <a:rPr lang="en-AU" altLang="en-US" sz="2100" dirty="0" err="1" smtClean="0">
                <a:latin typeface="Arial" charset="0"/>
              </a:rPr>
              <a:t>prod</a:t>
            </a:r>
            <a:r>
              <a:rPr lang="en-AU" altLang="en-US" sz="2100" baseline="30000" dirty="0" err="1" smtClean="0">
                <a:latin typeface="Arial" charset="0"/>
              </a:rPr>
              <a:t>on</a:t>
            </a:r>
            <a:r>
              <a:rPr lang="en-AU" altLang="en-US" sz="2100" dirty="0" smtClean="0">
                <a:latin typeface="Arial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7721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sz="3600" b="1" smtClean="0"/>
              <a:t>Drilling, Drills, and Drilling Machines:</a:t>
            </a:r>
            <a:br>
              <a:rPr lang="en-US" altLang="en-US" sz="3600" b="1" smtClean="0"/>
            </a:br>
            <a:r>
              <a:rPr lang="en-AU" altLang="en-US" sz="3600" b="1" smtClean="0"/>
              <a:t>Thrust Force and Torque</a:t>
            </a:r>
          </a:p>
        </p:txBody>
      </p:sp>
      <p:sp>
        <p:nvSpPr>
          <p:cNvPr id="56934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49530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AU" altLang="en-US" sz="2400" b="1" smtClean="0">
                <a:solidFill>
                  <a:schemeClr val="hlink"/>
                </a:solidFill>
                <a:latin typeface="Arial" charset="0"/>
              </a:rPr>
              <a:t>Solution</a:t>
            </a:r>
            <a:r>
              <a:rPr lang="en-AU" altLang="en-US" sz="2400" b="1" smtClean="0">
                <a:latin typeface="Arial" charset="0"/>
              </a:rPr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en-AU" altLang="en-US" sz="2400" b="1" smtClean="0">
                <a:latin typeface="Arial" charset="0"/>
              </a:rPr>
              <a:t>Material-removal Rate and Torque in Drilling</a:t>
            </a:r>
            <a:endParaRPr lang="en-AU" altLang="en-US" sz="2400" i="1" smtClean="0">
              <a:latin typeface="Arial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AU" altLang="en-US" sz="2400" smtClean="0">
                <a:latin typeface="Arial" charset="0"/>
              </a:rPr>
              <a:t>The material-removal rate is</a:t>
            </a:r>
          </a:p>
          <a:p>
            <a:pPr marL="0" indent="0">
              <a:buFont typeface="Wingdings" pitchFamily="2" charset="2"/>
              <a:buNone/>
            </a:pPr>
            <a:endParaRPr lang="en-AU" altLang="en-US" sz="2400" smtClean="0">
              <a:latin typeface="Arial" charset="0"/>
            </a:endParaRPr>
          </a:p>
          <a:p>
            <a:pPr marL="0" indent="0">
              <a:buFont typeface="Wingdings" pitchFamily="2" charset="2"/>
              <a:buNone/>
            </a:pPr>
            <a:endParaRPr lang="en-AU" altLang="en-US" sz="2400" smtClean="0">
              <a:latin typeface="Arial" charset="0"/>
            </a:endParaRPr>
          </a:p>
          <a:p>
            <a:pPr marL="0" indent="0">
              <a:buFont typeface="Wingdings" pitchFamily="2" charset="2"/>
              <a:buNone/>
            </a:pPr>
            <a:endParaRPr lang="en-AU" altLang="en-US" sz="2400" smtClean="0">
              <a:latin typeface="Arial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AU" altLang="en-US" sz="2400" smtClean="0">
                <a:latin typeface="Arial" charset="0"/>
              </a:rPr>
              <a:t>The power required is</a:t>
            </a:r>
          </a:p>
          <a:p>
            <a:pPr marL="0" indent="0">
              <a:buFont typeface="Wingdings" pitchFamily="2" charset="2"/>
              <a:buNone/>
            </a:pPr>
            <a:endParaRPr lang="en-AU" altLang="en-US" sz="2400" smtClean="0">
              <a:latin typeface="Arial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AU" altLang="en-US" sz="2400" smtClean="0">
                <a:latin typeface="Arial" charset="0"/>
              </a:rPr>
              <a:t>The torque is </a:t>
            </a:r>
          </a:p>
        </p:txBody>
      </p:sp>
      <p:sp>
        <p:nvSpPr>
          <p:cNvPr id="569348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altLang="zh-CN" sz="1000">
                <a:ea typeface="SimSun" pitchFamily="2" charset="-122"/>
              </a:rPr>
              <a:t>   Copyright © 2010 Pearson Education South Asia Pte Ltd</a:t>
            </a:r>
          </a:p>
        </p:txBody>
      </p:sp>
      <p:graphicFrame>
        <p:nvGraphicFramePr>
          <p:cNvPr id="569349" name="Object 5"/>
          <p:cNvGraphicFramePr>
            <a:graphicFrameLocks noChangeAspect="1"/>
          </p:cNvGraphicFramePr>
          <p:nvPr/>
        </p:nvGraphicFramePr>
        <p:xfrm>
          <a:off x="990600" y="3200400"/>
          <a:ext cx="70770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610" name="Equation" r:id="rId4" imgW="3771720" imgH="482400" progId="Equation.3">
                  <p:embed/>
                </p:oleObj>
              </mc:Choice>
              <mc:Fallback>
                <p:oleObj name="Equation" r:id="rId4" imgW="37717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200400"/>
                        <a:ext cx="7077075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9351" name="Object 7"/>
          <p:cNvGraphicFramePr>
            <a:graphicFrameLocks noChangeAspect="1"/>
          </p:cNvGraphicFramePr>
          <p:nvPr/>
        </p:nvGraphicFramePr>
        <p:xfrm>
          <a:off x="3733800" y="4395788"/>
          <a:ext cx="328771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611" name="Equation" r:id="rId6" imgW="1752480" imgH="215640" progId="Equation.3">
                  <p:embed/>
                </p:oleObj>
              </mc:Choice>
              <mc:Fallback>
                <p:oleObj name="Equation" r:id="rId6" imgW="1752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395788"/>
                        <a:ext cx="3287713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9353" name="Object 9"/>
          <p:cNvGraphicFramePr>
            <a:graphicFrameLocks noChangeAspect="1"/>
          </p:cNvGraphicFramePr>
          <p:nvPr/>
        </p:nvGraphicFramePr>
        <p:xfrm>
          <a:off x="2590800" y="5105400"/>
          <a:ext cx="2335213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612" name="Equation" r:id="rId8" imgW="1244520" imgH="393480" progId="Equation.3">
                  <p:embed/>
                </p:oleObj>
              </mc:Choice>
              <mc:Fallback>
                <p:oleObj name="Equation" r:id="rId8" imgW="1244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105400"/>
                        <a:ext cx="2335213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20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772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sz="3600" b="1" smtClean="0"/>
              <a:t>Drilling, Drills, and Drilling Machines:</a:t>
            </a:r>
            <a:br>
              <a:rPr lang="en-US" altLang="en-US" sz="3600" b="1" smtClean="0"/>
            </a:br>
            <a:r>
              <a:rPr lang="en-AU" altLang="en-US" sz="3600" b="1" smtClean="0"/>
              <a:t>Drill Materials and Sizes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1395" name="Rectangle 3"/>
              <p:cNvSpPr>
                <a:spLocks noGrp="1"/>
              </p:cNvSpPr>
              <p:nvPr>
                <p:ph type="body" idx="4294967295"/>
              </p:nvPr>
            </p:nvSpPr>
            <p:spPr>
              <a:xfrm>
                <a:off x="612774" y="1600200"/>
                <a:ext cx="8378825" cy="4953000"/>
              </a:xfrm>
            </p:spPr>
            <p:txBody>
              <a:bodyPr/>
              <a:lstStyle/>
              <a:p>
                <a:pPr marL="457200" indent="-457200"/>
                <a:r>
                  <a:rPr lang="en-AU" altLang="en-US" sz="2400" dirty="0" smtClean="0">
                    <a:latin typeface="Arial" charset="0"/>
                  </a:rPr>
                  <a:t>Drill materials: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Usually made from </a:t>
                </a:r>
                <a14:m>
                  <m:oMath xmlns:m="http://schemas.openxmlformats.org/officeDocument/2006/math"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𝐻𝑆𝑆</m:t>
                    </m:r>
                  </m:oMath>
                </a14:m>
                <a:r>
                  <a:rPr lang="en-AU" altLang="en-US" sz="2100" dirty="0" smtClean="0">
                    <a:latin typeface="Arial" charset="0"/>
                  </a:rPr>
                  <a:t> 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Also solid carbides or with carbide tips</a:t>
                </a:r>
              </a:p>
              <a:p>
                <a:pPr marL="457200" indent="-457200"/>
                <a:r>
                  <a:rPr lang="en-AU" altLang="en-US" sz="2400" dirty="0" smtClean="0">
                    <a:latin typeface="Arial" charset="0"/>
                  </a:rPr>
                  <a:t>Drills commonly coated with:</a:t>
                </a:r>
              </a:p>
              <a:p>
                <a:pPr marL="777875" lvl="1" indent="-457200"/>
                <a14:m>
                  <m:oMath xmlns:m="http://schemas.openxmlformats.org/officeDocument/2006/math"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𝑇𝑖𝑁</m:t>
                    </m:r>
                  </m:oMath>
                </a14:m>
                <a:r>
                  <a:rPr lang="en-AU" altLang="en-US" sz="2100" dirty="0" smtClean="0">
                    <a:latin typeface="Arial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𝑇𝑖𝐶𝑁</m:t>
                    </m:r>
                  </m:oMath>
                </a14:m>
                <a:r>
                  <a:rPr lang="en-AU" altLang="en-US" sz="2100" dirty="0" smtClean="0">
                    <a:latin typeface="Arial" charset="0"/>
                  </a:rPr>
                  <a:t>* for increased wear resistance</a:t>
                </a:r>
              </a:p>
              <a:p>
                <a:pPr marL="457200" indent="-457200"/>
                <a:r>
                  <a:rPr lang="en-AU" altLang="en-US" sz="2400" dirty="0" smtClean="0">
                    <a:latin typeface="Arial" charset="0"/>
                  </a:rPr>
                  <a:t>Polycrystalline-diamond-coated drills: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Used to make fastener holes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Used with </a:t>
                </a:r>
                <a:r>
                  <a:rPr lang="en-AU" altLang="en-US" sz="2100" dirty="0" err="1" smtClean="0">
                    <a:latin typeface="Arial" charset="0"/>
                  </a:rPr>
                  <a:t>fiber</a:t>
                </a:r>
                <a:r>
                  <a:rPr lang="en-AU" altLang="en-US" sz="2100" dirty="0" smtClean="0">
                    <a:latin typeface="Arial" charset="0"/>
                  </a:rPr>
                  <a:t>-reinforced plastics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Have high wear resistance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1000’s of holes can be drilled with little damage to drill material</a:t>
                </a:r>
              </a:p>
              <a:p>
                <a:pPr marL="777875" lvl="1" indent="-457200"/>
                <a:endParaRPr lang="en-AU" altLang="en-US" sz="2100" dirty="0" smtClean="0">
                  <a:latin typeface="Arial" charset="0"/>
                </a:endParaRPr>
              </a:p>
            </p:txBody>
          </p:sp>
        </mc:Choice>
        <mc:Fallback xmlns="">
          <p:sp>
            <p:nvSpPr>
              <p:cNvPr id="571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612774" y="1600200"/>
                <a:ext cx="8378825" cy="4953000"/>
              </a:xfrm>
              <a:blipFill rotWithShape="0">
                <a:blip r:embed="rId3"/>
                <a:stretch>
                  <a:fillRect l="-146" t="-862" r="-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21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9336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sz="3600" b="1" smtClean="0"/>
              <a:t>Drilling, Drills, and Drilling Machines:</a:t>
            </a:r>
            <a:br>
              <a:rPr lang="en-US" altLang="en-US" sz="3600" b="1" smtClean="0"/>
            </a:br>
            <a:r>
              <a:rPr lang="en-AU" altLang="en-US" sz="3600" b="1" smtClean="0"/>
              <a:t>Drill Materials and Sizes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1395" name="Rectangle 3"/>
              <p:cNvSpPr>
                <a:spLocks noGrp="1"/>
              </p:cNvSpPr>
              <p:nvPr>
                <p:ph type="body" idx="4294967295"/>
              </p:nvPr>
            </p:nvSpPr>
            <p:spPr>
              <a:xfrm>
                <a:off x="612774" y="1600200"/>
                <a:ext cx="8378825" cy="5181600"/>
              </a:xfrm>
            </p:spPr>
            <p:txBody>
              <a:bodyPr/>
              <a:lstStyle/>
              <a:p>
                <a:pPr marL="457200" indent="-457200"/>
                <a:r>
                  <a:rPr lang="en-AU" altLang="en-US" sz="2400" dirty="0" smtClean="0">
                    <a:latin typeface="Arial" charset="0"/>
                  </a:rPr>
                  <a:t>Standard twist-drill sizes consist of following series:</a:t>
                </a:r>
              </a:p>
              <a:p>
                <a:pPr marL="457200" indent="-457200">
                  <a:buFont typeface="Wingdings" pitchFamily="2" charset="2"/>
                  <a:buAutoNum type="arabicPeriod"/>
                </a:pPr>
                <a:r>
                  <a:rPr lang="en-AU" altLang="en-US" sz="2400" b="1" dirty="0" smtClean="0">
                    <a:latin typeface="Arial" charset="0"/>
                  </a:rPr>
                  <a:t>Numerical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No. </a:t>
                </a:r>
                <a14:m>
                  <m:oMath xmlns:m="http://schemas.openxmlformats.org/officeDocument/2006/math"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97</m:t>
                    </m:r>
                  </m:oMath>
                </a14:m>
                <a:r>
                  <a:rPr lang="en-AU" altLang="en-US" sz="2100" dirty="0" smtClean="0">
                    <a:latin typeface="Arial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0059</m:t>
                    </m:r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sz="2100" b="0" i="0" dirty="0" smtClean="0"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altLang="en-US" sz="2100" b="0" i="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en-US" sz="2100" b="0" i="0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sz="2100" b="0" i="0" dirty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altLang="en-US" sz="21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100" b="0" i="1" dirty="0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AU" altLang="en-US" sz="2100" dirty="0" smtClean="0">
                    <a:latin typeface="Arial" charset="0"/>
                  </a:rPr>
                  <a:t> ) to No. </a:t>
                </a:r>
                <a14:m>
                  <m:oMath xmlns:m="http://schemas.openxmlformats.org/officeDocument/2006/math"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AU" altLang="en-US" sz="2100" dirty="0" smtClean="0">
                    <a:latin typeface="Arial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sz="21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28</m:t>
                    </m:r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altLang="en-US" sz="2100" b="0" i="0" dirty="0" smtClean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US" altLang="en-US" sz="2100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en-US" sz="21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sz="2100" b="0" i="1" dirty="0" smtClean="0">
                        <a:latin typeface="Cambria Math" panose="02040503050406030204" pitchFamily="18" charset="0"/>
                      </a:rPr>
                      <m:t>79</m:t>
                    </m:r>
                    <m:r>
                      <a:rPr lang="en-US" altLang="en-US" sz="21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100" b="0" i="1" dirty="0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AU" altLang="en-US" sz="2100" dirty="0" smtClean="0">
                    <a:latin typeface="Arial" charset="0"/>
                  </a:rPr>
                  <a:t>)</a:t>
                </a:r>
              </a:p>
              <a:p>
                <a:pPr marL="457200" indent="-457200">
                  <a:buFont typeface="Wingdings" pitchFamily="2" charset="2"/>
                  <a:buAutoNum type="arabicPeriod"/>
                </a:pPr>
                <a:r>
                  <a:rPr lang="en-AU" altLang="en-US" sz="2400" b="1" dirty="0" smtClean="0">
                    <a:latin typeface="Arial" charset="0"/>
                  </a:rPr>
                  <a:t>Letter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A </a:t>
                </a:r>
                <a:r>
                  <a:rPr lang="en-AU" altLang="en-US" sz="2100" dirty="0">
                    <a:latin typeface="Arial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AU" altLang="en-US" sz="21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altLang="en-US" sz="2100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sz="2100" b="0" i="0" dirty="0" smtClean="0">
                        <a:latin typeface="Cambria Math" panose="02040503050406030204" pitchFamily="18" charset="0"/>
                      </a:rPr>
                      <m:t>234</m:t>
                    </m:r>
                    <m:r>
                      <a:rPr lang="en-AU" altLang="en-US" sz="21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altLang="en-US" sz="2100" dirty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AU" altLang="en-US" sz="2100" dirty="0">
                        <a:latin typeface="Cambria Math" panose="02040503050406030204" pitchFamily="18" charset="0"/>
                      </a:rPr>
                      <m:t>. − </m:t>
                    </m:r>
                    <m:r>
                      <a:rPr lang="en-US" altLang="en-US" sz="2100" b="0" i="0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en-US" sz="2100" b="0" i="0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sz="2100" b="0" i="0" dirty="0" smtClean="0">
                        <a:latin typeface="Cambria Math" panose="02040503050406030204" pitchFamily="18" charset="0"/>
                      </a:rPr>
                      <m:t>94</m:t>
                    </m:r>
                    <m:r>
                      <a:rPr lang="en-US" altLang="en-US" sz="21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100" dirty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AU" altLang="en-US" sz="2100" dirty="0">
                    <a:latin typeface="Arial" charset="0"/>
                  </a:rPr>
                  <a:t> ) to </a:t>
                </a:r>
                <a:r>
                  <a:rPr lang="en-AU" altLang="en-US" sz="2100" dirty="0" smtClean="0">
                    <a:latin typeface="Arial" charset="0"/>
                  </a:rPr>
                  <a:t>Z </a:t>
                </a:r>
                <a:r>
                  <a:rPr lang="en-AU" altLang="en-US" sz="2100" dirty="0">
                    <a:latin typeface="Arial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AU" altLang="en-US" sz="21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altLang="en-US" sz="2100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sz="2100" b="0" i="0" dirty="0" smtClean="0">
                        <a:latin typeface="Cambria Math" panose="02040503050406030204" pitchFamily="18" charset="0"/>
                      </a:rPr>
                      <m:t>413</m:t>
                    </m:r>
                    <m:r>
                      <a:rPr lang="en-AU" altLang="en-US" sz="21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altLang="en-US" sz="2100" dirty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AU" altLang="en-US" sz="2100" dirty="0">
                        <a:latin typeface="Cambria Math" panose="02040503050406030204" pitchFamily="18" charset="0"/>
                      </a:rPr>
                      <m:t>. − </m:t>
                    </m:r>
                    <m:r>
                      <a:rPr lang="en-US" altLang="en-US" sz="2100" b="0" i="0" dirty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altLang="en-US" sz="2100" b="0" i="0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sz="2100" b="0" i="0" dirty="0" smtClean="0">
                        <a:latin typeface="Cambria Math" panose="02040503050406030204" pitchFamily="18" charset="0"/>
                      </a:rPr>
                      <m:t>49</m:t>
                    </m:r>
                    <m:r>
                      <a:rPr lang="en-US" altLang="en-US" sz="21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100" dirty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AU" altLang="en-US" sz="2100" dirty="0">
                    <a:latin typeface="Arial" charset="0"/>
                  </a:rPr>
                  <a:t>)</a:t>
                </a:r>
              </a:p>
              <a:p>
                <a:pPr marL="457200" indent="-457200">
                  <a:buFont typeface="Wingdings" pitchFamily="2" charset="2"/>
                  <a:buAutoNum type="arabicPeriod"/>
                </a:pPr>
                <a:r>
                  <a:rPr lang="en-AU" altLang="en-US" sz="2400" b="1" dirty="0" smtClean="0">
                    <a:latin typeface="Arial" charset="0"/>
                  </a:rPr>
                  <a:t>Fractional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Straight shank: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1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100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den>
                    </m:f>
                    <m:r>
                      <a:rPr lang="en-US" altLang="en-US" sz="2100" b="0" i="0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altLang="en-US" sz="2100" b="0" i="0" smtClean="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altLang="en-US" sz="21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1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1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en-US" sz="21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100" b="0" i="1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altLang="en-US" sz="21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AU" altLang="en-US" sz="2100" dirty="0" smtClean="0">
                    <a:latin typeface="Arial" charset="0"/>
                  </a:rPr>
                  <a:t> (in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1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1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100" i="1">
                            <a:latin typeface="Cambria Math" panose="02040503050406030204" pitchFamily="18" charset="0"/>
                          </a:rPr>
                          <m:t>64</m:t>
                        </m:r>
                      </m:den>
                    </m:f>
                    <m:r>
                      <a:rPr lang="en-US" altLang="en-US" sz="21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100" b="0" i="1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altLang="en-US" sz="21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AU" altLang="en-US" sz="2100" dirty="0" smtClean="0">
                    <a:latin typeface="Arial" charset="0"/>
                  </a:rPr>
                  <a:t> increments) to </a:t>
                </a:r>
                <a14:m>
                  <m:oMath xmlns:m="http://schemas.openxmlformats.org/officeDocument/2006/math">
                    <m:r>
                      <a:rPr lang="en-US" altLang="en-US" sz="210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altLang="en-US" sz="21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1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en-US" sz="21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100" i="1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altLang="en-US" sz="21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AU" altLang="en-US" sz="2100" dirty="0" smtClean="0">
                    <a:latin typeface="Arial" charset="0"/>
                  </a:rPr>
                  <a:t> </a:t>
                </a:r>
                <a:r>
                  <a:rPr lang="en-AU" altLang="en-US" sz="2100" dirty="0">
                    <a:latin typeface="Arial" charset="0"/>
                  </a:rPr>
                  <a:t>(in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1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1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1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  <m:r>
                      <a:rPr lang="en-US" altLang="en-US" sz="21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100" i="1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altLang="en-US" sz="21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AU" altLang="en-US" sz="2100" dirty="0">
                    <a:latin typeface="Arial" charset="0"/>
                  </a:rPr>
                  <a:t> increments</a:t>
                </a:r>
                <a:r>
                  <a:rPr lang="en-AU" altLang="en-US" sz="2100" dirty="0" smtClean="0">
                    <a:latin typeface="Arial" charset="0"/>
                  </a:rPr>
                  <a:t>)*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Taper shank: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1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1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1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altLang="en-US" sz="210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altLang="en-US" sz="210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altLang="en-US" sz="21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1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en-US" sz="21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en-US" sz="21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100" i="1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altLang="en-US" sz="21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AU" altLang="en-US" sz="2100" dirty="0">
                    <a:latin typeface="Arial" charset="0"/>
                  </a:rPr>
                  <a:t> (in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1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1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100" i="1">
                            <a:latin typeface="Cambria Math" panose="02040503050406030204" pitchFamily="18" charset="0"/>
                          </a:rPr>
                          <m:t>64</m:t>
                        </m:r>
                      </m:den>
                    </m:f>
                    <m:r>
                      <a:rPr lang="en-US" altLang="en-US" sz="2100" i="1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altLang="en-US" sz="21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AU" altLang="en-US" sz="2100" dirty="0"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100" b="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altLang="en-US" sz="21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p>
                        <m:r>
                          <a:rPr lang="en-US" altLang="en-US" sz="21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en-US" sz="21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AU" altLang="en-US" sz="2100" dirty="0">
                    <a:latin typeface="Arial" charset="0"/>
                  </a:rPr>
                  <a:t>) to </a:t>
                </a:r>
                <a14:m>
                  <m:oMath xmlns:m="http://schemas.openxmlformats.org/officeDocument/2006/math">
                    <m:r>
                      <a:rPr lang="en-US" altLang="en-US" sz="2100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en-US" sz="21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sz="21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en-US" sz="21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100" i="1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altLang="en-US" sz="21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AU" altLang="en-US" sz="2100" dirty="0">
                    <a:latin typeface="Arial" charset="0"/>
                  </a:rPr>
                  <a:t> (in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1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1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1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altLang="en-US" sz="2100" i="1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altLang="en-US" sz="21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AU" altLang="en-US" sz="2100" dirty="0"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1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altLang="en-US" sz="21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p>
                        <m:r>
                          <a:rPr lang="en-US" altLang="en-US" sz="21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en-US" sz="21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AU" altLang="en-US" sz="2100" dirty="0" smtClean="0">
                    <a:latin typeface="Arial" charset="0"/>
                  </a:rPr>
                  <a:t>)</a:t>
                </a:r>
                <a:endParaRPr lang="en-AU" altLang="en-US" sz="2100" dirty="0">
                  <a:latin typeface="Arial" charset="0"/>
                </a:endParaRPr>
              </a:p>
              <a:p>
                <a:pPr marL="457200" indent="-457200">
                  <a:buFont typeface="Wingdings" pitchFamily="2" charset="2"/>
                  <a:buAutoNum type="arabicPeriod"/>
                </a:pPr>
                <a:r>
                  <a:rPr lang="en-AU" altLang="en-US" sz="2400" b="1" dirty="0" err="1" smtClean="0">
                    <a:latin typeface="Arial" charset="0"/>
                  </a:rPr>
                  <a:t>Millimeter</a:t>
                </a:r>
                <a:endParaRPr lang="en-AU" altLang="en-US" sz="2400" b="1" dirty="0" smtClean="0">
                  <a:latin typeface="Arial" charset="0"/>
                </a:endParaRP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From </a:t>
                </a:r>
                <a14:m>
                  <m:oMath xmlns:m="http://schemas.openxmlformats.org/officeDocument/2006/math">
                    <m:r>
                      <a:rPr lang="en-US" altLang="en-US" sz="21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en-US" sz="21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sz="2100" b="0" i="0" smtClean="0">
                        <a:latin typeface="Cambria Math" panose="02040503050406030204" pitchFamily="18" charset="0"/>
                      </a:rPr>
                      <m:t>05</m:t>
                    </m:r>
                    <m:r>
                      <a:rPr lang="en-US" altLang="en-US" sz="21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100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AU" altLang="en-US" sz="2100" dirty="0">
                    <a:latin typeface="Arial" charset="0"/>
                  </a:rPr>
                  <a:t> </a:t>
                </a:r>
                <a:r>
                  <a:rPr lang="en-AU" altLang="en-US" sz="2100" dirty="0" smtClean="0">
                    <a:latin typeface="Arial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1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en-US" sz="21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sz="2100" b="0" i="0" smtClean="0">
                        <a:latin typeface="Cambria Math" panose="02040503050406030204" pitchFamily="18" charset="0"/>
                      </a:rPr>
                      <m:t>002</m:t>
                    </m:r>
                    <m:r>
                      <a:rPr lang="en-US" altLang="en-US" sz="21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100" b="0" i="1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altLang="en-US" sz="21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AU" altLang="en-US" sz="2100" dirty="0">
                    <a:latin typeface="Arial" charset="0"/>
                  </a:rPr>
                  <a:t>) </a:t>
                </a:r>
                <a:r>
                  <a:rPr lang="en-AU" altLang="en-US" sz="2100" dirty="0" smtClean="0">
                    <a:latin typeface="Arial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altLang="en-US" sz="21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en-US" sz="21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sz="2100" b="0" i="0" smtClean="0">
                        <a:latin typeface="Cambria Math" panose="02040503050406030204" pitchFamily="18" charset="0"/>
                      </a:rPr>
                      <m:t>01</m:t>
                    </m:r>
                    <m:r>
                      <a:rPr lang="en-US" altLang="en-US" sz="21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100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AU" altLang="en-US" sz="2100" dirty="0"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1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AU" altLang="en-US" sz="2100" dirty="0"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  <m:sup>
                        <m:r>
                          <a:rPr lang="en-US" altLang="en-US" sz="2100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en-US" sz="2100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AU" altLang="en-US" sz="2100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571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612774" y="1600200"/>
                <a:ext cx="8378825" cy="5181600"/>
              </a:xfrm>
              <a:blipFill rotWithShape="0">
                <a:blip r:embed="rId3"/>
                <a:stretch>
                  <a:fillRect l="-146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22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0599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sz="3600" b="1" smtClean="0"/>
              <a:t>Drilling, Drills, and Drilling Machines:</a:t>
            </a:r>
            <a:br>
              <a:rPr lang="en-US" altLang="en-US" sz="3600" b="1" smtClean="0"/>
            </a:br>
            <a:r>
              <a:rPr lang="en-AU" altLang="en-US" sz="3600" b="1" smtClean="0"/>
              <a:t>Drilling Practice</a:t>
            </a:r>
          </a:p>
        </p:txBody>
      </p:sp>
      <p:sp>
        <p:nvSpPr>
          <p:cNvPr id="573443" name="Rectangle 3"/>
          <p:cNvSpPr>
            <a:spLocks noGrp="1"/>
          </p:cNvSpPr>
          <p:nvPr>
            <p:ph type="body" idx="4294967295"/>
          </p:nvPr>
        </p:nvSpPr>
        <p:spPr>
          <a:xfrm>
            <a:off x="612774" y="1600200"/>
            <a:ext cx="8455025" cy="4953000"/>
          </a:xfrm>
        </p:spPr>
        <p:txBody>
          <a:bodyPr/>
          <a:lstStyle/>
          <a:p>
            <a:pPr marL="457200" indent="-457200"/>
            <a:r>
              <a:rPr lang="en-AU" altLang="en-US" sz="2400" dirty="0" smtClean="0">
                <a:latin typeface="Arial" charset="0"/>
              </a:rPr>
              <a:t>Drill chucks: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Used to hold drills (and similar hole-making tools)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Tightened with/without keys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Special chucks</a:t>
            </a:r>
          </a:p>
          <a:p>
            <a:pPr marL="1052512" lvl="2" indent="-457200"/>
            <a:r>
              <a:rPr lang="en-AU" altLang="en-US" sz="1800" dirty="0" smtClean="0">
                <a:latin typeface="Arial" charset="0"/>
              </a:rPr>
              <a:t>Have quick change features</a:t>
            </a:r>
          </a:p>
          <a:p>
            <a:pPr marL="1052512" lvl="2" indent="-457200"/>
            <a:r>
              <a:rPr lang="en-AU" altLang="en-US" sz="1800" dirty="0" smtClean="0">
                <a:latin typeface="Arial" charset="0"/>
              </a:rPr>
              <a:t>Do not require stopping the spindle</a:t>
            </a:r>
          </a:p>
          <a:p>
            <a:pPr marL="1052512" lvl="2" indent="-457200"/>
            <a:r>
              <a:rPr lang="en-AU" altLang="en-US" sz="1800" dirty="0" smtClean="0">
                <a:latin typeface="Arial" charset="0"/>
              </a:rPr>
              <a:t>Available for use in production machinery</a:t>
            </a:r>
          </a:p>
          <a:p>
            <a:pPr marL="457200" indent="-457200"/>
            <a:r>
              <a:rPr lang="en-AU" altLang="en-US" sz="2400" dirty="0" smtClean="0">
                <a:latin typeface="Arial" charset="0"/>
              </a:rPr>
              <a:t>Lateral deflection of drill: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Drills do not have a centering action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  <a:sym typeface="Symbol" panose="05050102010706020507" pitchFamily="18" charset="2"/>
              </a:rPr>
              <a:t> </a:t>
            </a:r>
            <a:r>
              <a:rPr lang="en-AU" altLang="en-US" sz="2100" dirty="0" smtClean="0">
                <a:latin typeface="Arial" charset="0"/>
              </a:rPr>
              <a:t>tend to “walk” on workpiece surface at start of operation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Problem severe with small-D long drills, may lead to failure</a:t>
            </a:r>
          </a:p>
          <a:p>
            <a:pPr marL="777875" lvl="1" indent="-457200"/>
            <a:endParaRPr lang="en-AU" altLang="en-US" sz="2100" dirty="0" smtClean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23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9840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sz="3600" b="1" smtClean="0"/>
              <a:t>Drilling, Drills, and Drilling Machines:</a:t>
            </a:r>
            <a:br>
              <a:rPr lang="en-US" altLang="en-US" sz="3600" b="1" smtClean="0"/>
            </a:br>
            <a:r>
              <a:rPr lang="en-AU" altLang="en-US" sz="3600" b="1" smtClean="0"/>
              <a:t>Drilling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3443" name="Rectangle 3"/>
              <p:cNvSpPr>
                <a:spLocks noGrp="1"/>
              </p:cNvSpPr>
              <p:nvPr>
                <p:ph type="body" idx="4294967295"/>
              </p:nvPr>
            </p:nvSpPr>
            <p:spPr>
              <a:xfrm>
                <a:off x="612774" y="1600200"/>
                <a:ext cx="8455025" cy="4953000"/>
              </a:xfrm>
            </p:spPr>
            <p:txBody>
              <a:bodyPr/>
              <a:lstStyle/>
              <a:p>
                <a:pPr marL="457200" indent="-457200"/>
                <a:r>
                  <a:rPr lang="en-AU" altLang="en-US" sz="2400" dirty="0" smtClean="0">
                    <a:latin typeface="Arial" charset="0"/>
                  </a:rPr>
                  <a:t>Avoiding lateral </a:t>
                </a:r>
                <a:r>
                  <a:rPr lang="en-AU" altLang="en-US" sz="2400" dirty="0">
                    <a:latin typeface="Arial" charset="0"/>
                  </a:rPr>
                  <a:t>deflection of </a:t>
                </a:r>
                <a:r>
                  <a:rPr lang="en-AU" altLang="en-US" sz="2400" dirty="0" smtClean="0">
                    <a:latin typeface="Arial" charset="0"/>
                  </a:rPr>
                  <a:t>drill (at start of drill):</a:t>
                </a:r>
                <a:endParaRPr lang="en-AU" altLang="en-US" sz="2400" dirty="0">
                  <a:latin typeface="Arial" charset="0"/>
                </a:endParaRPr>
              </a:p>
              <a:p>
                <a:pPr marL="777875" lvl="1" indent="-457200">
                  <a:buFont typeface="+mj-lt"/>
                  <a:buAutoNum type="arabicPeriod"/>
                </a:pPr>
                <a:r>
                  <a:rPr lang="en-AU" altLang="en-US" sz="2100" dirty="0" smtClean="0">
                    <a:latin typeface="Arial" charset="0"/>
                  </a:rPr>
                  <a:t>Guide drill using fixtures</a:t>
                </a:r>
              </a:p>
              <a:p>
                <a:pPr marL="777875" lvl="1" indent="-457200">
                  <a:buFont typeface="+mj-lt"/>
                  <a:buAutoNum type="arabicPeriod"/>
                </a:pPr>
                <a:r>
                  <a:rPr lang="en-AU" altLang="en-US" sz="2100" dirty="0" smtClean="0">
                    <a:latin typeface="Arial" charset="0"/>
                  </a:rPr>
                  <a:t>Use center </a:t>
                </a:r>
                <a:r>
                  <a:rPr lang="en-AU" altLang="en-US" sz="2100" dirty="0">
                    <a:latin typeface="Arial" charset="0"/>
                  </a:rPr>
                  <a:t>drill </a:t>
                </a:r>
                <a:r>
                  <a:rPr lang="en-AU" altLang="en-US" sz="2100" dirty="0" smtClean="0">
                    <a:latin typeface="Arial" charset="0"/>
                  </a:rPr>
                  <a:t>to make small starting hole before drilling</a:t>
                </a:r>
              </a:p>
              <a:p>
                <a:pPr marL="1052512" lvl="2" indent="-457200"/>
                <a:r>
                  <a:rPr lang="en-AU" altLang="en-US" sz="1800" dirty="0" smtClean="0">
                    <a:latin typeface="Arial" charset="0"/>
                  </a:rPr>
                  <a:t>Usually @ </a:t>
                </a:r>
                <a14:m>
                  <m:oMath xmlns:m="http://schemas.openxmlformats.org/officeDocument/2006/math">
                    <m:r>
                      <a:rPr lang="en-AU" altLang="en-US" sz="1800" i="1" dirty="0" smtClean="0">
                        <a:latin typeface="Cambria Math" panose="02040503050406030204" pitchFamily="18" charset="0"/>
                      </a:rPr>
                      <m:t>60</m:t>
                    </m:r>
                    <m:r>
                      <a:rPr lang="en-AU" altLang="en-US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AU" altLang="en-US" sz="1800" dirty="0" smtClean="0">
                    <a:latin typeface="Arial" charset="0"/>
                  </a:rPr>
                  <a:t> point angle</a:t>
                </a:r>
              </a:p>
              <a:p>
                <a:pPr marL="777875" lvl="1" indent="-457200">
                  <a:buFont typeface="+mj-lt"/>
                  <a:buAutoNum type="arabicPeriod"/>
                </a:pPr>
                <a:r>
                  <a:rPr lang="en-AU" altLang="en-US" sz="2100" dirty="0" smtClean="0">
                    <a:latin typeface="Arial" charset="0"/>
                  </a:rPr>
                  <a:t>Grind drill point to an </a:t>
                </a:r>
                <a:r>
                  <a:rPr lang="en-AU" altLang="en-US" sz="2100" i="1" dirty="0" smtClean="0">
                    <a:latin typeface="Arial" charset="0"/>
                  </a:rPr>
                  <a:t>S </a:t>
                </a:r>
                <a:r>
                  <a:rPr lang="en-AU" altLang="en-US" sz="2100" dirty="0" smtClean="0">
                    <a:latin typeface="Arial" charset="0"/>
                  </a:rPr>
                  <a:t>shape (important with CNC machines)</a:t>
                </a:r>
              </a:p>
              <a:p>
                <a:pPr marL="1052512" lvl="2" indent="-457200"/>
                <a:r>
                  <a:rPr lang="en-AU" altLang="en-US" sz="1800" dirty="0" smtClean="0">
                    <a:latin typeface="Arial" charset="0"/>
                  </a:rPr>
                  <a:t>This has a self-</a:t>
                </a:r>
                <a:r>
                  <a:rPr lang="en-AU" altLang="en-US" sz="1800" dirty="0" err="1" smtClean="0">
                    <a:latin typeface="Arial" charset="0"/>
                  </a:rPr>
                  <a:t>centering</a:t>
                </a:r>
                <a:r>
                  <a:rPr lang="en-AU" altLang="en-US" sz="1800" dirty="0" smtClean="0">
                    <a:latin typeface="Arial" charset="0"/>
                  </a:rPr>
                  <a:t> characteristic</a:t>
                </a:r>
              </a:p>
              <a:p>
                <a:pPr marL="1052512" lvl="2" indent="-457200"/>
                <a:r>
                  <a:rPr lang="en-AU" altLang="en-US" sz="1800" dirty="0" smtClean="0">
                    <a:latin typeface="Arial" charset="0"/>
                    <a:sym typeface="Symbol" panose="05050102010706020507" pitchFamily="18" charset="2"/>
                  </a:rPr>
                  <a:t></a:t>
                </a:r>
                <a:r>
                  <a:rPr lang="en-AU" altLang="en-US" sz="1800" dirty="0" smtClean="0">
                    <a:latin typeface="Arial" charset="0"/>
                  </a:rPr>
                  <a:t> no need for center-drilling</a:t>
                </a:r>
              </a:p>
              <a:p>
                <a:pPr marL="1052512" lvl="2" indent="-457200"/>
                <a:r>
                  <a:rPr lang="en-AU" altLang="en-US" sz="1800" dirty="0" smtClean="0">
                    <a:latin typeface="Arial" charset="0"/>
                  </a:rPr>
                  <a:t>Produces accurate holes with improved drill life</a:t>
                </a:r>
              </a:p>
              <a:p>
                <a:pPr marL="777875" lvl="1" indent="-457200">
                  <a:buFont typeface="+mj-lt"/>
                  <a:buAutoNum type="arabicPeriod"/>
                </a:pPr>
                <a:r>
                  <a:rPr lang="en-AU" altLang="en-US" sz="2100" dirty="0" smtClean="0">
                    <a:latin typeface="Arial" charset="0"/>
                  </a:rPr>
                  <a:t>Use centering punch </a:t>
                </a:r>
                <a:r>
                  <a:rPr lang="en-AU" altLang="en-US" sz="2100" dirty="0" smtClean="0">
                    <a:latin typeface="Arial" charset="0"/>
                    <a:sym typeface="Symbol" panose="05050102010706020507" pitchFamily="18" charset="2"/>
                  </a:rPr>
                  <a:t> produces initial impression</a:t>
                </a:r>
              </a:p>
              <a:p>
                <a:pPr marL="777875" lvl="1" indent="-457200">
                  <a:buFont typeface="+mj-lt"/>
                  <a:buAutoNum type="arabicPeriod"/>
                </a:pPr>
                <a:r>
                  <a:rPr lang="en-AU" altLang="en-US" sz="2100" dirty="0" smtClean="0">
                    <a:latin typeface="Arial" charset="0"/>
                    <a:sym typeface="Symbol" panose="05050102010706020507" pitchFamily="18" charset="2"/>
                  </a:rPr>
                  <a:t>Add dimples (or other features) in cast or forged blank</a:t>
                </a:r>
              </a:p>
              <a:p>
                <a:pPr marL="777875" lvl="1" indent="-457200">
                  <a:buFont typeface="+mj-lt"/>
                  <a:buAutoNum type="arabicPeriod"/>
                </a:pPr>
                <a:endParaRPr lang="en-AU" altLang="en-US" sz="2100" dirty="0" smtClean="0">
                  <a:latin typeface="Arial" charset="0"/>
                </a:endParaRPr>
              </a:p>
            </p:txBody>
          </p:sp>
        </mc:Choice>
        <mc:Fallback xmlns="">
          <p:sp>
            <p:nvSpPr>
              <p:cNvPr id="5734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612774" y="1600200"/>
                <a:ext cx="8455025" cy="4953000"/>
              </a:xfrm>
              <a:blipFill rotWithShape="1">
                <a:blip r:embed="rId3"/>
                <a:stretch>
                  <a:fillRect l="-144" t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3444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altLang="zh-CN" sz="1000">
                <a:ea typeface="SimSun" pitchFamily="2" charset="-122"/>
              </a:rPr>
              <a:t>   Copyright © 2010 Pearson Education South Asia Pte Ltd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24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992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sz="3600" b="1" smtClean="0"/>
              <a:t>Drilling, Drills, and Drilling Machines:</a:t>
            </a:r>
            <a:br>
              <a:rPr lang="en-US" altLang="en-US" sz="3600" b="1" smtClean="0"/>
            </a:br>
            <a:r>
              <a:rPr lang="en-AU" altLang="en-US" sz="3600" b="1" smtClean="0"/>
              <a:t>Drilling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5491" name="Rectangle 3"/>
              <p:cNvSpPr>
                <a:spLocks noGrp="1"/>
              </p:cNvSpPr>
              <p:nvPr>
                <p:ph type="body" idx="4294967295"/>
              </p:nvPr>
            </p:nvSpPr>
            <p:spPr>
              <a:xfrm>
                <a:off x="612774" y="1600200"/>
                <a:ext cx="8531226" cy="4953000"/>
              </a:xfrm>
            </p:spPr>
            <p:txBody>
              <a:bodyPr/>
              <a:lstStyle/>
              <a:p>
                <a:pPr marL="457200" indent="-457200">
                  <a:buFont typeface="Wingdings" pitchFamily="2" charset="2"/>
                  <a:buNone/>
                </a:pPr>
                <a:r>
                  <a:rPr lang="en-AU" altLang="en-US" sz="2400" b="1" dirty="0" smtClean="0">
                    <a:latin typeface="Arial" charset="0"/>
                  </a:rPr>
                  <a:t>Drilling Recommendations</a:t>
                </a:r>
                <a:endParaRPr lang="en-AU" altLang="en-US" sz="2400" dirty="0" smtClean="0">
                  <a:latin typeface="Arial" charset="0"/>
                </a:endParaRPr>
              </a:p>
              <a:p>
                <a:pPr marL="457200" indent="-457200"/>
                <a:r>
                  <a:rPr lang="en-AU" altLang="en-US" sz="2400" dirty="0" smtClean="0">
                    <a:latin typeface="Arial" charset="0"/>
                  </a:rPr>
                  <a:t>Speed:</a:t>
                </a:r>
              </a:p>
              <a:p>
                <a:pPr marL="777875" lvl="1" indent="-457200"/>
                <a:r>
                  <a:rPr lang="en-AU" altLang="en-US" sz="2100" dirty="0">
                    <a:latin typeface="Arial" charset="0"/>
                  </a:rPr>
                  <a:t>Recommended ranges for </a:t>
                </a:r>
                <a14:m>
                  <m:oMath xmlns:m="http://schemas.openxmlformats.org/officeDocument/2006/math">
                    <m:r>
                      <a:rPr lang="en-AU" altLang="en-US" sz="2100" i="1" dirty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AU" altLang="en-US" sz="2100" dirty="0">
                    <a:latin typeface="Arial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AU" altLang="en-US" sz="2100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AU" altLang="en-US" sz="2100" dirty="0">
                    <a:latin typeface="Arial" charset="0"/>
                  </a:rPr>
                  <a:t> shown in table (</a:t>
                </a:r>
                <a:r>
                  <a:rPr lang="en-AU" altLang="en-US" sz="2100" dirty="0">
                    <a:latin typeface="Arial" charset="0"/>
                    <a:hlinkClick r:id="rId3" action="ppaction://hlinksldjump"/>
                  </a:rPr>
                  <a:t>next slide</a:t>
                </a:r>
                <a:r>
                  <a:rPr lang="en-AU" altLang="en-US" sz="2100" dirty="0">
                    <a:latin typeface="Arial" charset="0"/>
                  </a:rPr>
                  <a:t>)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Speed here is </a:t>
                </a:r>
                <a:r>
                  <a:rPr lang="en-AU" altLang="en-US" sz="2100" i="1" dirty="0" smtClean="0">
                    <a:latin typeface="Arial" charset="0"/>
                  </a:rPr>
                  <a:t>surface speed</a:t>
                </a:r>
                <a:r>
                  <a:rPr lang="en-AU" altLang="en-US" sz="2100" dirty="0" smtClean="0">
                    <a:latin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AU" altLang="en-US" sz="2100" i="1" dirty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AU" altLang="en-US" sz="2100" dirty="0">
                    <a:latin typeface="Arial" charset="0"/>
                  </a:rPr>
                  <a:t>, of </a:t>
                </a:r>
                <a:r>
                  <a:rPr lang="en-AU" altLang="en-US" sz="2100" dirty="0" smtClean="0">
                    <a:latin typeface="Arial" charset="0"/>
                  </a:rPr>
                  <a:t>drill at its periphery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Example:</a:t>
                </a:r>
                <a:br>
                  <a:rPr lang="en-AU" altLang="en-US" sz="2100" dirty="0" smtClean="0">
                    <a:latin typeface="Arial" charset="0"/>
                  </a:rPr>
                </a:br>
                <a14:m>
                  <m:oMath xmlns:m="http://schemas.openxmlformats.org/officeDocument/2006/math"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AU" altLang="en-US" sz="2100" dirty="0" smtClean="0">
                    <a:latin typeface="Arial" charset="0"/>
                  </a:rPr>
                  <a:t> drill, rotating at </a:t>
                </a:r>
                <a14:m>
                  <m:oMath xmlns:m="http://schemas.openxmlformats.org/officeDocument/2006/math"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300</m:t>
                    </m:r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𝑟𝑝𝑚</m:t>
                    </m:r>
                  </m:oMath>
                </a14:m>
                <a:r>
                  <a:rPr lang="en-AU" altLang="en-US" sz="2100" dirty="0" smtClean="0">
                    <a:latin typeface="Arial" charset="0"/>
                  </a:rPr>
                  <a:t>*, has a surface speed of:</a:t>
                </a:r>
                <a:endParaRPr lang="en-US" altLang="en-US" sz="2100" i="1" dirty="0">
                  <a:latin typeface="Cambria Math" panose="02040503050406030204" pitchFamily="18" charset="0"/>
                </a:endParaRPr>
              </a:p>
              <a:p>
                <a:pPr marL="595312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altLang="en-US" sz="2100" i="1" dirty="0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AU" altLang="en-US" sz="21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100" b="0" i="1" dirty="0" smtClean="0">
                          <a:latin typeface="Cambria Math" panose="02040503050406030204" pitchFamily="18" charset="0"/>
                        </a:rPr>
                        <m:t>𝑟𝑎𝑑𝑖𝑢𝑠</m:t>
                      </m:r>
                      <m:r>
                        <a:rPr lang="en-US" altLang="en-US" sz="2100" b="0" i="1" dirty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en-US" sz="2100" b="0" i="1" dirty="0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altLang="en-US" sz="2100" b="0" i="1" dirty="0" smtClean="0">
                  <a:latin typeface="Cambria Math" panose="02040503050406030204" pitchFamily="18" charset="0"/>
                </a:endParaRPr>
              </a:p>
              <a:p>
                <a:pPr marL="595312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1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2100" b="0" i="1" dirty="0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100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en-US" sz="2100" i="1" dirty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en-US" altLang="en-US" sz="2100" i="1" dirty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en-US" sz="2100" i="1" dirty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altLang="en-US" sz="21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en-US" sz="210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sz="2100" i="1" dirty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</m:d>
                      <m:d>
                        <m:dPr>
                          <m:ctrlPr>
                            <a:rPr lang="en-US" altLang="en-US" sz="21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sz="2100" b="0" i="1" dirty="0" smtClean="0">
                              <a:latin typeface="Cambria Math" panose="02040503050406030204" pitchFamily="18" charset="0"/>
                            </a:rPr>
                            <m:t>300</m:t>
                          </m:r>
                          <m:r>
                            <a:rPr lang="en-US" altLang="en-US" sz="210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sz="2100" b="0" i="1" dirty="0" smtClean="0">
                              <a:latin typeface="Cambria Math" panose="02040503050406030204" pitchFamily="18" charset="0"/>
                            </a:rPr>
                            <m:t>𝑟𝑒𝑣</m:t>
                          </m:r>
                          <m:r>
                            <a:rPr lang="en-US" altLang="en-US" sz="2100" b="0" i="1" dirty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en-US" sz="2100" b="0" i="1" dirty="0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e>
                      </m:d>
                      <m:r>
                        <a:rPr lang="en-US" altLang="en-US" sz="21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1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sz="21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altLang="en-US" sz="21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en-US" sz="21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𝑟𝑎𝑑</m:t>
                      </m:r>
                      <m:r>
                        <a:rPr lang="en-US" altLang="en-US" sz="21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altLang="en-US" sz="21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𝑟𝑒𝑣</m:t>
                      </m:r>
                      <m:r>
                        <a:rPr lang="en-US" altLang="en-US" sz="21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</m:t>
                      </m:r>
                      <m:f>
                        <m:fPr>
                          <m:ctrlPr>
                            <a:rPr lang="en-US" altLang="en-US" sz="210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1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2100" b="0" i="1" dirty="0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en-US" altLang="en-US" sz="21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1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altLang="en-US" sz="21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altLang="en-US" sz="21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  <m:r>
                        <a:rPr lang="en-US" altLang="en-US" sz="21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altLang="en-US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100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altLang="en-US" sz="2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1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en-US" sz="21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en-US" sz="2100" b="0" i="1" smtClean="0"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en-AU" altLang="en-US" sz="2100" dirty="0" smtClean="0">
                  <a:latin typeface="Arial" charset="0"/>
                </a:endParaRP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Note how surface speed (</a:t>
                </a:r>
                <a14:m>
                  <m:oMath xmlns:m="http://schemas.openxmlformats.org/officeDocument/2006/math"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𝑅𝑁</m:t>
                    </m:r>
                  </m:oMath>
                </a14:m>
                <a:r>
                  <a:rPr lang="en-AU" altLang="en-US" sz="2100" dirty="0" smtClean="0">
                    <a:latin typeface="Arial" charset="0"/>
                  </a:rPr>
                  <a:t>) is different than drill velocity (</a:t>
                </a:r>
                <a14:m>
                  <m:oMath xmlns:m="http://schemas.openxmlformats.org/officeDocument/2006/math">
                    <m:r>
                      <a:rPr lang="en-US" altLang="en-US" sz="2100" b="0" i="1" smtClean="0">
                        <a:latin typeface="Cambria Math" panose="02040503050406030204" pitchFamily="18" charset="0"/>
                        <a:hlinkClick r:id="rId4" action="ppaction://hlinksldjump"/>
                      </a:rPr>
                      <m:t>𝑓𝑁</m:t>
                    </m:r>
                  </m:oMath>
                </a14:m>
                <a:r>
                  <a:rPr lang="en-AU" altLang="en-US" sz="2100" dirty="0" smtClean="0">
                    <a:latin typeface="Arial" charset="0"/>
                  </a:rPr>
                  <a:t>)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Drilling holes </a:t>
                </a:r>
                <a14:m>
                  <m:oMath xmlns:m="http://schemas.openxmlformats.org/officeDocument/2006/math"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&lt; </m:t>
                    </m:r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AU" altLang="en-US" sz="2100" dirty="0" smtClean="0">
                    <a:latin typeface="Arial" charset="0"/>
                  </a:rPr>
                  <a:t> (in diameter):</a:t>
                </a:r>
              </a:p>
              <a:p>
                <a:pPr marL="1052512" lvl="2" indent="-457200"/>
                <a14:m>
                  <m:oMath xmlns:m="http://schemas.openxmlformats.org/officeDocument/2006/math">
                    <m:r>
                      <a:rPr lang="en-AU" altLang="en-US" sz="18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AU" altLang="en-US" sz="1800" dirty="0" smtClean="0">
                    <a:latin typeface="Arial" charset="0"/>
                  </a:rPr>
                  <a:t> can be up to </a:t>
                </a:r>
                <a14:m>
                  <m:oMath xmlns:m="http://schemas.openxmlformats.org/officeDocument/2006/math">
                    <m:r>
                      <a:rPr lang="en-AU" altLang="en-US" sz="1800" i="1" dirty="0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en-AU" altLang="en-US" sz="1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altLang="en-US" sz="1800" i="1" dirty="0" smtClean="0">
                        <a:latin typeface="Cambria Math" panose="02040503050406030204" pitchFamily="18" charset="0"/>
                      </a:rPr>
                      <m:t>000</m:t>
                    </m:r>
                    <m:r>
                      <a:rPr lang="en-AU" alt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altLang="en-US" sz="1800" i="1" dirty="0" smtClean="0">
                        <a:latin typeface="Cambria Math" panose="02040503050406030204" pitchFamily="18" charset="0"/>
                      </a:rPr>
                      <m:t>𝑟𝑝𝑚</m:t>
                    </m:r>
                  </m:oMath>
                </a14:m>
                <a:r>
                  <a:rPr lang="en-AU" altLang="en-US" sz="1800" dirty="0" smtClean="0">
                    <a:latin typeface="Arial" charset="0"/>
                  </a:rPr>
                  <a:t> (depending on workpiece material)</a:t>
                </a:r>
              </a:p>
            </p:txBody>
          </p:sp>
        </mc:Choice>
        <mc:Fallback xmlns="">
          <p:sp>
            <p:nvSpPr>
              <p:cNvPr id="5754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612774" y="1600200"/>
                <a:ext cx="8531226" cy="4953000"/>
              </a:xfrm>
              <a:blipFill rotWithShape="0">
                <a:blip r:embed="rId5"/>
                <a:stretch>
                  <a:fillRect l="-1144" t="-862" b="-1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25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9496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sz="3600" b="1" smtClean="0"/>
              <a:t>Drilling, Drills, and Drilling Machines:</a:t>
            </a:r>
            <a:br>
              <a:rPr lang="en-US" altLang="en-US" sz="3600" b="1" smtClean="0"/>
            </a:br>
            <a:r>
              <a:rPr lang="en-AU" altLang="en-US" sz="3600" b="1" smtClean="0"/>
              <a:t>Drilling Practice</a:t>
            </a:r>
          </a:p>
        </p:txBody>
      </p:sp>
      <p:sp>
        <p:nvSpPr>
          <p:cNvPr id="575491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4953000"/>
          </a:xfrm>
        </p:spPr>
        <p:txBody>
          <a:bodyPr/>
          <a:lstStyle/>
          <a:p>
            <a:pPr marL="457200" indent="-457200">
              <a:buFont typeface="Wingdings" pitchFamily="2" charset="2"/>
              <a:buNone/>
            </a:pPr>
            <a:r>
              <a:rPr lang="en-AU" altLang="en-US" sz="2400" b="1" dirty="0" smtClean="0">
                <a:latin typeface="Arial" charset="0"/>
              </a:rPr>
              <a:t>Drilling Recommendations</a:t>
            </a:r>
            <a:endParaRPr lang="en-AU" altLang="en-US" sz="2400" dirty="0" smtClean="0">
              <a:latin typeface="Arial" charset="0"/>
            </a:endParaRPr>
          </a:p>
        </p:txBody>
      </p:sp>
      <p:pic>
        <p:nvPicPr>
          <p:cNvPr id="5754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" y="2209800"/>
            <a:ext cx="9050036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26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7610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sz="3600" b="1" smtClean="0"/>
              <a:t>Drilling, Drills, and Drilling Machines:</a:t>
            </a:r>
            <a:br>
              <a:rPr lang="en-US" altLang="en-US" sz="3600" b="1" smtClean="0"/>
            </a:br>
            <a:r>
              <a:rPr lang="en-AU" altLang="en-US" sz="3600" b="1" smtClean="0"/>
              <a:t>Drilling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7539" name="Rectangle 3"/>
              <p:cNvSpPr>
                <a:spLocks noGrp="1"/>
              </p:cNvSpPr>
              <p:nvPr>
                <p:ph type="body" idx="4294967295"/>
              </p:nvPr>
            </p:nvSpPr>
            <p:spPr>
              <a:xfrm>
                <a:off x="612774" y="1600200"/>
                <a:ext cx="8531225" cy="4953000"/>
              </a:xfrm>
            </p:spPr>
            <p:txBody>
              <a:bodyPr/>
              <a:lstStyle/>
              <a:p>
                <a:pPr marL="457200" indent="-457200">
                  <a:buFont typeface="Wingdings" pitchFamily="2" charset="2"/>
                  <a:buNone/>
                </a:pPr>
                <a:r>
                  <a:rPr lang="en-AU" altLang="en-US" sz="2400" b="1" dirty="0" smtClean="0">
                    <a:latin typeface="Arial" charset="0"/>
                  </a:rPr>
                  <a:t>Drilling Recommendations</a:t>
                </a:r>
                <a:endParaRPr lang="en-AU" altLang="en-US" sz="2400" dirty="0" smtClean="0">
                  <a:latin typeface="Arial" charset="0"/>
                </a:endParaRPr>
              </a:p>
              <a:p>
                <a:pPr marL="457200" indent="-457200"/>
                <a:r>
                  <a:rPr lang="en-AU" altLang="en-US" sz="2400" dirty="0" smtClean="0">
                    <a:latin typeface="Arial" charset="0"/>
                  </a:rPr>
                  <a:t>Feed: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Feed in drilling: dist. drill travels into workpiece per revolution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  <a:hlinkClick r:id="rId3" action="ppaction://hlinksldjump"/>
                  </a:rPr>
                  <a:t>Recommendation</a:t>
                </a:r>
                <a:r>
                  <a:rPr lang="en-AU" altLang="en-US" sz="2100" dirty="0" smtClean="0">
                    <a:latin typeface="Arial" charset="0"/>
                  </a:rPr>
                  <a:t>: for most workpiece materials:</a:t>
                </a:r>
                <a:br>
                  <a:rPr lang="en-AU" altLang="en-US" sz="2100" dirty="0" smtClean="0">
                    <a:latin typeface="Arial" charset="0"/>
                  </a:rPr>
                </a:br>
                <a:r>
                  <a:rPr lang="en-AU" altLang="en-US" sz="2100" dirty="0" smtClean="0">
                    <a:latin typeface="Arial" charset="0"/>
                  </a:rPr>
                  <a:t>drills with </a:t>
                </a:r>
                <a14:m>
                  <m:oMath xmlns:m="http://schemas.openxmlformats.org/officeDocument/2006/math">
                    <m:r>
                      <a:rPr lang="en-US" altLang="en-US" sz="21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en-US" sz="21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AU" altLang="en-US" sz="2100" dirty="0" smtClean="0">
                    <a:latin typeface="Arial" charset="0"/>
                  </a:rPr>
                  <a:t> should have </a:t>
                </a:r>
                <a14:m>
                  <m:oMath xmlns:m="http://schemas.openxmlformats.org/officeDocument/2006/math"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025</m:t>
                    </m:r>
                    <m:r>
                      <a:rPr lang="en-US" altLang="en-US" sz="21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100" b="0" i="1" dirty="0" smtClean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US" altLang="en-US" sz="2100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en-US" sz="2100" b="0" i="1" dirty="0" smtClean="0">
                        <a:latin typeface="Cambria Math" panose="02040503050406030204" pitchFamily="18" charset="0"/>
                      </a:rPr>
                      <m:t>𝑟𝑒𝑣</m:t>
                    </m:r>
                  </m:oMath>
                </a14:m>
                <a:endParaRPr lang="en-US" altLang="en-US" sz="2100" dirty="0" smtClean="0">
                  <a:latin typeface="Arial" charset="0"/>
                </a:endParaRPr>
              </a:p>
              <a:p>
                <a:pPr marL="777875" lvl="1" indent="-457200"/>
                <a:r>
                  <a:rPr lang="en-AU" altLang="en-US" sz="2100" dirty="0">
                    <a:latin typeface="Arial" charset="0"/>
                  </a:rPr>
                  <a:t>Example:</a:t>
                </a:r>
                <a:br>
                  <a:rPr lang="en-AU" altLang="en-US" sz="2100" dirty="0">
                    <a:latin typeface="Arial" charset="0"/>
                  </a:rPr>
                </a:br>
                <a:r>
                  <a:rPr lang="en-AU" altLang="en-US" sz="2100" dirty="0" smtClean="0">
                    <a:latin typeface="Arial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AU" altLang="en-US" sz="21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AU" altLang="en-US" sz="2100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AU" altLang="en-US" sz="2100" i="1" dirty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AU" altLang="en-US" sz="21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altLang="en-US" sz="2100" i="1" dirty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US" altLang="en-US" sz="21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1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AU" altLang="en-US" sz="21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altLang="en-US" sz="2100" dirty="0" smtClean="0">
                    <a:latin typeface="Arial" charset="0"/>
                  </a:rPr>
                  <a:t>drill rotating </a:t>
                </a:r>
                <a:r>
                  <a:rPr lang="en-AU" altLang="en-US" sz="2100" dirty="0">
                    <a:latin typeface="Arial" charset="0"/>
                  </a:rPr>
                  <a:t>at </a:t>
                </a:r>
                <a14:m>
                  <m:oMath xmlns:m="http://schemas.openxmlformats.org/officeDocument/2006/math">
                    <m:r>
                      <a:rPr lang="en-US" altLang="en-US" sz="2100" b="0" i="1" dirty="0" smtClean="0">
                        <a:latin typeface="Cambria Math" panose="02040503050406030204" pitchFamily="18" charset="0"/>
                      </a:rPr>
                      <m:t>2000</m:t>
                    </m:r>
                    <m:r>
                      <a:rPr lang="en-AU" altLang="en-US" sz="21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altLang="en-US" sz="2100" i="1" dirty="0">
                        <a:latin typeface="Cambria Math" panose="02040503050406030204" pitchFamily="18" charset="0"/>
                      </a:rPr>
                      <m:t>𝑟𝑝𝑚</m:t>
                    </m:r>
                  </m:oMath>
                </a14:m>
                <a:r>
                  <a:rPr lang="en-AU" altLang="en-US" sz="2100" dirty="0">
                    <a:latin typeface="Arial" charset="0"/>
                  </a:rPr>
                  <a:t>, has </a:t>
                </a:r>
                <a:r>
                  <a:rPr lang="en-AU" altLang="en-US" sz="2100" dirty="0" smtClean="0">
                    <a:latin typeface="Arial" charset="0"/>
                  </a:rPr>
                  <a:t>linear </a:t>
                </a:r>
                <a:r>
                  <a:rPr lang="en-AU" altLang="en-US" sz="2100" dirty="0">
                    <a:latin typeface="Arial" charset="0"/>
                  </a:rPr>
                  <a:t>speed of:</a:t>
                </a:r>
                <a:endParaRPr lang="en-US" altLang="en-US" sz="2100" i="1" dirty="0">
                  <a:latin typeface="Cambria Math" panose="02040503050406030204" pitchFamily="18" charset="0"/>
                </a:endParaRPr>
              </a:p>
              <a:p>
                <a:pPr marL="595312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altLang="en-US" sz="2100" i="1" dirty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AU" altLang="en-US" sz="21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1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en-US" sz="2100" i="1" dirty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en-US" sz="2100" i="1" dirty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altLang="en-US" sz="2100" i="1" dirty="0" smtClean="0">
                  <a:latin typeface="Cambria Math" panose="02040503050406030204" pitchFamily="18" charset="0"/>
                </a:endParaRPr>
              </a:p>
              <a:p>
                <a:pPr marL="595312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1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21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sz="21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en-US" sz="2100" b="0" i="1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en-US" sz="2100" b="0" i="1" dirty="0" smtClean="0">
                              <a:latin typeface="Cambria Math" panose="02040503050406030204" pitchFamily="18" charset="0"/>
                            </a:rPr>
                            <m:t>025</m:t>
                          </m:r>
                          <m:r>
                            <a:rPr lang="en-US" altLang="en-US" sz="21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sz="2100" i="1" dirty="0">
                              <a:latin typeface="Cambria Math" panose="02040503050406030204" pitchFamily="18" charset="0"/>
                            </a:rPr>
                            <m:t>𝑚𝑚</m:t>
                          </m:r>
                          <m:r>
                            <a:rPr lang="en-US" altLang="en-US" sz="2100" b="0" i="1" dirty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en-US" sz="2100" b="0" i="1" dirty="0" smtClean="0">
                              <a:latin typeface="Cambria Math" panose="02040503050406030204" pitchFamily="18" charset="0"/>
                            </a:rPr>
                            <m:t>𝑟𝑒𝑣</m:t>
                          </m:r>
                        </m:e>
                      </m:d>
                      <m:d>
                        <m:dPr>
                          <m:ctrlPr>
                            <a:rPr lang="en-US" altLang="en-US" sz="21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sz="2100" b="0" i="1" dirty="0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en-US" altLang="en-US" sz="2100" i="1" dirty="0">
                              <a:latin typeface="Cambria Math" panose="02040503050406030204" pitchFamily="18" charset="0"/>
                            </a:rPr>
                            <m:t>00</m:t>
                          </m:r>
                          <m:r>
                            <a:rPr lang="en-US" altLang="en-US" sz="21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sz="2100" i="1" dirty="0">
                              <a:latin typeface="Cambria Math" panose="02040503050406030204" pitchFamily="18" charset="0"/>
                            </a:rPr>
                            <m:t>𝑟𝑒𝑣</m:t>
                          </m:r>
                          <m:r>
                            <a:rPr lang="en-US" altLang="en-US" sz="2100" i="1" dirty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en-US" sz="2100" i="1" dirty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e>
                      </m:d>
                    </m:oMath>
                  </m:oMathPara>
                </a14:m>
                <a:endParaRPr lang="en-US" altLang="en-US" sz="2100" i="1" dirty="0" smtClean="0">
                  <a:latin typeface="Cambria Math" panose="02040503050406030204" pitchFamily="18" charset="0"/>
                </a:endParaRPr>
              </a:p>
              <a:p>
                <a:pPr marL="595312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100" b="0" i="1" smtClean="0">
                          <a:latin typeface="Cambria Math" panose="02040503050406030204" pitchFamily="18" charset="0"/>
                        </a:rPr>
                        <m:t>50</m:t>
                      </m:r>
                      <m:r>
                        <a:rPr lang="en-US" altLang="en-US" sz="2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100" b="0" i="1" smtClean="0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altLang="en-US" sz="21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en-US" sz="2100" b="0" i="1" smtClean="0"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en-US" altLang="en-US" sz="2100" i="1" dirty="0" smtClean="0">
                  <a:latin typeface="Cambria Math" panose="02040503050406030204" pitchFamily="18" charset="0"/>
                </a:endParaRPr>
              </a:p>
              <a:p>
                <a:pPr marL="595312" lvl="2" indent="0">
                  <a:buNone/>
                </a:pPr>
                <a:endParaRPr lang="en-AU" altLang="en-US" sz="2100" dirty="0" smtClean="0">
                  <a:latin typeface="Arial" charset="0"/>
                </a:endParaRPr>
              </a:p>
            </p:txBody>
          </p:sp>
        </mc:Choice>
        <mc:Fallback xmlns="">
          <p:sp>
            <p:nvSpPr>
              <p:cNvPr id="5775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612774" y="1600200"/>
                <a:ext cx="8531225" cy="4953000"/>
              </a:xfrm>
              <a:blipFill rotWithShape="0">
                <a:blip r:embed="rId4"/>
                <a:stretch>
                  <a:fillRect l="-1144" t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27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4715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sz="3600" b="1" smtClean="0"/>
              <a:t>Drilling, Drills, and Drilling Machines:</a:t>
            </a:r>
            <a:br>
              <a:rPr lang="en-US" altLang="en-US" sz="3600" b="1" smtClean="0"/>
            </a:br>
            <a:r>
              <a:rPr lang="en-AU" altLang="en-US" sz="3600" b="1" smtClean="0"/>
              <a:t>Drilling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7539" name="Rectangle 3"/>
              <p:cNvSpPr>
                <a:spLocks noGrp="1"/>
              </p:cNvSpPr>
              <p:nvPr>
                <p:ph type="body" idx="4294967295"/>
              </p:nvPr>
            </p:nvSpPr>
            <p:spPr>
              <a:xfrm>
                <a:off x="612774" y="1600200"/>
                <a:ext cx="8531225" cy="4953000"/>
              </a:xfrm>
            </p:spPr>
            <p:txBody>
              <a:bodyPr/>
              <a:lstStyle/>
              <a:p>
                <a:pPr marL="457200" indent="-457200">
                  <a:buFont typeface="Wingdings" pitchFamily="2" charset="2"/>
                  <a:buNone/>
                </a:pPr>
                <a:r>
                  <a:rPr lang="en-AU" altLang="en-US" sz="2400" b="1" dirty="0" smtClean="0">
                    <a:latin typeface="Arial" charset="0"/>
                  </a:rPr>
                  <a:t>Drilling Recommendations</a:t>
                </a:r>
                <a:endParaRPr lang="en-AU" altLang="en-US" sz="2400" dirty="0" smtClean="0">
                  <a:latin typeface="Arial" charset="0"/>
                </a:endParaRPr>
              </a:p>
              <a:p>
                <a:pPr marL="457200" indent="-457200"/>
                <a:r>
                  <a:rPr lang="en-AU" altLang="en-US" sz="2400" dirty="0" smtClean="0">
                    <a:latin typeface="Arial" charset="0"/>
                  </a:rPr>
                  <a:t>Chip removal during drilling: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Can be difficult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Especially: deep holes in soft and ductile workpiece materials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To avoid this:</a:t>
                </a:r>
              </a:p>
              <a:p>
                <a:pPr marL="1052512" lvl="2" indent="-457200"/>
                <a:r>
                  <a:rPr lang="en-AU" altLang="en-US" sz="1800" dirty="0" smtClean="0">
                    <a:latin typeface="Arial" charset="0"/>
                  </a:rPr>
                  <a:t>Retract drill periodically (“pecking”), then:</a:t>
                </a:r>
              </a:p>
              <a:p>
                <a:pPr marL="1052512" lvl="2" indent="-457200"/>
                <a:r>
                  <a:rPr lang="en-AU" altLang="en-US" sz="1800" dirty="0" smtClean="0">
                    <a:latin typeface="Arial" charset="0"/>
                  </a:rPr>
                  <a:t>Removing chips accumulated along drill flutes</a:t>
                </a:r>
              </a:p>
              <a:p>
                <a:pPr marL="1052512" lvl="2" indent="-457200"/>
                <a:r>
                  <a:rPr lang="en-AU" altLang="en-US" sz="1800" dirty="0" smtClean="0">
                    <a:latin typeface="Arial" charset="0"/>
                  </a:rPr>
                  <a:t>Otherwise: drill may break due to high </a:t>
                </a:r>
                <a14:m>
                  <m:oMath xmlns:m="http://schemas.openxmlformats.org/officeDocument/2006/math">
                    <m:r>
                      <a:rPr lang="en-AU" altLang="en-US" sz="18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AU" altLang="en-US" sz="1800" dirty="0" smtClean="0">
                    <a:latin typeface="Arial" charset="0"/>
                  </a:rPr>
                  <a:t>, or</a:t>
                </a:r>
                <a:br>
                  <a:rPr lang="en-AU" altLang="en-US" sz="1800" dirty="0" smtClean="0">
                    <a:latin typeface="Arial" charset="0"/>
                  </a:rPr>
                </a:br>
                <a:r>
                  <a:rPr lang="en-AU" altLang="en-US" sz="1800" dirty="0" smtClean="0">
                    <a:latin typeface="Arial" charset="0"/>
                  </a:rPr>
                  <a:t>“walk-off” location and produce </a:t>
                </a:r>
                <a:r>
                  <a:rPr lang="en-AU" altLang="en-US" sz="1800" dirty="0" err="1" smtClean="0">
                    <a:latin typeface="Arial" charset="0"/>
                  </a:rPr>
                  <a:t>mis</a:t>
                </a:r>
                <a:r>
                  <a:rPr lang="en-AU" altLang="en-US" sz="1800" dirty="0" smtClean="0">
                    <a:latin typeface="Arial" charset="0"/>
                  </a:rPr>
                  <a:t>-shaped hole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  <a:hlinkClick r:id="rId3" action="ppaction://hlinksldjump"/>
                  </a:rPr>
                  <a:t>Table</a:t>
                </a:r>
                <a:r>
                  <a:rPr lang="en-AU" altLang="en-US" sz="2100" dirty="0" smtClean="0">
                    <a:latin typeface="Arial" charset="0"/>
                  </a:rPr>
                  <a:t>: shows guide to general problems in drilling operations </a:t>
                </a:r>
              </a:p>
              <a:p>
                <a:pPr marL="1052512" lvl="2" indent="-457200"/>
                <a:endParaRPr lang="en-AU" altLang="en-US" sz="1800" dirty="0" smtClean="0">
                  <a:latin typeface="Arial" charset="0"/>
                </a:endParaRPr>
              </a:p>
              <a:p>
                <a:pPr marL="777875" lvl="1" indent="-457200"/>
                <a:endParaRPr lang="en-AU" altLang="en-US" sz="2100" dirty="0" smtClean="0">
                  <a:latin typeface="Arial" charset="0"/>
                </a:endParaRPr>
              </a:p>
            </p:txBody>
          </p:sp>
        </mc:Choice>
        <mc:Fallback xmlns="">
          <p:sp>
            <p:nvSpPr>
              <p:cNvPr id="5775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612774" y="1600200"/>
                <a:ext cx="8531225" cy="4953000"/>
              </a:xfrm>
              <a:blipFill rotWithShape="0">
                <a:blip r:embed="rId4"/>
                <a:stretch>
                  <a:fillRect l="-1144" t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28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1194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sz="3600" b="1" smtClean="0"/>
              <a:t>Drilling, Drills, and Drilling Machines:</a:t>
            </a:r>
            <a:br>
              <a:rPr lang="en-US" altLang="en-US" sz="3600" b="1" smtClean="0"/>
            </a:br>
            <a:r>
              <a:rPr lang="en-AU" altLang="en-US" sz="3600" b="1" smtClean="0"/>
              <a:t>Drilling Practice</a:t>
            </a:r>
          </a:p>
        </p:txBody>
      </p:sp>
      <p:sp>
        <p:nvSpPr>
          <p:cNvPr id="577539" name="Rectangle 3"/>
          <p:cNvSpPr>
            <a:spLocks noGrp="1"/>
          </p:cNvSpPr>
          <p:nvPr>
            <p:ph type="body" idx="4294967295"/>
          </p:nvPr>
        </p:nvSpPr>
        <p:spPr>
          <a:xfrm>
            <a:off x="612774" y="1600200"/>
            <a:ext cx="8531225" cy="4953000"/>
          </a:xfrm>
        </p:spPr>
        <p:txBody>
          <a:bodyPr/>
          <a:lstStyle/>
          <a:p>
            <a:pPr marL="457200" indent="-457200">
              <a:buFont typeface="Wingdings" pitchFamily="2" charset="2"/>
              <a:buNone/>
            </a:pPr>
            <a:r>
              <a:rPr lang="en-AU" altLang="en-US" sz="2400" b="1" dirty="0" smtClean="0">
                <a:latin typeface="Arial" charset="0"/>
              </a:rPr>
              <a:t>Drilling Recommendations</a:t>
            </a:r>
            <a:endParaRPr lang="en-AU" altLang="en-US" sz="2400" dirty="0" smtClean="0">
              <a:latin typeface="Arial" charset="0"/>
            </a:endParaRPr>
          </a:p>
        </p:txBody>
      </p:sp>
      <p:pic>
        <p:nvPicPr>
          <p:cNvPr id="5775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9003192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29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8448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sz="3600" b="1" smtClean="0"/>
              <a:t>Drilling, Drills, and Drilling Machines: </a:t>
            </a:r>
            <a:r>
              <a:rPr lang="en-AU" altLang="en-US" sz="3600" b="1" smtClean="0"/>
              <a:t>Drills</a:t>
            </a:r>
          </a:p>
        </p:txBody>
      </p:sp>
      <p:sp>
        <p:nvSpPr>
          <p:cNvPr id="54886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455025" cy="4953000"/>
          </a:xfrm>
        </p:spPr>
        <p:txBody>
          <a:bodyPr/>
          <a:lstStyle/>
          <a:p>
            <a:pPr marL="457200" indent="-457200"/>
            <a:r>
              <a:rPr lang="en-AU" altLang="en-US" sz="2400" dirty="0" smtClean="0">
                <a:latin typeface="Arial" charset="0"/>
              </a:rPr>
              <a:t>Drill properties: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Have high length-to-diameter ratios (</a:t>
            </a:r>
            <a:r>
              <a:rPr lang="en-AU" altLang="en-US" sz="2100" dirty="0" smtClean="0">
                <a:latin typeface="Arial" charset="0"/>
                <a:hlinkClick r:id="rId3" action="ppaction://hlinksldjump"/>
              </a:rPr>
              <a:t>see next slide</a:t>
            </a:r>
            <a:r>
              <a:rPr lang="en-AU" altLang="en-US" sz="2100" dirty="0" smtClean="0">
                <a:latin typeface="Arial" charset="0"/>
              </a:rPr>
              <a:t>)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Thus, capable of producing deep holes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Caution: drills are </a:t>
            </a:r>
            <a:r>
              <a:rPr lang="en-AU" altLang="en-US" sz="2100" dirty="0">
                <a:latin typeface="Arial" charset="0"/>
              </a:rPr>
              <a:t>flexible </a:t>
            </a:r>
            <a:r>
              <a:rPr lang="en-AU" altLang="en-US" sz="2100" dirty="0">
                <a:latin typeface="Arial" charset="0"/>
                <a:sym typeface="Symbol"/>
              </a:rPr>
              <a:t> should be used with </a:t>
            </a:r>
            <a:r>
              <a:rPr lang="en-AU" altLang="en-US" sz="2100" dirty="0" smtClean="0">
                <a:latin typeface="Arial" charset="0"/>
                <a:sym typeface="Symbol"/>
              </a:rPr>
              <a:t>care</a:t>
            </a:r>
          </a:p>
          <a:p>
            <a:pPr marL="1052512" lvl="2" indent="-457200"/>
            <a:r>
              <a:rPr lang="en-AU" altLang="en-US" sz="1800" dirty="0">
                <a:latin typeface="Arial" charset="0"/>
                <a:sym typeface="Symbol"/>
              </a:rPr>
              <a:t>to drill holes </a:t>
            </a:r>
            <a:r>
              <a:rPr lang="en-US" altLang="en-US" sz="1800" dirty="0" smtClean="0">
                <a:latin typeface="Arial" charset="0"/>
                <a:sym typeface="Symbol"/>
              </a:rPr>
              <a:t>accurately</a:t>
            </a:r>
          </a:p>
          <a:p>
            <a:pPr marL="1052512" lvl="2" indent="-457200"/>
            <a:r>
              <a:rPr lang="en-US" altLang="en-US" sz="1800" dirty="0" smtClean="0">
                <a:latin typeface="Arial" charset="0"/>
                <a:sym typeface="Symbol"/>
              </a:rPr>
              <a:t>and </a:t>
            </a:r>
            <a:r>
              <a:rPr lang="en-US" altLang="en-US" sz="1800" dirty="0">
                <a:latin typeface="Arial" charset="0"/>
                <a:sym typeface="Symbol"/>
              </a:rPr>
              <a:t>to prevent </a:t>
            </a:r>
            <a:r>
              <a:rPr lang="en-US" altLang="en-US" sz="1800" dirty="0" smtClean="0">
                <a:latin typeface="Arial" charset="0"/>
                <a:sym typeface="Symbol"/>
              </a:rPr>
              <a:t>breakage</a:t>
            </a:r>
          </a:p>
          <a:p>
            <a:pPr marL="1052512" lvl="2" indent="-457200"/>
            <a:endParaRPr lang="en-US" altLang="en-US" sz="1800" dirty="0">
              <a:latin typeface="Arial" charset="0"/>
              <a:sym typeface="Symbol"/>
            </a:endParaRPr>
          </a:p>
          <a:p>
            <a:pPr marL="457200" indent="-457200"/>
            <a:r>
              <a:rPr lang="en-US" altLang="en-US" sz="2400" dirty="0" smtClean="0">
                <a:latin typeface="Arial" charset="0"/>
                <a:sym typeface="Symbol"/>
              </a:rPr>
              <a:t>Drilling Marks:</a:t>
            </a:r>
          </a:p>
          <a:p>
            <a:pPr marL="777875" lvl="1" indent="-457200"/>
            <a:r>
              <a:rPr lang="en-US" altLang="en-US" sz="2100" dirty="0" smtClean="0">
                <a:latin typeface="Arial" charset="0"/>
                <a:sym typeface="Symbol"/>
              </a:rPr>
              <a:t>Drills </a:t>
            </a:r>
            <a:r>
              <a:rPr lang="en-US" altLang="en-US" sz="2100" dirty="0">
                <a:latin typeface="Arial" charset="0"/>
                <a:sym typeface="Symbol"/>
              </a:rPr>
              <a:t>leave </a:t>
            </a:r>
            <a:r>
              <a:rPr lang="en-US" altLang="en-US" sz="2100" i="1" dirty="0" smtClean="0">
                <a:latin typeface="Arial" charset="0"/>
                <a:sym typeface="Symbol"/>
              </a:rPr>
              <a:t>burr*</a:t>
            </a:r>
            <a:r>
              <a:rPr lang="en-US" altLang="en-US" sz="2100" dirty="0" smtClean="0">
                <a:latin typeface="Arial" charset="0"/>
                <a:sym typeface="Symbol"/>
              </a:rPr>
              <a:t> </a:t>
            </a:r>
            <a:r>
              <a:rPr lang="en-US" altLang="en-US" sz="2100" dirty="0">
                <a:latin typeface="Arial" charset="0"/>
                <a:sym typeface="Symbol"/>
              </a:rPr>
              <a:t>on </a:t>
            </a:r>
            <a:r>
              <a:rPr lang="en-US" altLang="en-US" sz="2100" dirty="0" smtClean="0">
                <a:latin typeface="Arial" charset="0"/>
                <a:sym typeface="Symbol"/>
              </a:rPr>
              <a:t>bottom </a:t>
            </a:r>
            <a:r>
              <a:rPr lang="en-US" altLang="en-US" sz="2100" dirty="0">
                <a:latin typeface="Arial" charset="0"/>
                <a:sym typeface="Symbol"/>
              </a:rPr>
              <a:t>surface upon </a:t>
            </a:r>
            <a:r>
              <a:rPr lang="en-US" altLang="en-US" sz="2100" dirty="0" smtClean="0">
                <a:latin typeface="Arial" charset="0"/>
                <a:sym typeface="Symbol"/>
              </a:rPr>
              <a:t>breakthrough </a:t>
            </a:r>
          </a:p>
          <a:p>
            <a:pPr marL="1052512" lvl="2" indent="-457200"/>
            <a:r>
              <a:rPr lang="en-US" altLang="en-US" sz="1800" dirty="0" smtClean="0">
                <a:latin typeface="Arial" charset="0"/>
                <a:sym typeface="Symbol" panose="05050102010706020507" pitchFamily="18" charset="2"/>
              </a:rPr>
              <a:t> </a:t>
            </a:r>
            <a:r>
              <a:rPr lang="en-US" altLang="en-US" sz="1800" dirty="0" smtClean="0">
                <a:latin typeface="Arial" charset="0"/>
                <a:sym typeface="Symbol"/>
              </a:rPr>
              <a:t>requires deburring operations</a:t>
            </a:r>
          </a:p>
          <a:p>
            <a:pPr marL="777875" lvl="1" indent="-457200"/>
            <a:r>
              <a:rPr lang="en-US" altLang="en-US" sz="2100" dirty="0" smtClean="0">
                <a:latin typeface="Arial" charset="0"/>
                <a:sym typeface="Symbol"/>
              </a:rPr>
              <a:t>Rotary motion of drilling</a:t>
            </a:r>
          </a:p>
          <a:p>
            <a:pPr marL="1052512" lvl="2" indent="-457200"/>
            <a:r>
              <a:rPr lang="en-US" altLang="en-US" sz="1800" dirty="0">
                <a:latin typeface="Arial" charset="0"/>
                <a:sym typeface="Symbol" panose="05050102010706020507" pitchFamily="18" charset="2"/>
              </a:rPr>
              <a:t> </a:t>
            </a:r>
            <a:r>
              <a:rPr lang="en-US" altLang="en-US" sz="1800" dirty="0" smtClean="0">
                <a:latin typeface="Arial" charset="0"/>
                <a:sym typeface="Symbol"/>
              </a:rPr>
              <a:t>holes with “circumferential marks” on walls</a:t>
            </a:r>
            <a:endParaRPr lang="en-US" altLang="en-US" sz="1800" dirty="0">
              <a:latin typeface="Arial" charset="0"/>
              <a:sym typeface="Symbol"/>
            </a:endParaRPr>
          </a:p>
          <a:p>
            <a:pPr marL="777875" lvl="1" indent="-457200"/>
            <a:endParaRPr lang="en-AU" altLang="en-US" sz="2100" dirty="0" smtClean="0">
              <a:latin typeface="Arial" charset="0"/>
            </a:endParaRPr>
          </a:p>
          <a:p>
            <a:pPr marL="777875" lvl="1" indent="-457200"/>
            <a:endParaRPr lang="en-AU" altLang="en-US" sz="2100" dirty="0" smtClean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1846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sz="3600" b="1" smtClean="0"/>
              <a:t>Drilling, Drills, and Drilling Machines:</a:t>
            </a:r>
            <a:br>
              <a:rPr lang="en-US" altLang="en-US" sz="3600" b="1" smtClean="0"/>
            </a:br>
            <a:r>
              <a:rPr lang="en-AU" altLang="en-US" sz="3600" b="1" smtClean="0"/>
              <a:t>Drilling Practice</a:t>
            </a:r>
          </a:p>
        </p:txBody>
      </p:sp>
      <p:sp>
        <p:nvSpPr>
          <p:cNvPr id="579587" name="Rectangle 3"/>
          <p:cNvSpPr>
            <a:spLocks noGrp="1"/>
          </p:cNvSpPr>
          <p:nvPr>
            <p:ph type="body" idx="4294967295"/>
          </p:nvPr>
        </p:nvSpPr>
        <p:spPr>
          <a:xfrm>
            <a:off x="612774" y="1600200"/>
            <a:ext cx="8455025" cy="5181600"/>
          </a:xfrm>
        </p:spPr>
        <p:txBody>
          <a:bodyPr/>
          <a:lstStyle/>
          <a:p>
            <a:pPr marL="457200" indent="-457200">
              <a:buFont typeface="Wingdings" pitchFamily="2" charset="2"/>
              <a:buNone/>
            </a:pPr>
            <a:r>
              <a:rPr lang="en-AU" altLang="en-US" sz="2400" b="1" dirty="0" smtClean="0">
                <a:latin typeface="Arial" charset="0"/>
              </a:rPr>
              <a:t>Drill Reconditioning</a:t>
            </a:r>
            <a:endParaRPr lang="en-AU" altLang="en-US" sz="2400" dirty="0" smtClean="0">
              <a:latin typeface="Arial" charset="0"/>
            </a:endParaRPr>
          </a:p>
          <a:p>
            <a:pPr marL="457200" indent="-457200"/>
            <a:r>
              <a:rPr lang="en-AU" altLang="en-US" sz="2400" dirty="0" smtClean="0">
                <a:latin typeface="Arial" charset="0"/>
              </a:rPr>
              <a:t>Drills reconditioned by grinding, either: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Manually (i.e. by hand), or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With special fixtures</a:t>
            </a:r>
          </a:p>
          <a:p>
            <a:pPr marL="457200" indent="-457200"/>
            <a:r>
              <a:rPr lang="en-AU" altLang="en-US" sz="2400" dirty="0" smtClean="0">
                <a:latin typeface="Arial" charset="0"/>
              </a:rPr>
              <a:t>Reconditioning: especially important with CNC machines</a:t>
            </a:r>
          </a:p>
          <a:p>
            <a:pPr marL="457200" indent="-457200"/>
            <a:r>
              <a:rPr lang="en-AU" altLang="en-US" sz="2400" dirty="0" smtClean="0">
                <a:latin typeface="Arial" charset="0"/>
              </a:rPr>
              <a:t>Hand grinding: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Difficult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Requires considerable skill to produce symmetric cutting edges</a:t>
            </a:r>
          </a:p>
          <a:p>
            <a:pPr marL="457200" indent="-457200"/>
            <a:r>
              <a:rPr lang="en-AU" altLang="en-US" sz="2400" dirty="0" smtClean="0">
                <a:latin typeface="Arial" charset="0"/>
              </a:rPr>
              <a:t>Grinding on fixtures: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Accurate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Done on special computer controlled grinders</a:t>
            </a:r>
          </a:p>
          <a:p>
            <a:pPr marL="457200" indent="-457200"/>
            <a:r>
              <a:rPr lang="en-AU" altLang="en-US" sz="2400" dirty="0" smtClean="0">
                <a:latin typeface="Arial" charset="0"/>
              </a:rPr>
              <a:t>Coated drills can be recoated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30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2761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sz="3600" b="1" smtClean="0"/>
              <a:t>Drilling, Drills, and Drilling Machines:</a:t>
            </a:r>
            <a:br>
              <a:rPr lang="en-US" altLang="en-US" sz="3600" b="1" smtClean="0"/>
            </a:br>
            <a:r>
              <a:rPr lang="en-AU" altLang="en-US" sz="3600" b="1" smtClean="0"/>
              <a:t>Drilling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1635" name="Rectangle 3"/>
              <p:cNvSpPr>
                <a:spLocks noGrp="1"/>
              </p:cNvSpPr>
              <p:nvPr>
                <p:ph type="body" idx="4294967295"/>
              </p:nvPr>
            </p:nvSpPr>
            <p:spPr>
              <a:xfrm>
                <a:off x="612774" y="1600200"/>
                <a:ext cx="8378825" cy="5181600"/>
              </a:xfrm>
            </p:spPr>
            <p:txBody>
              <a:bodyPr/>
              <a:lstStyle/>
              <a:p>
                <a:pPr marL="457200" indent="-457200">
                  <a:buFont typeface="Wingdings" pitchFamily="2" charset="2"/>
                  <a:buNone/>
                </a:pPr>
                <a:r>
                  <a:rPr lang="en-AU" altLang="en-US" sz="2400" b="1" dirty="0" smtClean="0">
                    <a:latin typeface="Arial" charset="0"/>
                  </a:rPr>
                  <a:t>Measuring Drill Life</a:t>
                </a:r>
                <a:endParaRPr lang="en-AU" altLang="en-US" sz="2400" dirty="0" smtClean="0">
                  <a:latin typeface="Arial" charset="0"/>
                </a:endParaRPr>
              </a:p>
              <a:p>
                <a:pPr marL="457200" indent="-457200"/>
                <a:r>
                  <a:rPr lang="en-AU" altLang="en-US" sz="2400" dirty="0" smtClean="0">
                    <a:latin typeface="Arial" charset="0"/>
                  </a:rPr>
                  <a:t>Drill life measured by no. of holes drilled: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Before they become dull, and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Need to be re-worked or replaced</a:t>
                </a:r>
              </a:p>
              <a:p>
                <a:pPr marL="457200" indent="-457200"/>
                <a:r>
                  <a:rPr lang="en-AU" altLang="en-US" sz="2400" dirty="0" smtClean="0">
                    <a:latin typeface="Arial" charset="0"/>
                  </a:rPr>
                  <a:t>Determining drill life experimentally: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Clamping material on dynamometer/force transducer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Drilling number of holes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Recording </a:t>
                </a:r>
                <a14:m>
                  <m:oMath xmlns:m="http://schemas.openxmlformats.org/officeDocument/2006/math"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AU" altLang="en-US" sz="2100" dirty="0" smtClean="0">
                    <a:latin typeface="Arial" charset="0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altLang="en-US" sz="21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AU" altLang="en-US" sz="210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AU" altLang="en-US" sz="21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AU" altLang="en-US" sz="2100" dirty="0" smtClean="0">
                    <a:latin typeface="Arial" charset="0"/>
                  </a:rPr>
                  <a:t> during each operation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After certain no. of holes: </a:t>
                </a:r>
                <a14:m>
                  <m:oMath xmlns:m="http://schemas.openxmlformats.org/officeDocument/2006/math">
                    <m:r>
                      <a:rPr lang="en-AU" altLang="en-US" sz="2100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AU" altLang="en-US" sz="2100" dirty="0">
                    <a:latin typeface="Arial" charset="0"/>
                  </a:rPr>
                  <a:t> </a:t>
                </a:r>
                <a:r>
                  <a:rPr lang="en-AU" altLang="en-US" sz="2100" dirty="0" smtClean="0">
                    <a:latin typeface="Arial" charset="0"/>
                  </a:rPr>
                  <a:t>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altLang="en-US" sz="21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AU" altLang="en-US" sz="210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AU" altLang="en-US" sz="21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AU" altLang="en-US" sz="2100" dirty="0" smtClean="0"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AU" altLang="en-US" sz="21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AU" altLang="en-US" sz="2100" dirty="0" smtClean="0">
                    <a:latin typeface="Arial" charset="0"/>
                  </a:rPr>
                  <a:t> since tool becomes dull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Drill life here is: no. of holes drilled until this transition begins</a:t>
                </a:r>
              </a:p>
              <a:p>
                <a:pPr marL="457200" indent="-457200"/>
                <a:r>
                  <a:rPr lang="en-AU" altLang="en-US" sz="2400" dirty="0" smtClean="0">
                    <a:latin typeface="Arial" charset="0"/>
                  </a:rPr>
                  <a:t>Other techniques to measure drill life: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Monitoring vibrations and acoustic emissions (</a:t>
                </a:r>
                <a:r>
                  <a:rPr lang="en-AU" altLang="en-US" sz="2100" i="1" dirty="0" smtClean="0">
                    <a:latin typeface="Arial" charset="0"/>
                  </a:rPr>
                  <a:t>Ch. 21: tool life</a:t>
                </a:r>
                <a:r>
                  <a:rPr lang="en-AU" altLang="en-US" sz="2100" dirty="0" smtClean="0">
                    <a:latin typeface="Arial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81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612774" y="1600200"/>
                <a:ext cx="8378825" cy="5181600"/>
              </a:xfrm>
              <a:blipFill rotWithShape="0">
                <a:blip r:embed="rId3"/>
                <a:stretch>
                  <a:fillRect l="-1164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31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1883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sz="3600" b="1" smtClean="0"/>
              <a:t>Drilling, Drills, and Drilling Machines:</a:t>
            </a:r>
            <a:br>
              <a:rPr lang="en-US" altLang="en-US" sz="3600" b="1" smtClean="0"/>
            </a:br>
            <a:r>
              <a:rPr lang="en-AU" altLang="en-US" sz="3600" b="1" smtClean="0"/>
              <a:t>Drilling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683" name="Rectangle 3"/>
              <p:cNvSpPr>
                <a:spLocks noGrp="1"/>
              </p:cNvSpPr>
              <p:nvPr>
                <p:ph type="body" idx="4294967295"/>
              </p:nvPr>
            </p:nvSpPr>
            <p:spPr>
              <a:xfrm>
                <a:off x="612775" y="1600200"/>
                <a:ext cx="8153400" cy="4953000"/>
              </a:xfrm>
            </p:spPr>
            <p:txBody>
              <a:bodyPr/>
              <a:lstStyle/>
              <a:p>
                <a:pPr marL="457200" indent="-457200"/>
                <a:r>
                  <a:rPr lang="en-AU" altLang="en-US" sz="2400" dirty="0" smtClean="0">
                    <a:latin typeface="Arial" charset="0"/>
                  </a:rPr>
                  <a:t>Drilling machines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Used for drilling holes, tapping, reaming and small-diameter boring operations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Most common machine: </a:t>
                </a:r>
                <a:r>
                  <a:rPr lang="en-AU" altLang="en-US" sz="2100" dirty="0" smtClean="0">
                    <a:latin typeface="Arial" charset="0"/>
                    <a:hlinkClick r:id="rId3" action="ppaction://hlinksldjump"/>
                  </a:rPr>
                  <a:t>drill press</a:t>
                </a:r>
                <a:r>
                  <a:rPr lang="en-AU" altLang="en-US" sz="2100" dirty="0" smtClean="0">
                    <a:latin typeface="Arial" charset="0"/>
                  </a:rPr>
                  <a:t> (fig. a)</a:t>
                </a:r>
              </a:p>
              <a:p>
                <a:pPr marL="457200" indent="-457200"/>
                <a:r>
                  <a:rPr lang="en-AU" altLang="en-US" sz="2400" dirty="0" smtClean="0">
                    <a:latin typeface="Arial" charset="0"/>
                  </a:rPr>
                  <a:t>Drilling process: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Workpiece is placed on adjustable table by:</a:t>
                </a:r>
              </a:p>
              <a:p>
                <a:pPr marL="1052512" lvl="2" indent="-457200"/>
                <a:r>
                  <a:rPr lang="en-AU" altLang="en-US" sz="1800" dirty="0" smtClean="0">
                    <a:latin typeface="Arial" charset="0"/>
                  </a:rPr>
                  <a:t>Clamping directly into slots and holes in the table, or using:</a:t>
                </a:r>
              </a:p>
              <a:p>
                <a:pPr marL="1052512" lvl="2" indent="-457200"/>
                <a:r>
                  <a:rPr lang="en-AU" altLang="en-US" sz="1800" dirty="0" err="1" smtClean="0">
                    <a:latin typeface="Arial" charset="0"/>
                  </a:rPr>
                  <a:t>Vise</a:t>
                </a:r>
                <a:r>
                  <a:rPr lang="en-AU" altLang="en-US" sz="1800" dirty="0" smtClean="0">
                    <a:latin typeface="Arial" charset="0"/>
                  </a:rPr>
                  <a:t>* (</a:t>
                </a:r>
                <a14:m>
                  <m:oMath xmlns:m="http://schemas.openxmlformats.org/officeDocument/2006/math">
                    <m:r>
                      <a:rPr lang="en-AU" altLang="en-US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AU" altLang="en-US" sz="1800" dirty="0" smtClean="0">
                    <a:latin typeface="Arial" charset="0"/>
                  </a:rPr>
                  <a:t>: swivel </a:t>
                </a:r>
                <a:r>
                  <a:rPr lang="en-AU" altLang="en-US" sz="1800" dirty="0" err="1" smtClean="0">
                    <a:latin typeface="Arial" charset="0"/>
                  </a:rPr>
                  <a:t>vise</a:t>
                </a:r>
                <a:r>
                  <a:rPr lang="en-AU" altLang="en-US" sz="1800" dirty="0" smtClean="0">
                    <a:latin typeface="Arial" charset="0"/>
                  </a:rPr>
                  <a:t>), which’s then clamped to table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Drill is lowered:</a:t>
                </a:r>
              </a:p>
              <a:p>
                <a:pPr marL="1052512" lvl="2" indent="-457200"/>
                <a:r>
                  <a:rPr lang="en-AU" altLang="en-US" sz="1800" dirty="0" smtClean="0">
                    <a:latin typeface="Arial" charset="0"/>
                  </a:rPr>
                  <a:t>Manually (requires skill in judging appropriate </a:t>
                </a:r>
                <a14:m>
                  <m:oMath xmlns:m="http://schemas.openxmlformats.org/officeDocument/2006/math">
                    <m:r>
                      <a:rPr lang="en-AU" altLang="en-US" sz="18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AU" altLang="en-US" sz="1800" dirty="0" smtClean="0">
                    <a:latin typeface="Arial" charset="0"/>
                  </a:rPr>
                  <a:t>), or:</a:t>
                </a:r>
              </a:p>
              <a:p>
                <a:pPr marL="1052512" lvl="2" indent="-457200"/>
                <a:r>
                  <a:rPr lang="en-AU" altLang="en-US" sz="1800" dirty="0" smtClean="0">
                    <a:latin typeface="Arial" charset="0"/>
                  </a:rPr>
                  <a:t>Using </a:t>
                </a:r>
                <a:r>
                  <a:rPr lang="en-AU" altLang="en-US" sz="1800" dirty="0" err="1" smtClean="0">
                    <a:latin typeface="Arial" charset="0"/>
                  </a:rPr>
                  <a:t>handwheel</a:t>
                </a:r>
                <a:r>
                  <a:rPr lang="en-AU" altLang="en-US" sz="1800" dirty="0" smtClean="0">
                    <a:latin typeface="Arial" charset="0"/>
                  </a:rPr>
                  <a:t>, or:</a:t>
                </a:r>
              </a:p>
              <a:p>
                <a:pPr marL="1052512" lvl="2" indent="-457200"/>
                <a:r>
                  <a:rPr lang="en-AU" altLang="en-US" sz="1800" dirty="0" smtClean="0">
                    <a:latin typeface="Arial" charset="0"/>
                  </a:rPr>
                  <a:t>By power feed at </a:t>
                </a:r>
                <a:r>
                  <a:rPr lang="en-AU" altLang="en-US" sz="1800" dirty="0" err="1" smtClean="0">
                    <a:latin typeface="Arial" charset="0"/>
                  </a:rPr>
                  <a:t>preset</a:t>
                </a:r>
                <a:r>
                  <a:rPr lang="en-AU" altLang="en-US" sz="1800" dirty="0" smtClean="0">
                    <a:latin typeface="Arial" charset="0"/>
                  </a:rPr>
                  <a:t> rates</a:t>
                </a:r>
              </a:p>
            </p:txBody>
          </p:sp>
        </mc:Choice>
        <mc:Fallback xmlns="">
          <p:sp>
            <p:nvSpPr>
              <p:cNvPr id="5836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612775" y="1600200"/>
                <a:ext cx="8153400" cy="4953000"/>
              </a:xfrm>
              <a:blipFill rotWithShape="0">
                <a:blip r:embed="rId4"/>
                <a:stretch>
                  <a:fillRect l="-150" t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32</a:t>
            </a:fld>
            <a:endParaRPr lang="en-US" altLang="zh-C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" t="16667" b="17777"/>
          <a:stretch/>
        </p:blipFill>
        <p:spPr>
          <a:xfrm>
            <a:off x="7122459" y="4343400"/>
            <a:ext cx="2021541" cy="134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2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sz="3600" b="1" smtClean="0"/>
              <a:t>Drilling, Drills, and Drilling Machines:</a:t>
            </a:r>
            <a:br>
              <a:rPr lang="en-US" altLang="en-US" sz="3600" b="1" smtClean="0"/>
            </a:br>
            <a:r>
              <a:rPr lang="en-AU" altLang="en-US" sz="3600" b="1" smtClean="0"/>
              <a:t>Drilling Machines</a:t>
            </a:r>
          </a:p>
        </p:txBody>
      </p:sp>
      <p:sp>
        <p:nvSpPr>
          <p:cNvPr id="583683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8153400" cy="4953000"/>
          </a:xfrm>
        </p:spPr>
        <p:txBody>
          <a:bodyPr/>
          <a:lstStyle/>
          <a:p>
            <a:pPr marL="457200" indent="-457200"/>
            <a:endParaRPr lang="en-AU" altLang="en-US" sz="2400" b="1" dirty="0" smtClean="0">
              <a:latin typeface="Arial" charset="0"/>
            </a:endParaRPr>
          </a:p>
        </p:txBody>
      </p:sp>
      <p:pic>
        <p:nvPicPr>
          <p:cNvPr id="5836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45" y="1295400"/>
            <a:ext cx="8367855" cy="5487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33</a:t>
            </a:fld>
            <a:endParaRPr lang="en-US" altLang="zh-CN" dirty="0"/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3429000" y="6019800"/>
            <a:ext cx="2667000" cy="763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dirty="0" smtClean="0">
                <a:ea typeface="SimSun" pitchFamily="2" charset="-122"/>
              </a:rPr>
              <a:t>Schematic: components of </a:t>
            </a:r>
            <a:r>
              <a:rPr lang="en-US" b="1" dirty="0" smtClean="0">
                <a:ea typeface="SimSun" pitchFamily="2" charset="-122"/>
              </a:rPr>
              <a:t>vertical</a:t>
            </a:r>
            <a:r>
              <a:rPr lang="en-US" dirty="0" smtClean="0">
                <a:ea typeface="SimSun" pitchFamily="2" charset="-122"/>
              </a:rPr>
              <a:t> drill </a:t>
            </a:r>
            <a:br>
              <a:rPr lang="en-US" dirty="0" smtClean="0">
                <a:ea typeface="SimSun" pitchFamily="2" charset="-122"/>
              </a:rPr>
            </a:br>
            <a:endParaRPr lang="en-AU" sz="2400" i="1" dirty="0"/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6705600" y="6019800"/>
            <a:ext cx="2348055" cy="763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b="1" dirty="0" smtClean="0">
                <a:ea typeface="SimSun" pitchFamily="2" charset="-122"/>
              </a:rPr>
              <a:t>Radial</a:t>
            </a:r>
            <a:r>
              <a:rPr lang="en-US" dirty="0" smtClean="0">
                <a:ea typeface="SimSun" pitchFamily="2" charset="-122"/>
              </a:rPr>
              <a:t> drilling machine</a:t>
            </a:r>
            <a:br>
              <a:rPr lang="en-US" dirty="0" smtClean="0">
                <a:ea typeface="SimSun" pitchFamily="2" charset="-122"/>
              </a:rPr>
            </a:br>
            <a:endParaRPr lang="en-AU" sz="2400" i="1" dirty="0"/>
          </a:p>
        </p:txBody>
      </p:sp>
    </p:spTree>
    <p:extLst>
      <p:ext uri="{BB962C8B-B14F-4D97-AF65-F5344CB8AC3E}">
        <p14:creationId xmlns:p14="http://schemas.microsoft.com/office/powerpoint/2010/main" val="61881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sz="3600" b="1" smtClean="0"/>
              <a:t>Drilling, Drills, and Drilling Machines:</a:t>
            </a:r>
            <a:br>
              <a:rPr lang="en-US" altLang="en-US" sz="3600" b="1" smtClean="0"/>
            </a:br>
            <a:r>
              <a:rPr lang="en-AU" altLang="en-US" sz="3600" b="1" smtClean="0"/>
              <a:t>Drilling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5731" name="Rectangle 3"/>
              <p:cNvSpPr>
                <a:spLocks noGrp="1"/>
              </p:cNvSpPr>
              <p:nvPr>
                <p:ph type="body" idx="4294967295"/>
              </p:nvPr>
            </p:nvSpPr>
            <p:spPr>
              <a:xfrm>
                <a:off x="612774" y="1600200"/>
                <a:ext cx="8455025" cy="5181600"/>
              </a:xfrm>
            </p:spPr>
            <p:txBody>
              <a:bodyPr/>
              <a:lstStyle/>
              <a:p>
                <a:pPr marL="457200" indent="-457200"/>
                <a:r>
                  <a:rPr lang="en-AU" altLang="en-US" sz="2400" dirty="0" smtClean="0">
                    <a:latin typeface="Arial" charset="0"/>
                  </a:rPr>
                  <a:t>Drill presses: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Designated by largest workpiece </a:t>
                </a:r>
                <a14:m>
                  <m:oMath xmlns:m="http://schemas.openxmlformats.org/officeDocument/2006/math"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AU" altLang="en-US" sz="2100" dirty="0" smtClean="0">
                    <a:latin typeface="Arial" charset="0"/>
                  </a:rPr>
                  <a:t> accommodated on table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Typical </a:t>
                </a:r>
                <a:r>
                  <a:rPr lang="en-AU" altLang="en-US" sz="2100" dirty="0">
                    <a:latin typeface="Arial" charset="0"/>
                  </a:rPr>
                  <a:t>range </a:t>
                </a:r>
                <a14:m>
                  <m:oMath xmlns:m="http://schemas.openxmlformats.org/officeDocument/2006/math"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150</m:t>
                    </m:r>
                    <m:r>
                      <a:rPr lang="en-US" altLang="en-US" sz="21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100" b="0" i="1" dirty="0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altLang="en-US" sz="21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1250</m:t>
                    </m:r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en-AU" altLang="en-US" sz="2100" dirty="0" smtClean="0">
                  <a:latin typeface="Arial" charset="0"/>
                </a:endParaRPr>
              </a:p>
              <a:p>
                <a:pPr marL="457200" indent="-457200"/>
                <a:r>
                  <a:rPr lang="en-AU" altLang="en-US" sz="2400" dirty="0" smtClean="0">
                    <a:latin typeface="Arial" charset="0"/>
                  </a:rPr>
                  <a:t>Adjusting spindle speed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Necessary to maintain proper cutting speed at drill cutting edge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Allows using different drill sizes</a:t>
                </a:r>
              </a:p>
              <a:p>
                <a:pPr marL="457200" indent="-457200"/>
                <a:r>
                  <a:rPr lang="en-AU" altLang="en-US" sz="2400" dirty="0" smtClean="0">
                    <a:latin typeface="Arial" charset="0"/>
                  </a:rPr>
                  <a:t>Types of drilling machines (traditional machines)</a:t>
                </a:r>
              </a:p>
              <a:p>
                <a:pPr marL="777875" lvl="1" indent="-457200">
                  <a:buFont typeface="+mj-lt"/>
                  <a:buAutoNum type="arabicPeriod"/>
                </a:pPr>
                <a:r>
                  <a:rPr lang="en-AU" altLang="en-US" sz="2100" dirty="0" smtClean="0">
                    <a:latin typeface="Arial" charset="0"/>
                  </a:rPr>
                  <a:t>Simple: </a:t>
                </a:r>
                <a:r>
                  <a:rPr lang="en-AU" altLang="en-US" sz="2100" b="1" dirty="0" smtClean="0">
                    <a:latin typeface="Arial" charset="0"/>
                  </a:rPr>
                  <a:t>bench type drills</a:t>
                </a:r>
                <a:r>
                  <a:rPr lang="en-AU" altLang="en-US" sz="2100" dirty="0" smtClean="0">
                    <a:latin typeface="Arial" charset="0"/>
                  </a:rPr>
                  <a:t>, used to drill small-</a:t>
                </a:r>
                <a14:m>
                  <m:oMath xmlns:m="http://schemas.openxmlformats.org/officeDocument/2006/math"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AU" altLang="en-US" sz="2100" dirty="0" smtClean="0">
                    <a:latin typeface="Arial" charset="0"/>
                  </a:rPr>
                  <a:t> holes</a:t>
                </a:r>
              </a:p>
              <a:p>
                <a:pPr marL="777875" lvl="1" indent="-457200">
                  <a:buFont typeface="+mj-lt"/>
                  <a:buAutoNum type="arabicPeriod"/>
                </a:pPr>
                <a:r>
                  <a:rPr lang="en-AU" altLang="en-US" sz="2100" dirty="0" smtClean="0">
                    <a:latin typeface="Arial" charset="0"/>
                  </a:rPr>
                  <a:t>Large: </a:t>
                </a:r>
                <a:r>
                  <a:rPr lang="en-AU" altLang="en-US" sz="2100" b="1" dirty="0" smtClean="0">
                    <a:latin typeface="Arial" charset="0"/>
                    <a:hlinkClick r:id="rId3" action="ppaction://hlinksldjump"/>
                  </a:rPr>
                  <a:t>radial drills</a:t>
                </a:r>
                <a:r>
                  <a:rPr lang="en-AU" altLang="en-US" sz="2100" b="1" dirty="0">
                    <a:latin typeface="Arial" charset="0"/>
                  </a:rPr>
                  <a:t> </a:t>
                </a:r>
                <a:r>
                  <a:rPr lang="en-AU" altLang="en-US" sz="2100" dirty="0" smtClean="0">
                    <a:latin typeface="Arial" charset="0"/>
                  </a:rPr>
                  <a:t>(fig. b), used for large workpieces</a:t>
                </a:r>
                <a:endParaRPr lang="en-AU" altLang="en-US" sz="2100" i="1" dirty="0" smtClean="0">
                  <a:latin typeface="Arial" charset="0"/>
                </a:endParaRPr>
              </a:p>
              <a:p>
                <a:pPr marL="777875" lvl="1" indent="-457200">
                  <a:buFont typeface="+mj-lt"/>
                  <a:buAutoNum type="arabicPeriod"/>
                </a:pPr>
                <a:r>
                  <a:rPr lang="en-AU" altLang="en-US" sz="2100" b="1" dirty="0" smtClean="0">
                    <a:latin typeface="Arial" charset="0"/>
                  </a:rPr>
                  <a:t>Universal </a:t>
                </a:r>
                <a:r>
                  <a:rPr lang="en-AU" altLang="en-US" sz="2100" b="1" dirty="0">
                    <a:latin typeface="Arial" charset="0"/>
                  </a:rPr>
                  <a:t>drilling </a:t>
                </a:r>
                <a:r>
                  <a:rPr lang="en-AU" altLang="en-US" sz="2100" b="1" dirty="0" smtClean="0">
                    <a:latin typeface="Arial" charset="0"/>
                  </a:rPr>
                  <a:t>machines</a:t>
                </a:r>
                <a:r>
                  <a:rPr lang="en-AU" altLang="en-US" sz="2100" dirty="0" smtClean="0">
                    <a:latin typeface="Arial" charset="0"/>
                  </a:rPr>
                  <a:t>: drill head can be </a:t>
                </a:r>
                <a:r>
                  <a:rPr lang="en-AU" altLang="en-US" sz="2100" dirty="0" err="1" smtClean="0">
                    <a:latin typeface="Arial" charset="0"/>
                  </a:rPr>
                  <a:t>swiveled</a:t>
                </a:r>
                <a:r>
                  <a:rPr lang="en-AU" altLang="en-US" sz="2100" dirty="0" smtClean="0">
                    <a:latin typeface="Arial" charset="0"/>
                  </a:rPr>
                  <a:t> to drill holes at an angle</a:t>
                </a:r>
              </a:p>
            </p:txBody>
          </p:sp>
        </mc:Choice>
        <mc:Fallback xmlns="">
          <p:sp>
            <p:nvSpPr>
              <p:cNvPr id="5857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612774" y="1600200"/>
                <a:ext cx="8455025" cy="5181600"/>
              </a:xfrm>
              <a:blipFill rotWithShape="1">
                <a:blip r:embed="rId4"/>
                <a:stretch>
                  <a:fillRect l="-144" t="-824" r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34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7819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sz="3600" b="1" smtClean="0"/>
              <a:t>Drilling, Drills, and Drilling Machines:</a:t>
            </a:r>
            <a:br>
              <a:rPr lang="en-US" altLang="en-US" sz="3600" b="1" smtClean="0"/>
            </a:br>
            <a:r>
              <a:rPr lang="en-AU" altLang="en-US" sz="3600" b="1" smtClean="0"/>
              <a:t>Drilling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5731" name="Rectangle 3"/>
              <p:cNvSpPr>
                <a:spLocks noGrp="1"/>
              </p:cNvSpPr>
              <p:nvPr>
                <p:ph type="body" idx="4294967295"/>
              </p:nvPr>
            </p:nvSpPr>
            <p:spPr>
              <a:xfrm>
                <a:off x="612774" y="1600200"/>
                <a:ext cx="8531226" cy="5181600"/>
              </a:xfrm>
            </p:spPr>
            <p:txBody>
              <a:bodyPr/>
              <a:lstStyle/>
              <a:p>
                <a:pPr marL="457200" indent="-457200"/>
                <a:r>
                  <a:rPr lang="en-AU" altLang="en-US" sz="2400" dirty="0">
                    <a:latin typeface="Arial" charset="0"/>
                  </a:rPr>
                  <a:t>Cont. Types of drilling </a:t>
                </a:r>
                <a:r>
                  <a:rPr lang="en-AU" altLang="en-US" sz="2400" dirty="0" smtClean="0">
                    <a:latin typeface="Arial" charset="0"/>
                  </a:rPr>
                  <a:t>machines (developments):</a:t>
                </a:r>
                <a:endParaRPr lang="en-AU" altLang="en-US" sz="2400" dirty="0">
                  <a:latin typeface="Arial" charset="0"/>
                </a:endParaRPr>
              </a:p>
              <a:p>
                <a:pPr marL="777875" lvl="1" indent="-457200">
                  <a:buFont typeface="+mj-lt"/>
                  <a:buAutoNum type="arabicPeriod" startAt="4"/>
                </a:pPr>
                <a:r>
                  <a:rPr lang="en-AU" altLang="en-US" sz="2100" b="1" dirty="0">
                    <a:latin typeface="Arial" charset="0"/>
                  </a:rPr>
                  <a:t>Numerically controlled three-axis drilling </a:t>
                </a:r>
                <a:r>
                  <a:rPr lang="en-AU" altLang="en-US" sz="2100" b="1" dirty="0" smtClean="0">
                    <a:latin typeface="Arial" charset="0"/>
                  </a:rPr>
                  <a:t>machines</a:t>
                </a:r>
                <a:r>
                  <a:rPr lang="en-AU" altLang="en-US" sz="2100" dirty="0" smtClean="0">
                    <a:latin typeface="Arial" charset="0"/>
                  </a:rPr>
                  <a:t> (</a:t>
                </a:r>
                <a:r>
                  <a:rPr lang="en-AU" altLang="en-US" sz="2100" dirty="0" smtClean="0">
                    <a:latin typeface="Arial" charset="0"/>
                    <a:hlinkClick r:id="rId3" action="ppaction://hlinksldjump"/>
                  </a:rPr>
                  <a:t>fig.</a:t>
                </a:r>
                <a:r>
                  <a:rPr lang="en-AU" altLang="en-US" sz="2100" dirty="0" smtClean="0">
                    <a:latin typeface="Arial" charset="0"/>
                  </a:rPr>
                  <a:t>):</a:t>
                </a:r>
              </a:p>
              <a:p>
                <a:pPr marL="1052512" lvl="2" indent="-457200"/>
                <a:r>
                  <a:rPr lang="en-AU" altLang="en-US" sz="1800" dirty="0" smtClean="0">
                    <a:latin typeface="Arial" charset="0"/>
                  </a:rPr>
                  <a:t>Operations performed automatically &amp; in desired </a:t>
                </a:r>
                <a:r>
                  <a:rPr lang="en-AU" altLang="en-US" sz="1800" dirty="0">
                    <a:latin typeface="Arial" charset="0"/>
                  </a:rPr>
                  <a:t>sequence using </a:t>
                </a:r>
                <a:r>
                  <a:rPr lang="en-AU" altLang="en-US" sz="1800" dirty="0" smtClean="0">
                    <a:latin typeface="Arial" charset="0"/>
                  </a:rPr>
                  <a:t>turret</a:t>
                </a:r>
              </a:p>
              <a:p>
                <a:pPr marL="1052512" lvl="2" indent="-457200"/>
                <a:r>
                  <a:rPr lang="en-AU" altLang="en-US" sz="1800" dirty="0" smtClean="0">
                    <a:latin typeface="Arial" charset="0"/>
                  </a:rPr>
                  <a:t>Turret holds different tooling tools</a:t>
                </a:r>
                <a:endParaRPr lang="en-AU" altLang="en-US" sz="1800" dirty="0">
                  <a:latin typeface="Arial" charset="0"/>
                </a:endParaRPr>
              </a:p>
              <a:p>
                <a:pPr marL="777875" lvl="1" indent="-457200">
                  <a:buFont typeface="+mj-lt"/>
                  <a:buAutoNum type="arabicPeriod" startAt="4"/>
                </a:pPr>
                <a:r>
                  <a:rPr lang="en-AU" altLang="en-US" sz="2100" b="1" dirty="0" smtClean="0">
                    <a:latin typeface="Arial" charset="0"/>
                  </a:rPr>
                  <a:t>Gang drilling:</a:t>
                </a:r>
              </a:p>
              <a:p>
                <a:pPr marL="1052512" lvl="2" indent="-457200"/>
                <a:r>
                  <a:rPr lang="en-AU" altLang="en-US" sz="1800" dirty="0" smtClean="0">
                    <a:latin typeface="Arial" charset="0"/>
                  </a:rPr>
                  <a:t>Drilling </a:t>
                </a:r>
                <a:r>
                  <a:rPr lang="en-AU" altLang="en-US" sz="1800" dirty="0">
                    <a:latin typeface="Arial" charset="0"/>
                  </a:rPr>
                  <a:t>machines with multiple </a:t>
                </a:r>
                <a:r>
                  <a:rPr lang="en-AU" altLang="en-US" sz="1800" dirty="0" smtClean="0">
                    <a:latin typeface="Arial" charset="0"/>
                  </a:rPr>
                  <a:t>spindles*</a:t>
                </a:r>
              </a:p>
              <a:p>
                <a:pPr marL="1052512" lvl="2" indent="-457200"/>
                <a:r>
                  <a:rPr lang="en-AU" altLang="en-US" sz="1800" dirty="0" smtClean="0">
                    <a:latin typeface="Arial" charset="0"/>
                  </a:rPr>
                  <a:t>Used </a:t>
                </a:r>
                <a:r>
                  <a:rPr lang="en-AU" altLang="en-US" sz="1800" dirty="0">
                    <a:latin typeface="Arial" charset="0"/>
                  </a:rPr>
                  <a:t>for high-production-rate </a:t>
                </a:r>
                <a:r>
                  <a:rPr lang="en-AU" altLang="en-US" sz="1800" dirty="0" smtClean="0">
                    <a:latin typeface="Arial" charset="0"/>
                  </a:rPr>
                  <a:t>operations</a:t>
                </a:r>
              </a:p>
              <a:p>
                <a:pPr marL="1052512" lvl="2" indent="-457200"/>
                <a:r>
                  <a:rPr lang="en-AU" altLang="en-US" sz="1800" dirty="0" smtClean="0">
                    <a:latin typeface="Arial" charset="0"/>
                  </a:rPr>
                  <a:t>Capable of drilling 50 holes in 1 cycle (different sizes, depths, locations)</a:t>
                </a:r>
              </a:p>
              <a:p>
                <a:pPr marL="1052512" lvl="2" indent="-457200"/>
                <a:r>
                  <a:rPr lang="en-AU" altLang="en-US" sz="1800" dirty="0" smtClean="0">
                    <a:latin typeface="Arial" charset="0"/>
                  </a:rPr>
                  <a:t>Also used for reaming, </a:t>
                </a:r>
                <a:r>
                  <a:rPr lang="en-AU" altLang="en-US" sz="1800" dirty="0" err="1" smtClean="0">
                    <a:latin typeface="Arial" charset="0"/>
                  </a:rPr>
                  <a:t>counterboring</a:t>
                </a:r>
                <a:r>
                  <a:rPr lang="en-AU" altLang="en-US" sz="1800" dirty="0" smtClean="0">
                    <a:latin typeface="Arial" charset="0"/>
                  </a:rPr>
                  <a:t> operations</a:t>
                </a:r>
              </a:p>
              <a:p>
                <a:pPr marL="777875" lvl="1" indent="-457200">
                  <a:buClr>
                    <a:srgbClr val="53548A"/>
                  </a:buClr>
                  <a:buFont typeface="+mj-lt"/>
                  <a:buAutoNum type="arabicPeriod" startAt="4"/>
                </a:pPr>
                <a:r>
                  <a:rPr lang="en-AU" altLang="en-US" sz="2100" b="1" dirty="0" smtClean="0">
                    <a:solidFill>
                      <a:prstClr val="black"/>
                    </a:solidFill>
                    <a:latin typeface="Arial" charset="0"/>
                  </a:rPr>
                  <a:t>Numerical-control turret drilling machines</a:t>
                </a:r>
              </a:p>
              <a:p>
                <a:pPr marL="1052512" lvl="2" indent="-457200">
                  <a:buClr>
                    <a:srgbClr val="53548A"/>
                  </a:buClr>
                </a:pPr>
                <a:r>
                  <a:rPr lang="en-AU" altLang="en-US" sz="1800" dirty="0" smtClean="0">
                    <a:latin typeface="Arial" charset="0"/>
                  </a:rPr>
                  <a:t>Replacing machine tools and gang-drilling machines</a:t>
                </a:r>
                <a:endParaRPr lang="en-AU" altLang="en-US" sz="1800" dirty="0">
                  <a:latin typeface="Arial" charset="0"/>
                </a:endParaRPr>
              </a:p>
              <a:p>
                <a:pPr marL="777875" lvl="1" indent="-457200">
                  <a:buClr>
                    <a:srgbClr val="53548A"/>
                  </a:buClr>
                  <a:buFont typeface="+mj-lt"/>
                  <a:buAutoNum type="arabicPeriod" startAt="4"/>
                </a:pPr>
                <a:r>
                  <a:rPr lang="en-AU" altLang="en-US" sz="2100" b="1" dirty="0" smtClean="0">
                    <a:solidFill>
                      <a:prstClr val="black"/>
                    </a:solidFill>
                    <a:latin typeface="Arial" charset="0"/>
                  </a:rPr>
                  <a:t>Special drilling machines</a:t>
                </a:r>
                <a:endParaRPr lang="en-AU" altLang="en-US" sz="2100" b="1" dirty="0">
                  <a:solidFill>
                    <a:prstClr val="black"/>
                  </a:solidFill>
                  <a:latin typeface="Arial" charset="0"/>
                </a:endParaRPr>
              </a:p>
              <a:p>
                <a:pPr marL="1052512" lvl="2" indent="-457200">
                  <a:buClr>
                    <a:srgbClr val="53548A"/>
                  </a:buClr>
                </a:pPr>
                <a:r>
                  <a:rPr lang="en-AU" altLang="en-US" sz="1800" dirty="0" smtClean="0">
                    <a:latin typeface="Arial" charset="0"/>
                  </a:rPr>
                  <a:t>e.g. produce holes in continuous hinges (e.g. piano hinges)</a:t>
                </a:r>
              </a:p>
              <a:p>
                <a:pPr marL="1052512" lvl="2" indent="-457200">
                  <a:buClr>
                    <a:srgbClr val="53548A"/>
                  </a:buClr>
                </a:pPr>
                <a:r>
                  <a:rPr lang="en-AU" altLang="en-US" sz="1800" dirty="0" smtClean="0">
                    <a:latin typeface="Arial" charset="0"/>
                  </a:rPr>
                  <a:t>Horizontal and produce holes up to </a:t>
                </a:r>
                <a14:m>
                  <m:oMath xmlns:m="http://schemas.openxmlformats.org/officeDocument/2006/math">
                    <m:r>
                      <a:rPr lang="en-AU" altLang="en-US" sz="18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AU" altLang="en-US" sz="18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altLang="en-US" sz="18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AU" altLang="en-US" sz="1800" dirty="0" smtClean="0">
                    <a:latin typeface="Arial" charset="0"/>
                  </a:rPr>
                  <a:t> long segments per cycle</a:t>
                </a:r>
                <a:endParaRPr lang="en-AU" altLang="en-US" sz="2100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5857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612774" y="1600200"/>
                <a:ext cx="8531226" cy="5181600"/>
              </a:xfrm>
              <a:blipFill rotWithShape="0">
                <a:blip r:embed="rId4"/>
                <a:stretch>
                  <a:fillRect l="-143" t="-824" r="-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35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9352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sz="3600" b="1" smtClean="0"/>
              <a:t>Drilling, Drills, and Drilling Machines:</a:t>
            </a:r>
            <a:br>
              <a:rPr lang="en-US" altLang="en-US" sz="3600" b="1" smtClean="0"/>
            </a:br>
            <a:r>
              <a:rPr lang="en-AU" altLang="en-US" sz="3600" b="1" smtClean="0"/>
              <a:t>Drilling Machines</a:t>
            </a:r>
          </a:p>
        </p:txBody>
      </p:sp>
      <p:pic>
        <p:nvPicPr>
          <p:cNvPr id="5857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447800"/>
            <a:ext cx="5069541" cy="5354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36</a:t>
            </a:fld>
            <a:endParaRPr lang="en-US" altLang="zh-CN" dirty="0"/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2133600" y="3429000"/>
            <a:ext cx="297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dirty="0" smtClean="0">
                <a:ea typeface="SimSun" pitchFamily="2" charset="-122"/>
              </a:rPr>
              <a:t>3-axis NC drilling machine;</a:t>
            </a:r>
            <a:br>
              <a:rPr lang="en-US" dirty="0" smtClean="0">
                <a:ea typeface="SimSun" pitchFamily="2" charset="-122"/>
              </a:rPr>
            </a:br>
            <a:r>
              <a:rPr lang="en-US" dirty="0" smtClean="0">
                <a:ea typeface="SimSun" pitchFamily="2" charset="-122"/>
              </a:rPr>
              <a:t>turret holds as many as 8 different tools (e.g. drills, taps, reamers)</a:t>
            </a:r>
            <a:br>
              <a:rPr lang="en-US" dirty="0" smtClean="0">
                <a:ea typeface="SimSun" pitchFamily="2" charset="-122"/>
              </a:rPr>
            </a:br>
            <a:endParaRPr lang="en-AU" sz="2400" i="1" dirty="0"/>
          </a:p>
        </p:txBody>
      </p:sp>
    </p:spTree>
    <p:extLst>
      <p:ext uri="{BB962C8B-B14F-4D97-AF65-F5344CB8AC3E}">
        <p14:creationId xmlns:p14="http://schemas.microsoft.com/office/powerpoint/2010/main" val="61729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sz="3600" b="1" smtClean="0"/>
              <a:t>Drilling, Drills, and Drilling Machines:</a:t>
            </a:r>
            <a:br>
              <a:rPr lang="en-US" altLang="en-US" sz="3600" b="1" smtClean="0"/>
            </a:br>
            <a:r>
              <a:rPr lang="en-AU" altLang="en-US" sz="3600" b="1" smtClean="0"/>
              <a:t>Drilling Machines</a:t>
            </a:r>
          </a:p>
        </p:txBody>
      </p:sp>
      <p:sp>
        <p:nvSpPr>
          <p:cNvPr id="585731" name="Rectangle 3"/>
          <p:cNvSpPr>
            <a:spLocks noGrp="1"/>
          </p:cNvSpPr>
          <p:nvPr>
            <p:ph type="body" idx="4294967295"/>
          </p:nvPr>
        </p:nvSpPr>
        <p:spPr>
          <a:xfrm>
            <a:off x="612774" y="1600200"/>
            <a:ext cx="8531226" cy="5181600"/>
          </a:xfrm>
        </p:spPr>
        <p:txBody>
          <a:bodyPr/>
          <a:lstStyle/>
          <a:p>
            <a:pPr marL="457200" indent="-457200"/>
            <a:r>
              <a:rPr lang="en-AU" altLang="en-US" sz="2400" dirty="0" err="1" smtClean="0">
                <a:latin typeface="Arial" charset="0"/>
              </a:rPr>
              <a:t>Workholding</a:t>
            </a:r>
            <a:r>
              <a:rPr lang="en-AU" altLang="en-US" sz="2400" dirty="0" smtClean="0">
                <a:latin typeface="Arial" charset="0"/>
              </a:rPr>
              <a:t> devices:</a:t>
            </a:r>
            <a:endParaRPr lang="en-AU" altLang="en-US" sz="2400" dirty="0">
              <a:latin typeface="Arial" charset="0"/>
            </a:endParaRP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Ensure workpiece is located properly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Keep workpiece from slipping or rotating during drilling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Available in various designs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Important features:</a:t>
            </a:r>
          </a:p>
          <a:p>
            <a:pPr marL="1052512" lvl="2" indent="-457200"/>
            <a:r>
              <a:rPr lang="en-AU" altLang="en-US" sz="1800" dirty="0" smtClean="0">
                <a:latin typeface="Arial" charset="0"/>
              </a:rPr>
              <a:t>3-point locating (for accuracy)</a:t>
            </a:r>
          </a:p>
          <a:p>
            <a:pPr marL="1052512" lvl="2" indent="-457200"/>
            <a:r>
              <a:rPr lang="en-AU" altLang="en-US" sz="1800" dirty="0" smtClean="0">
                <a:latin typeface="Arial" charset="0"/>
              </a:rPr>
              <a:t>3-D </a:t>
            </a:r>
            <a:r>
              <a:rPr lang="en-AU" altLang="en-US" sz="1800" dirty="0" err="1" smtClean="0">
                <a:latin typeface="Arial" charset="0"/>
              </a:rPr>
              <a:t>workholding</a:t>
            </a:r>
            <a:r>
              <a:rPr lang="en-AU" altLang="en-US" sz="1800" dirty="0" smtClean="0">
                <a:latin typeface="Arial" charset="0"/>
              </a:rPr>
              <a:t> for secure fixtures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37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8743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sz="3600" b="1" smtClean="0"/>
              <a:t>Drilling, Drills, and Drilling Machines:</a:t>
            </a:r>
            <a:br>
              <a:rPr lang="en-US" altLang="en-US" sz="3600" b="1" smtClean="0"/>
            </a:br>
            <a:r>
              <a:rPr lang="en-AU" altLang="en-US" sz="3600" b="1" smtClean="0"/>
              <a:t>Design Considerations for Drilling</a:t>
            </a:r>
          </a:p>
        </p:txBody>
      </p:sp>
      <p:sp>
        <p:nvSpPr>
          <p:cNvPr id="587779" name="Rectangle 3"/>
          <p:cNvSpPr>
            <a:spLocks noGrp="1"/>
          </p:cNvSpPr>
          <p:nvPr>
            <p:ph type="body" idx="4294967295"/>
          </p:nvPr>
        </p:nvSpPr>
        <p:spPr>
          <a:xfrm>
            <a:off x="612774" y="1600200"/>
            <a:ext cx="8455025" cy="4953000"/>
          </a:xfrm>
        </p:spPr>
        <p:txBody>
          <a:bodyPr/>
          <a:lstStyle/>
          <a:p>
            <a:pPr marL="457200" indent="-457200"/>
            <a:r>
              <a:rPr lang="en-AU" altLang="en-US" sz="2400" dirty="0" smtClean="0">
                <a:latin typeface="Arial" charset="0"/>
              </a:rPr>
              <a:t>Basic design guidelines for drilling:</a:t>
            </a:r>
          </a:p>
          <a:p>
            <a:pPr marL="777875" lvl="1" indent="-457200">
              <a:buFont typeface="Wingdings" pitchFamily="2" charset="2"/>
              <a:buAutoNum type="arabicPeriod"/>
            </a:pPr>
            <a:r>
              <a:rPr lang="en-AU" altLang="en-US" sz="2100" dirty="0" smtClean="0">
                <a:latin typeface="Arial" charset="0"/>
              </a:rPr>
              <a:t>Designs should allow holes to be drilled</a:t>
            </a:r>
          </a:p>
          <a:p>
            <a:pPr marL="1052512" lvl="2" indent="-457200"/>
            <a:r>
              <a:rPr lang="en-AU" altLang="en-US" sz="1800" dirty="0" smtClean="0">
                <a:latin typeface="Arial" charset="0"/>
              </a:rPr>
              <a:t>On flat surfaces and </a:t>
            </a:r>
            <a:r>
              <a:rPr lang="en-AU" altLang="en-US" sz="1800" dirty="0" smtClean="0">
                <a:latin typeface="Arial" charset="0"/>
                <a:sym typeface="Symbol" panose="05050102010706020507" pitchFamily="18" charset="2"/>
              </a:rPr>
              <a:t></a:t>
            </a:r>
            <a:r>
              <a:rPr lang="en-AU" altLang="en-US" sz="1800" dirty="0" smtClean="0">
                <a:latin typeface="Arial" charset="0"/>
              </a:rPr>
              <a:t> to drill motion</a:t>
            </a:r>
          </a:p>
          <a:p>
            <a:pPr marL="1052512" lvl="2" indent="-457200"/>
            <a:r>
              <a:rPr lang="en-AU" altLang="en-US" sz="1800" dirty="0" smtClean="0">
                <a:latin typeface="Arial" charset="0"/>
              </a:rPr>
              <a:t>Otherwise: drills deflect and hole will not be located properly</a:t>
            </a:r>
          </a:p>
          <a:p>
            <a:pPr marL="777875" lvl="1" indent="-457200">
              <a:buFont typeface="Wingdings" pitchFamily="2" charset="2"/>
              <a:buAutoNum type="arabicPeriod"/>
            </a:pPr>
            <a:r>
              <a:rPr lang="en-AU" altLang="en-US" sz="2100" dirty="0" smtClean="0">
                <a:latin typeface="Arial" charset="0"/>
              </a:rPr>
              <a:t>Interrupted hole surfaces should be avoided</a:t>
            </a:r>
          </a:p>
          <a:p>
            <a:pPr marL="1052512" lvl="2" indent="-457200"/>
            <a:r>
              <a:rPr lang="en-AU" altLang="en-US" sz="1800" dirty="0" smtClean="0">
                <a:latin typeface="Arial" charset="0"/>
              </a:rPr>
              <a:t>This ensures: dim. acc., longer drill life, avoids vibrations</a:t>
            </a:r>
          </a:p>
          <a:p>
            <a:pPr marL="777875" lvl="1" indent="-457200">
              <a:buFont typeface="Wingdings" pitchFamily="2" charset="2"/>
              <a:buAutoNum type="arabicPeriod"/>
            </a:pPr>
            <a:r>
              <a:rPr lang="en-AU" altLang="en-US" sz="2100" dirty="0" smtClean="0">
                <a:latin typeface="Arial" charset="0"/>
              </a:rPr>
              <a:t>Hole bottoms should match standard drill-point angles</a:t>
            </a:r>
          </a:p>
          <a:p>
            <a:pPr marL="777875" lvl="1" indent="-457200">
              <a:buFont typeface="Wingdings" pitchFamily="2" charset="2"/>
              <a:buAutoNum type="arabicPeriod"/>
            </a:pPr>
            <a:r>
              <a:rPr lang="en-AU" altLang="en-US" sz="2100" dirty="0" smtClean="0">
                <a:latin typeface="Arial" charset="0"/>
              </a:rPr>
              <a:t>Through holes are preferred over blind holes</a:t>
            </a:r>
          </a:p>
          <a:p>
            <a:pPr marL="777875" lvl="1" indent="-457200">
              <a:buFont typeface="Wingdings" pitchFamily="2" charset="2"/>
              <a:buAutoNum type="arabicPeriod"/>
            </a:pPr>
            <a:r>
              <a:rPr lang="en-AU" altLang="en-US" sz="2100" dirty="0" smtClean="0">
                <a:latin typeface="Arial" charset="0"/>
              </a:rPr>
              <a:t>Dimples should be provided:</a:t>
            </a:r>
          </a:p>
          <a:p>
            <a:pPr marL="1052512" lvl="2" indent="-457200"/>
            <a:r>
              <a:rPr lang="en-AU" altLang="en-US" sz="1800" dirty="0" smtClean="0">
                <a:latin typeface="Arial" charset="0"/>
              </a:rPr>
              <a:t>When pre-existing holes not possible, to reduce drill “walk-off”</a:t>
            </a:r>
          </a:p>
          <a:p>
            <a:pPr marL="777875" lvl="1" indent="-457200">
              <a:buFont typeface="Wingdings" pitchFamily="2" charset="2"/>
              <a:buAutoNum type="arabicPeriod"/>
            </a:pPr>
            <a:r>
              <a:rPr lang="en-AU" altLang="en-US" sz="2100" dirty="0" smtClean="0">
                <a:latin typeface="Arial" charset="0"/>
              </a:rPr>
              <a:t>Parts should be designed to drill with minimum of </a:t>
            </a:r>
            <a:r>
              <a:rPr lang="en-AU" altLang="en-US" sz="2100" dirty="0" err="1" smtClean="0">
                <a:latin typeface="Arial" charset="0"/>
              </a:rPr>
              <a:t>fixturing</a:t>
            </a:r>
            <a:endParaRPr lang="en-AU" altLang="en-US" sz="2100" dirty="0" smtClean="0">
              <a:latin typeface="Arial" charset="0"/>
            </a:endParaRPr>
          </a:p>
          <a:p>
            <a:pPr marL="777875" lvl="1" indent="-457200">
              <a:buFont typeface="Wingdings" pitchFamily="2" charset="2"/>
              <a:buAutoNum type="arabicPeriod"/>
            </a:pPr>
            <a:r>
              <a:rPr lang="en-AU" altLang="en-US" sz="2100" dirty="0" smtClean="0">
                <a:latin typeface="Arial" charset="0"/>
              </a:rPr>
              <a:t>Blind holes: drill deeper than subsequent reaming/tapping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38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9129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sz="3600" b="1" smtClean="0"/>
              <a:t>Drilling, Drills, and Drilling Machines: </a:t>
            </a:r>
            <a:r>
              <a:rPr lang="en-AU" altLang="en-US" sz="3600" b="1" smtClean="0"/>
              <a:t>Drills</a:t>
            </a:r>
          </a:p>
        </p:txBody>
      </p:sp>
      <p:sp>
        <p:nvSpPr>
          <p:cNvPr id="548867" name="Rectangle 3"/>
          <p:cNvSpPr>
            <a:spLocks noGrp="1"/>
          </p:cNvSpPr>
          <p:nvPr>
            <p:ph type="body" idx="4294967295"/>
          </p:nvPr>
        </p:nvSpPr>
        <p:spPr>
          <a:xfrm>
            <a:off x="612775" y="1600200"/>
            <a:ext cx="4797425" cy="4953000"/>
          </a:xfrm>
        </p:spPr>
        <p:txBody>
          <a:bodyPr/>
          <a:lstStyle/>
          <a:p>
            <a:pPr marL="0" indent="0">
              <a:buNone/>
            </a:pPr>
            <a:r>
              <a:rPr lang="en-AU" altLang="en-US" sz="2400" dirty="0" smtClean="0">
                <a:latin typeface="Arial" charset="0"/>
              </a:rPr>
              <a:t>2 common</a:t>
            </a:r>
            <a:br>
              <a:rPr lang="en-AU" altLang="en-US" sz="2400" dirty="0" smtClean="0">
                <a:latin typeface="Arial" charset="0"/>
              </a:rPr>
            </a:br>
            <a:r>
              <a:rPr lang="en-AU" altLang="en-US" sz="2400" dirty="0" smtClean="0">
                <a:latin typeface="Arial" charset="0"/>
              </a:rPr>
              <a:t>types of</a:t>
            </a:r>
            <a:br>
              <a:rPr lang="en-AU" altLang="en-US" sz="2400" dirty="0" smtClean="0">
                <a:latin typeface="Arial" charset="0"/>
              </a:rPr>
            </a:br>
            <a:r>
              <a:rPr lang="en-AU" altLang="en-US" sz="2400" dirty="0" smtClean="0">
                <a:latin typeface="Arial" charset="0"/>
              </a:rPr>
              <a:t>drills</a:t>
            </a:r>
          </a:p>
        </p:txBody>
      </p:sp>
      <p:pic>
        <p:nvPicPr>
          <p:cNvPr id="54886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0" b="1394"/>
          <a:stretch/>
        </p:blipFill>
        <p:spPr bwMode="auto">
          <a:xfrm>
            <a:off x="2133600" y="1524000"/>
            <a:ext cx="7018867" cy="527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4</a:t>
            </a:fld>
            <a:endParaRPr lang="en-US" altLang="zh-CN" dirty="0"/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7162800" y="4724400"/>
            <a:ext cx="198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altLang="zh-CN" dirty="0" smtClean="0">
                <a:ea typeface="SimSun" pitchFamily="2" charset="-122"/>
              </a:rPr>
              <a:t>a) margins: provide bearing surface for drill against walls of hole as it penetrates workpiece</a:t>
            </a:r>
            <a:br>
              <a:rPr lang="en-US" altLang="zh-CN" dirty="0" smtClean="0">
                <a:ea typeface="SimSun" pitchFamily="2" charset="-122"/>
              </a:rPr>
            </a:br>
            <a:endParaRPr lang="en-AU" sz="2400" i="1" dirty="0"/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1905000" y="5638800"/>
            <a:ext cx="2667000" cy="108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altLang="zh-CN" dirty="0" smtClean="0">
                <a:ea typeface="SimSun" pitchFamily="2" charset="-122"/>
              </a:rPr>
              <a:t>b) have good centering ability, chips break easily </a:t>
            </a:r>
            <a:r>
              <a:rPr lang="en-US" altLang="zh-CN" dirty="0" smtClean="0">
                <a:ea typeface="SimSun" pitchFamily="2" charset="-122"/>
                <a:sym typeface="Symbol"/>
              </a:rPr>
              <a:t> suitable for deep holes</a:t>
            </a:r>
            <a:r>
              <a:rPr lang="en-US" altLang="zh-CN" dirty="0" smtClean="0">
                <a:ea typeface="SimSun" pitchFamily="2" charset="-122"/>
              </a:rPr>
              <a:t/>
            </a:r>
            <a:br>
              <a:rPr lang="en-US" altLang="zh-CN" dirty="0" smtClean="0">
                <a:ea typeface="SimSun" pitchFamily="2" charset="-122"/>
              </a:rPr>
            </a:br>
            <a:endParaRPr lang="en-AU" sz="2400" i="1" dirty="0"/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6019800" y="1447800"/>
            <a:ext cx="2743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1400" dirty="0" smtClean="0">
                <a:ea typeface="SimSun" pitchFamily="2" charset="-122"/>
              </a:rPr>
              <a:t>(AKA: standard-point twist drill)</a:t>
            </a: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66243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sz="3600" b="1" smtClean="0"/>
              <a:t>Drilling, Drills, and Drilling Machines: </a:t>
            </a:r>
            <a:r>
              <a:rPr lang="en-AU" altLang="en-US" sz="3600" b="1" smtClean="0"/>
              <a:t>Drills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8867" name="Rectangle 3"/>
              <p:cNvSpPr>
                <a:spLocks noGrp="1"/>
              </p:cNvSpPr>
              <p:nvPr>
                <p:ph type="body" idx="4294967295"/>
              </p:nvPr>
            </p:nvSpPr>
            <p:spPr>
              <a:xfrm>
                <a:off x="612775" y="1600200"/>
                <a:ext cx="8455025" cy="4953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AU" altLang="en-US" sz="2400" dirty="0" smtClean="0">
                    <a:latin typeface="Arial" charset="0"/>
                  </a:rPr>
                  <a:t>Drill oversize:</a:t>
                </a:r>
              </a:p>
              <a:p>
                <a:pPr marL="457200" indent="-457200"/>
                <a:r>
                  <a:rPr lang="en-US" altLang="en-US" sz="2400" dirty="0" smtClean="0">
                    <a:latin typeface="Arial" charset="0"/>
                    <a:sym typeface="Symbol"/>
                  </a:rPr>
                  <a:t>Oversize: fact that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∅</m:t>
                    </m:r>
                  </m:oMath>
                </a14:m>
                <a:r>
                  <a:rPr lang="en-US" altLang="en-US" sz="2400" dirty="0" smtClean="0">
                    <a:latin typeface="Arial" charset="0"/>
                    <a:sym typeface="Symbol"/>
                  </a:rPr>
                  <a:t> of hole &gt; drill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∅</m:t>
                    </m:r>
                  </m:oMath>
                </a14:m>
                <a:r>
                  <a:rPr lang="en-US" altLang="en-US" sz="2400" dirty="0" smtClean="0">
                    <a:latin typeface="Arial" charset="0"/>
                    <a:sym typeface="Symbol"/>
                  </a:rPr>
                  <a:t> (slightly)</a:t>
                </a:r>
              </a:p>
              <a:p>
                <a:pPr marL="457200" indent="-457200"/>
                <a:r>
                  <a:rPr lang="en-US" altLang="en-US" sz="2400" dirty="0" smtClean="0">
                    <a:latin typeface="Arial" charset="0"/>
                    <a:sym typeface="Symbol"/>
                  </a:rPr>
                  <a:t>This is visible: easy to remove drill after making hole</a:t>
                </a:r>
              </a:p>
              <a:p>
                <a:pPr marL="457200" indent="-457200"/>
                <a:r>
                  <a:rPr lang="en-AU" altLang="en-US" sz="2400" dirty="0">
                    <a:latin typeface="Arial" charset="0"/>
                  </a:rPr>
                  <a:t>Oversize depends on: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Quality of drill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Equipment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Expansion of metallic/non-metallic material due </a:t>
                </a:r>
                <a:r>
                  <a:rPr lang="en-AU" altLang="en-US" sz="2100" dirty="0">
                    <a:latin typeface="Arial" charset="0"/>
                  </a:rPr>
                  <a:t>to </a:t>
                </a:r>
                <a:r>
                  <a:rPr lang="en-AU" altLang="en-US" sz="2100" dirty="0" smtClean="0">
                    <a:latin typeface="Arial" charset="0"/>
                  </a:rPr>
                  <a:t>drilling heat</a:t>
                </a:r>
              </a:p>
              <a:p>
                <a:pPr marL="457200" indent="-457200"/>
                <a:r>
                  <a:rPr lang="en-AU" altLang="en-US" sz="2400" dirty="0" smtClean="0">
                    <a:latin typeface="Arial" charset="0"/>
                  </a:rPr>
                  <a:t>In the end: possible that final hole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∅ </m:t>
                    </m:r>
                  </m:oMath>
                </a14:m>
                <a:r>
                  <a:rPr lang="en-AU" altLang="en-US" sz="2400" dirty="0" smtClean="0">
                    <a:latin typeface="Arial" charset="0"/>
                  </a:rPr>
                  <a:t>&lt; drill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∅</m:t>
                    </m:r>
                  </m:oMath>
                </a14:m>
                <a:endParaRPr lang="en-AU" altLang="en-US" sz="2400" dirty="0" smtClean="0">
                  <a:latin typeface="Arial" charset="0"/>
                </a:endParaRPr>
              </a:p>
              <a:p>
                <a:pPr marL="457200" indent="-457200"/>
                <a:r>
                  <a:rPr lang="en-AU" altLang="en-US" sz="2400" dirty="0" smtClean="0">
                    <a:latin typeface="Arial" charset="0"/>
                  </a:rPr>
                  <a:t>To improve S.F. and dim. acc.: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Perform reaming/honing* on drilled holes </a:t>
                </a:r>
              </a:p>
              <a:p>
                <a:pPr marL="457200" indent="-457200"/>
                <a:r>
                  <a:rPr lang="en-AU" altLang="en-US" sz="2400" dirty="0" smtClean="0">
                    <a:latin typeface="Arial" charset="0"/>
                  </a:rPr>
                  <a:t>Capabilities of drilling/boring: </a:t>
                </a:r>
                <a:r>
                  <a:rPr lang="en-AU" altLang="en-US" sz="2400" dirty="0" smtClean="0">
                    <a:latin typeface="Arial" charset="0"/>
                    <a:hlinkClick r:id="rId3" action="ppaction://hlinksldjump"/>
                  </a:rPr>
                  <a:t>shown on next slide</a:t>
                </a:r>
                <a:endParaRPr lang="en-AU" altLang="en-US" sz="2400" dirty="0" smtClean="0">
                  <a:latin typeface="Arial" charset="0"/>
                </a:endParaRPr>
              </a:p>
            </p:txBody>
          </p:sp>
        </mc:Choice>
        <mc:Fallback xmlns="">
          <p:sp>
            <p:nvSpPr>
              <p:cNvPr id="5488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612775" y="1600200"/>
                <a:ext cx="8455025" cy="4953000"/>
              </a:xfrm>
              <a:blipFill rotWithShape="1">
                <a:blip r:embed="rId4"/>
                <a:stretch>
                  <a:fillRect l="-1154" t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3939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sz="3600" b="1" smtClean="0"/>
              <a:t>Drilling, Drills, and Drilling Machines: </a:t>
            </a:r>
            <a:r>
              <a:rPr lang="en-AU" altLang="en-US" sz="3600" b="1" smtClean="0"/>
              <a:t>Drills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0915" name="Rectangle 3"/>
              <p:cNvSpPr>
                <a:spLocks noGrp="1"/>
              </p:cNvSpPr>
              <p:nvPr>
                <p:ph type="body" idx="4294967295"/>
              </p:nvPr>
            </p:nvSpPr>
            <p:spPr>
              <a:xfrm>
                <a:off x="612775" y="1600200"/>
                <a:ext cx="8153400" cy="4953000"/>
              </a:xfrm>
            </p:spPr>
            <p:txBody>
              <a:bodyPr/>
              <a:lstStyle/>
              <a:p>
                <a:pPr marL="457200" indent="-457200"/>
                <a:endParaRPr lang="en-AU" altLang="en-US" sz="2400" dirty="0" smtClean="0">
                  <a:latin typeface="Arial" charset="0"/>
                </a:endParaRPr>
              </a:p>
              <a:p>
                <a:pPr marL="457200" indent="-457200"/>
                <a:endParaRPr lang="en-AU" altLang="en-US" sz="2400" dirty="0">
                  <a:latin typeface="Arial" charset="0"/>
                </a:endParaRPr>
              </a:p>
              <a:p>
                <a:pPr marL="457200" indent="-457200"/>
                <a:endParaRPr lang="en-AU" altLang="en-US" sz="2400" dirty="0" smtClean="0">
                  <a:latin typeface="Arial" charset="0"/>
                </a:endParaRPr>
              </a:p>
              <a:p>
                <a:pPr marL="457200" indent="-457200"/>
                <a:endParaRPr lang="en-AU" altLang="en-US" sz="2400" dirty="0">
                  <a:latin typeface="Arial" charset="0"/>
                </a:endParaRPr>
              </a:p>
              <a:p>
                <a:pPr marL="457200" indent="-457200"/>
                <a:endParaRPr lang="en-AU" altLang="en-US" sz="2400" dirty="0" smtClean="0">
                  <a:latin typeface="Arial" charset="0"/>
                </a:endParaRPr>
              </a:p>
              <a:p>
                <a:pPr marL="457200" indent="-457200"/>
                <a:endParaRPr lang="en-AU" altLang="en-US" sz="2400" dirty="0">
                  <a:latin typeface="Arial" charset="0"/>
                </a:endParaRPr>
              </a:p>
              <a:p>
                <a:pPr marL="457200" indent="-457200"/>
                <a:endParaRPr lang="en-AU" altLang="en-US" sz="2400" dirty="0" smtClean="0">
                  <a:latin typeface="Arial" charset="0"/>
                </a:endParaRPr>
              </a:p>
              <a:p>
                <a:pPr marL="457200" indent="-457200"/>
                <a:endParaRPr lang="en-AU" altLang="en-US" sz="2400" dirty="0">
                  <a:latin typeface="Arial" charset="0"/>
                </a:endParaRPr>
              </a:p>
              <a:p>
                <a:pPr marL="457200" indent="-457200"/>
                <a:r>
                  <a:rPr lang="en-US" altLang="en-US" sz="2400" dirty="0">
                    <a:latin typeface="Arial" charset="0"/>
                  </a:rPr>
                  <a:t>Note, </a:t>
                </a:r>
                <a:r>
                  <a:rPr lang="en-US" altLang="en-US" sz="2400" dirty="0" smtClean="0">
                    <a:latin typeface="Arial" charset="0"/>
                  </a:rPr>
                  <a:t>depth/diameter </a:t>
                </a:r>
                <a:r>
                  <a:rPr lang="en-US" altLang="en-US" sz="2400" dirty="0">
                    <a:latin typeface="Arial" charset="0"/>
                  </a:rPr>
                  <a:t>is a ratio (i.e. </a:t>
                </a:r>
                <a:r>
                  <a:rPr lang="en-US" altLang="en-US" sz="2400" dirty="0" err="1" smtClean="0">
                    <a:latin typeface="Arial" charset="0"/>
                  </a:rPr>
                  <a:t>unitless</a:t>
                </a:r>
                <a:r>
                  <a:rPr lang="en-US" altLang="en-US" sz="2400" dirty="0" smtClean="0">
                    <a:latin typeface="Arial" charset="0"/>
                  </a:rPr>
                  <a:t>)</a:t>
                </a:r>
              </a:p>
              <a:p>
                <a:pPr marL="777875" lvl="1" indent="-457200"/>
                <a:r>
                  <a:rPr lang="en-US" altLang="en-US" sz="2100" dirty="0" smtClean="0">
                    <a:latin typeface="Arial" charset="0"/>
                  </a:rPr>
                  <a:t>e.g. for twist drill:</a:t>
                </a:r>
              </a:p>
              <a:p>
                <a:pPr marL="777875" lvl="1" indent="-457200"/>
                <a:r>
                  <a:rPr lang="en-US" altLang="en-US" sz="2100" dirty="0">
                    <a:latin typeface="Arial" charset="0"/>
                  </a:rPr>
                  <a:t>typical depth </a:t>
                </a:r>
                <a:r>
                  <a:rPr lang="en-US" altLang="en-US" sz="2100" dirty="0" smtClean="0">
                    <a:latin typeface="Arial" charset="0"/>
                  </a:rPr>
                  <a:t>@ </a:t>
                </a:r>
                <a14:m>
                  <m:oMath xmlns:m="http://schemas.openxmlformats.org/officeDocument/2006/math">
                    <m:r>
                      <a:rPr lang="en-US" altLang="en-US" sz="2100" i="1" dirty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altLang="en-US" sz="21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100" i="1" dirty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US" altLang="en-US" sz="2100" i="1" dirty="0">
                        <a:latin typeface="Cambria Math" panose="02040503050406030204" pitchFamily="18" charset="0"/>
                      </a:rPr>
                      <m:t> ∅ = </m:t>
                    </m:r>
                    <m:r>
                      <a:rPr lang="en-US" altLang="en-US" sz="2100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altLang="en-US" sz="2100" i="1" dirty="0" smtClean="0">
                        <a:latin typeface="Cambria Math" panose="02040503050406030204" pitchFamily="18" charset="0"/>
                      </a:rPr>
                      <m:t> ∗ </m:t>
                    </m:r>
                    <m:r>
                      <a:rPr lang="en-US" altLang="en-US" sz="2100" i="1" dirty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altLang="en-US" sz="21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100" b="0" i="1" dirty="0" smtClean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US" altLang="en-US" sz="21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en-US" sz="2100" i="1" dirty="0" smtClean="0">
                        <a:latin typeface="Cambria Math" panose="02040503050406030204" pitchFamily="18" charset="0"/>
                      </a:rPr>
                      <m:t>800</m:t>
                    </m:r>
                    <m:r>
                      <a:rPr lang="en-US" altLang="en-US" sz="21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100" i="1" dirty="0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en-AU" altLang="en-US" sz="2400" dirty="0" smtClean="0">
                  <a:latin typeface="Arial" charset="0"/>
                </a:endParaRPr>
              </a:p>
            </p:txBody>
          </p:sp>
        </mc:Choice>
        <mc:Fallback xmlns="">
          <p:sp>
            <p:nvSpPr>
              <p:cNvPr id="5509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612775" y="1600200"/>
                <a:ext cx="8153400" cy="4953000"/>
              </a:xfrm>
              <a:blipFill rotWithShape="1">
                <a:blip r:embed="rId3"/>
                <a:stretch>
                  <a:fillRect l="-150" b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09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14" y="1676400"/>
            <a:ext cx="8763469" cy="336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0801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sz="3600" b="1" smtClean="0"/>
              <a:t>Drilling, Drills, and Drilling Machines: </a:t>
            </a:r>
            <a:r>
              <a:rPr lang="en-AU" altLang="en-US" sz="3600" b="1" smtClean="0"/>
              <a:t>Drills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2963" name="Rectangle 3"/>
              <p:cNvSpPr>
                <a:spLocks noGrp="1"/>
              </p:cNvSpPr>
              <p:nvPr>
                <p:ph type="body" idx="4294967295"/>
              </p:nvPr>
            </p:nvSpPr>
            <p:spPr>
              <a:xfrm>
                <a:off x="612774" y="1600200"/>
                <a:ext cx="8455025" cy="4953000"/>
              </a:xfrm>
            </p:spPr>
            <p:txBody>
              <a:bodyPr/>
              <a:lstStyle/>
              <a:p>
                <a:pPr marL="457200" indent="-457200">
                  <a:buFont typeface="Wingdings" pitchFamily="2" charset="2"/>
                  <a:buNone/>
                </a:pPr>
                <a:r>
                  <a:rPr lang="en-AU" altLang="en-US" sz="2400" b="1" dirty="0" smtClean="0">
                    <a:latin typeface="Arial" charset="0"/>
                  </a:rPr>
                  <a:t>Twist Drill</a:t>
                </a:r>
                <a:endParaRPr lang="en-AU" altLang="en-US" sz="2400" i="1" dirty="0" smtClean="0">
                  <a:latin typeface="Arial" charset="0"/>
                </a:endParaRPr>
              </a:p>
              <a:p>
                <a:pPr marL="457200" indent="-457200"/>
                <a:r>
                  <a:rPr lang="en-AU" altLang="en-US" sz="2400" dirty="0" smtClean="0">
                    <a:latin typeface="Arial" charset="0"/>
                  </a:rPr>
                  <a:t>Most common drill: conventional </a:t>
                </a:r>
                <a:r>
                  <a:rPr lang="en-AU" altLang="en-US" sz="2400" dirty="0" smtClean="0">
                    <a:latin typeface="Arial" charset="0"/>
                    <a:hlinkClick r:id="rId3" action="ppaction://hlinksldjump"/>
                  </a:rPr>
                  <a:t>standard-point twist drill</a:t>
                </a:r>
                <a:endParaRPr lang="en-AU" altLang="en-US" sz="2400" dirty="0" smtClean="0">
                  <a:latin typeface="Arial" charset="0"/>
                </a:endParaRPr>
              </a:p>
              <a:p>
                <a:pPr marL="457200" indent="-457200"/>
                <a:r>
                  <a:rPr lang="en-AU" altLang="en-US" sz="2400" dirty="0" smtClean="0">
                    <a:latin typeface="Arial" charset="0"/>
                  </a:rPr>
                  <a:t>Geometry of drill point:</a:t>
                </a:r>
              </a:p>
              <a:p>
                <a:pPr marL="777875" lvl="1" indent="-457200"/>
                <a:r>
                  <a:rPr lang="en-AU" altLang="en-US" sz="2100" dirty="0" smtClean="0">
                    <a:latin typeface="Arial" charset="0"/>
                  </a:rPr>
                  <a:t>normal rake angle and </a:t>
                </a:r>
                <a14:m>
                  <m:oMath xmlns:m="http://schemas.openxmlformats.org/officeDocument/2006/math">
                    <m:r>
                      <a:rPr lang="en-AU" altLang="en-US" sz="21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AU" altLang="en-US" sz="2100" dirty="0" smtClean="0">
                    <a:latin typeface="Arial" charset="0"/>
                  </a:rPr>
                  <a:t> of cutting edge vary with distance from </a:t>
                </a:r>
                <a:r>
                  <a:rPr lang="en-US" altLang="en-US" sz="2100" dirty="0" smtClean="0">
                    <a:latin typeface="Arial" charset="0"/>
                  </a:rPr>
                  <a:t>center</a:t>
                </a:r>
                <a:r>
                  <a:rPr lang="en-AU" altLang="en-US" sz="2100" dirty="0" smtClean="0">
                    <a:latin typeface="Arial" charset="0"/>
                  </a:rPr>
                  <a:t> of drill</a:t>
                </a:r>
              </a:p>
              <a:p>
                <a:pPr marL="457200" indent="-457200"/>
                <a:r>
                  <a:rPr lang="en-AU" altLang="en-US" sz="2400" dirty="0" smtClean="0">
                    <a:latin typeface="Arial" charset="0"/>
                  </a:rPr>
                  <a:t>Main features of twist drill (typical angles):</a:t>
                </a:r>
              </a:p>
              <a:p>
                <a:pPr marL="457200" indent="-457200">
                  <a:buFont typeface="Wingdings" pitchFamily="2" charset="2"/>
                  <a:buAutoNum type="arabicPeriod"/>
                </a:pPr>
                <a:r>
                  <a:rPr lang="en-AU" altLang="en-US" sz="2400" i="1" dirty="0" smtClean="0">
                    <a:latin typeface="Arial" charset="0"/>
                  </a:rPr>
                  <a:t>Point angle </a:t>
                </a:r>
                <a:r>
                  <a:rPr lang="en-AU" altLang="en-US" sz="2400" dirty="0" smtClean="0">
                    <a:latin typeface="Arial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AU" altLang="en-US" sz="2400" i="1" dirty="0" smtClean="0">
                        <a:latin typeface="Cambria Math" panose="02040503050406030204" pitchFamily="18" charset="0"/>
                      </a:rPr>
                      <m:t>118</m:t>
                    </m:r>
                    <m:r>
                      <a:rPr lang="en-AU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AU" alt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altLang="en-US" sz="2400" i="1" dirty="0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AU" alt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altLang="en-US" sz="2400" i="1" dirty="0" smtClean="0">
                        <a:latin typeface="Cambria Math" panose="02040503050406030204" pitchFamily="18" charset="0"/>
                      </a:rPr>
                      <m:t>135</m:t>
                    </m:r>
                    <m:r>
                      <a:rPr lang="en-AU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AU" altLang="en-US" sz="2400" dirty="0" smtClean="0">
                    <a:latin typeface="Arial" charset="0"/>
                  </a:rPr>
                  <a:t>)</a:t>
                </a:r>
              </a:p>
              <a:p>
                <a:pPr marL="457200" indent="-457200">
                  <a:buFont typeface="Wingdings" pitchFamily="2" charset="2"/>
                  <a:buAutoNum type="arabicPeriod"/>
                </a:pPr>
                <a:r>
                  <a:rPr lang="en-AU" altLang="en-US" sz="2400" i="1" dirty="0" smtClean="0">
                    <a:latin typeface="Arial" charset="0"/>
                  </a:rPr>
                  <a:t>Lip-relief </a:t>
                </a:r>
                <a:r>
                  <a:rPr lang="en-AU" altLang="en-US" sz="2400" i="1" dirty="0">
                    <a:latin typeface="Arial" charset="0"/>
                  </a:rPr>
                  <a:t>angle </a:t>
                </a:r>
                <a:r>
                  <a:rPr lang="en-AU" altLang="en-US" sz="2400" dirty="0">
                    <a:latin typeface="Arial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AU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AU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altLang="en-US" sz="2400" i="1" dirty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AU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altLang="en-US" sz="2400" i="1" dirty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AU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AU" altLang="en-US" sz="2400" dirty="0">
                    <a:latin typeface="Arial" charset="0"/>
                  </a:rPr>
                  <a:t>)</a:t>
                </a:r>
                <a:endParaRPr lang="en-AU" altLang="en-US" sz="2400" i="1" dirty="0" smtClean="0">
                  <a:latin typeface="Arial" charset="0"/>
                </a:endParaRPr>
              </a:p>
              <a:p>
                <a:pPr marL="457200" indent="-457200">
                  <a:buFont typeface="Wingdings" pitchFamily="2" charset="2"/>
                  <a:buAutoNum type="arabicPeriod"/>
                </a:pPr>
                <a:r>
                  <a:rPr lang="en-AU" altLang="en-US" sz="2400" i="1" dirty="0" smtClean="0">
                    <a:latin typeface="Arial" charset="0"/>
                  </a:rPr>
                  <a:t>Chisel-edge angle </a:t>
                </a:r>
                <a:r>
                  <a:rPr lang="en-AU" altLang="en-US" sz="2400" dirty="0" smtClean="0">
                    <a:latin typeface="Arial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AU" altLang="en-US" sz="24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25</m:t>
                    </m:r>
                    <m:r>
                      <a:rPr lang="en-AU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AU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altLang="en-US" sz="2400" i="1" dirty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AU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altLang="en-US" sz="2400" i="1" dirty="0">
                        <a:latin typeface="Cambria Math" panose="02040503050406030204" pitchFamily="18" charset="0"/>
                      </a:rPr>
                      <m:t>135</m:t>
                    </m:r>
                    <m:r>
                      <a:rPr lang="en-AU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AU" altLang="en-US" sz="2400" dirty="0">
                    <a:latin typeface="Arial" charset="0"/>
                  </a:rPr>
                  <a:t>)</a:t>
                </a:r>
                <a:endParaRPr lang="en-AU" altLang="en-US" sz="2400" dirty="0" smtClean="0">
                  <a:latin typeface="Arial" charset="0"/>
                </a:endParaRPr>
              </a:p>
              <a:p>
                <a:pPr marL="457200" indent="-457200">
                  <a:buFont typeface="Wingdings" pitchFamily="2" charset="2"/>
                  <a:buAutoNum type="arabicPeriod"/>
                </a:pPr>
                <a:r>
                  <a:rPr lang="en-AU" altLang="en-US" sz="2400" i="1" dirty="0" smtClean="0">
                    <a:latin typeface="Arial" charset="0"/>
                  </a:rPr>
                  <a:t>Helix </a:t>
                </a:r>
                <a:r>
                  <a:rPr lang="en-AU" altLang="en-US" sz="2400" i="1" dirty="0">
                    <a:latin typeface="Arial" charset="0"/>
                  </a:rPr>
                  <a:t>angle </a:t>
                </a:r>
                <a:r>
                  <a:rPr lang="en-AU" altLang="en-US" sz="2400" dirty="0" smtClean="0">
                    <a:latin typeface="Arial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AU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AU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altLang="en-US" sz="2400" i="1" dirty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AU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en-AU" alt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AU" altLang="en-US" sz="2400" dirty="0">
                    <a:latin typeface="Arial" charset="0"/>
                  </a:rPr>
                  <a:t>)</a:t>
                </a:r>
                <a:endParaRPr lang="en-AU" altLang="en-US" sz="2400" dirty="0" smtClean="0">
                  <a:latin typeface="Arial" charset="0"/>
                </a:endParaRPr>
              </a:p>
            </p:txBody>
          </p:sp>
        </mc:Choice>
        <mc:Fallback xmlns="">
          <p:sp>
            <p:nvSpPr>
              <p:cNvPr id="5529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612774" y="1600200"/>
                <a:ext cx="8455025" cy="4953000"/>
              </a:xfrm>
              <a:blipFill rotWithShape="1">
                <a:blip r:embed="rId4"/>
                <a:stretch>
                  <a:fillRect l="-1154" t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0775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sz="3600" b="1" smtClean="0"/>
              <a:t>Drilling, Drills, and Drilling Machines: </a:t>
            </a:r>
            <a:r>
              <a:rPr lang="en-AU" altLang="en-US" sz="3600" b="1" smtClean="0"/>
              <a:t>Drills</a:t>
            </a:r>
          </a:p>
        </p:txBody>
      </p:sp>
      <p:sp>
        <p:nvSpPr>
          <p:cNvPr id="555011" name="Rectangle 3"/>
          <p:cNvSpPr>
            <a:spLocks noGrp="1"/>
          </p:cNvSpPr>
          <p:nvPr>
            <p:ph type="body" idx="4294967295"/>
          </p:nvPr>
        </p:nvSpPr>
        <p:spPr>
          <a:xfrm>
            <a:off x="612774" y="1600200"/>
            <a:ext cx="8378825" cy="5257800"/>
          </a:xfrm>
        </p:spPr>
        <p:txBody>
          <a:bodyPr/>
          <a:lstStyle/>
          <a:p>
            <a:pPr marL="457200" indent="-457200">
              <a:buFont typeface="Wingdings" pitchFamily="2" charset="2"/>
              <a:buNone/>
            </a:pPr>
            <a:r>
              <a:rPr lang="en-AU" altLang="en-US" sz="2400" b="1" dirty="0" smtClean="0">
                <a:latin typeface="Arial" charset="0"/>
              </a:rPr>
              <a:t>Cont. Twist Drill</a:t>
            </a:r>
            <a:endParaRPr lang="en-AU" altLang="en-US" sz="2400" i="1" dirty="0" smtClean="0">
              <a:latin typeface="Arial" charset="0"/>
            </a:endParaRPr>
          </a:p>
          <a:p>
            <a:pPr marL="457200" indent="-457200"/>
            <a:r>
              <a:rPr lang="en-AU" altLang="en-US" sz="2400" dirty="0" smtClean="0">
                <a:latin typeface="Arial" charset="0"/>
              </a:rPr>
              <a:t>Grooves in drills: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Spiral grooves run along length of drill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Chips: guided through grooves, upward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Grooves: also allow cutting fluid to reach cutting edges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Some drills have internal longitudinal holes for </a:t>
            </a:r>
            <a:r>
              <a:rPr lang="en-AU" altLang="en-US" sz="2100" dirty="0" smtClean="0">
                <a:latin typeface="Arial" charset="0"/>
                <a:hlinkClick r:id="rId3" action="ppaction://hlinksldjump"/>
              </a:rPr>
              <a:t>cutting fluids</a:t>
            </a:r>
            <a:r>
              <a:rPr lang="en-AU" altLang="en-US" sz="2100" dirty="0" smtClean="0">
                <a:latin typeface="Arial" charset="0"/>
              </a:rPr>
              <a:t> (a) </a:t>
            </a:r>
            <a:r>
              <a:rPr lang="en-AU" altLang="en-US" sz="2100" dirty="0" smtClean="0">
                <a:latin typeface="Arial" charset="0"/>
                <a:sym typeface="Symbol" panose="05050102010706020507" pitchFamily="18" charset="2"/>
              </a:rPr>
              <a:t> lubrication, cooling, flushing chips</a:t>
            </a:r>
            <a:endParaRPr lang="en-AU" altLang="en-US" sz="2100" dirty="0" smtClean="0">
              <a:latin typeface="Arial" charset="0"/>
            </a:endParaRP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Drills have </a:t>
            </a:r>
            <a:r>
              <a:rPr lang="en-AU" altLang="en-US" sz="2100" b="1" dirty="0" smtClean="0">
                <a:latin typeface="Arial" charset="0"/>
              </a:rPr>
              <a:t>chip-breaker </a:t>
            </a:r>
            <a:r>
              <a:rPr lang="en-AU" altLang="en-US" sz="2100" dirty="0" smtClean="0">
                <a:latin typeface="Arial" charset="0"/>
              </a:rPr>
              <a:t>feature ground along cutting edges</a:t>
            </a:r>
          </a:p>
          <a:p>
            <a:pPr marL="457200" indent="-457200"/>
            <a:r>
              <a:rPr lang="en-AU" altLang="en-US" sz="2400" dirty="0" smtClean="0">
                <a:latin typeface="Arial" charset="0"/>
              </a:rPr>
              <a:t>Drill angles (chosen carefully):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Produce accurate holes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Minimize drilling forces and torque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Increase drill life</a:t>
            </a:r>
          </a:p>
          <a:p>
            <a:pPr marL="777875" lvl="1" indent="-457200"/>
            <a:r>
              <a:rPr lang="en-AU" altLang="en-US" sz="2100" dirty="0" smtClean="0">
                <a:latin typeface="Arial" charset="0"/>
              </a:rPr>
              <a:t>Small change in angles </a:t>
            </a:r>
            <a:r>
              <a:rPr lang="en-AU" altLang="en-US" sz="2100" dirty="0" smtClean="0">
                <a:latin typeface="Arial" charset="0"/>
                <a:sym typeface="Symbol" panose="05050102010706020507" pitchFamily="18" charset="2"/>
              </a:rPr>
              <a:t> great change in performance*</a:t>
            </a:r>
            <a:endParaRPr lang="en-AU" altLang="en-US" sz="2100" dirty="0" smtClean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6242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en-US" sz="3600" b="1" smtClean="0"/>
              <a:t>Drilling, Drills, and Drilling Machines: </a:t>
            </a:r>
            <a:r>
              <a:rPr lang="en-AU" altLang="en-US" sz="3600" b="1" smtClean="0"/>
              <a:t>Drills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5011" name="Rectangle 3"/>
              <p:cNvSpPr>
                <a:spLocks noGrp="1"/>
              </p:cNvSpPr>
              <p:nvPr>
                <p:ph type="body" idx="4294967295"/>
              </p:nvPr>
            </p:nvSpPr>
            <p:spPr>
              <a:xfrm>
                <a:off x="612774" y="1600200"/>
                <a:ext cx="3502025" cy="5181600"/>
              </a:xfrm>
            </p:spPr>
            <p:txBody>
              <a:bodyPr/>
              <a:lstStyle/>
              <a:p>
                <a:pPr marL="457200" indent="-457200">
                  <a:buFont typeface="Wingdings" pitchFamily="2" charset="2"/>
                  <a:buNone/>
                </a:pPr>
                <a:r>
                  <a:rPr lang="en-AU" altLang="en-US" sz="2400" b="1" dirty="0" smtClean="0">
                    <a:latin typeface="Arial" charset="0"/>
                  </a:rPr>
                  <a:t>Other Types of Drills</a:t>
                </a:r>
              </a:p>
              <a:p>
                <a:r>
                  <a:rPr lang="en-AU" altLang="en-US" sz="2400" i="1" dirty="0" smtClean="0">
                    <a:latin typeface="Arial" charset="0"/>
                  </a:rPr>
                  <a:t>Step drill</a:t>
                </a:r>
                <a:r>
                  <a:rPr lang="en-AU" altLang="en-US" sz="2400" i="1" dirty="0">
                    <a:latin typeface="Arial" charset="0"/>
                  </a:rPr>
                  <a:t>:</a:t>
                </a:r>
                <a:endParaRPr lang="en-AU" altLang="en-US" sz="2400" dirty="0" smtClean="0">
                  <a:latin typeface="Arial" charset="0"/>
                </a:endParaRPr>
              </a:p>
              <a:p>
                <a:pPr lvl="1"/>
                <a:r>
                  <a:rPr lang="en-AU" altLang="en-US" sz="2100" dirty="0" smtClean="0">
                    <a:latin typeface="Arial" charset="0"/>
                  </a:rPr>
                  <a:t>Holes with </a:t>
                </a:r>
                <a14:m>
                  <m:oMath xmlns:m="http://schemas.openxmlformats.org/officeDocument/2006/math">
                    <m:r>
                      <a:rPr lang="en-AU" altLang="en-US" sz="21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AU" altLang="en-US" sz="2100" dirty="0" smtClean="0">
                    <a:latin typeface="Arial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AU" altLang="en-US" sz="21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AU" altLang="en-US" sz="2100" dirty="0" smtClean="0">
                    <a:latin typeface="Arial" charset="0"/>
                  </a:rPr>
                  <a:t>’s</a:t>
                </a:r>
              </a:p>
              <a:p>
                <a:r>
                  <a:rPr lang="en-AU" altLang="en-US" sz="2400" i="1" dirty="0" smtClean="0">
                    <a:latin typeface="Arial" charset="0"/>
                  </a:rPr>
                  <a:t>Core drill</a:t>
                </a:r>
                <a:r>
                  <a:rPr lang="en-AU" altLang="en-US" sz="2400" dirty="0" smtClean="0">
                    <a:latin typeface="Arial" charset="0"/>
                  </a:rPr>
                  <a:t>:</a:t>
                </a:r>
              </a:p>
              <a:p>
                <a:pPr lvl="1"/>
                <a:r>
                  <a:rPr lang="en-AU" altLang="en-US" sz="2100" dirty="0" smtClean="0">
                    <a:latin typeface="Arial" charset="0"/>
                  </a:rPr>
                  <a:t>Enlarge existing hole</a:t>
                </a:r>
              </a:p>
            </p:txBody>
          </p:sp>
        </mc:Choice>
        <mc:Fallback xmlns="">
          <p:sp>
            <p:nvSpPr>
              <p:cNvPr id="5550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612774" y="1600200"/>
                <a:ext cx="3502025" cy="5181600"/>
              </a:xfrm>
              <a:blipFill rotWithShape="0">
                <a:blip r:embed="rId3"/>
                <a:stretch>
                  <a:fillRect l="-2787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50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415" y="990600"/>
            <a:ext cx="5251209" cy="267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FDDDC8CC-E840-4763-BD2A-368B6B095439}" type="slidenum">
              <a:rPr lang="en-US" altLang="zh-CN" smtClean="0"/>
              <a:pPr/>
              <a:t>9</a:t>
            </a:fld>
            <a:endParaRPr lang="en-US" altLang="zh-CN" dirty="0"/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609600" y="3733800"/>
            <a:ext cx="8503024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A04DA3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C4652D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altLang="en-US" sz="2400" i="1" dirty="0">
                <a:latin typeface="Arial" charset="0"/>
              </a:rPr>
              <a:t>Counter </a:t>
            </a:r>
            <a:r>
              <a:rPr lang="en-AU" altLang="en-US" sz="2400" i="1" dirty="0" smtClean="0">
                <a:latin typeface="Arial" charset="0"/>
              </a:rPr>
              <a:t>boring/countersinking</a:t>
            </a:r>
            <a:r>
              <a:rPr lang="en-AU" altLang="en-US" sz="2400" i="1" dirty="0">
                <a:latin typeface="Arial" charset="0"/>
              </a:rPr>
              <a:t>:</a:t>
            </a:r>
          </a:p>
          <a:p>
            <a:pPr lvl="1"/>
            <a:r>
              <a:rPr lang="en-AU" altLang="en-US" sz="2100" dirty="0">
                <a:latin typeface="Arial" charset="0"/>
              </a:rPr>
              <a:t>Make </a:t>
            </a:r>
            <a:r>
              <a:rPr lang="en-AU" altLang="en-US" sz="2100" dirty="0" smtClean="0">
                <a:latin typeface="Arial" charset="0"/>
              </a:rPr>
              <a:t>depressions on surfaces to accommodate heads of screws, bolts below workpiece surface </a:t>
            </a:r>
            <a:endParaRPr lang="en-AU" altLang="en-US" sz="2100" dirty="0">
              <a:latin typeface="Arial" charset="0"/>
            </a:endParaRPr>
          </a:p>
          <a:p>
            <a:r>
              <a:rPr lang="en-AU" altLang="en-US" sz="2400" dirty="0">
                <a:latin typeface="Arial" charset="0"/>
              </a:rPr>
              <a:t>Center drill:</a:t>
            </a:r>
          </a:p>
          <a:p>
            <a:pPr lvl="1"/>
            <a:r>
              <a:rPr lang="en-AU" altLang="en-US" sz="2100" dirty="0" smtClean="0">
                <a:latin typeface="Arial" charset="0"/>
              </a:rPr>
              <a:t>Short; produce hole at end of piece of stock</a:t>
            </a:r>
          </a:p>
          <a:p>
            <a:r>
              <a:rPr lang="en-AU" altLang="en-US" sz="2400" dirty="0" smtClean="0">
                <a:latin typeface="Arial" charset="0"/>
              </a:rPr>
              <a:t>Spot drill:</a:t>
            </a:r>
          </a:p>
          <a:p>
            <a:pPr lvl="1"/>
            <a:r>
              <a:rPr lang="en-AU" altLang="en-US" sz="2100" dirty="0" smtClean="0">
                <a:latin typeface="Arial" charset="0"/>
              </a:rPr>
              <a:t>Spots (i.e. starts) hole at desired location on a surface</a:t>
            </a:r>
            <a:endParaRPr lang="en-AU" altLang="en-US" sz="21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84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3084</Words>
  <Application>Microsoft Office PowerPoint</Application>
  <PresentationFormat>On-screen Show (4:3)</PresentationFormat>
  <Paragraphs>432</Paragraphs>
  <Slides>38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Student presentation</vt:lpstr>
      <vt:lpstr>Equation</vt:lpstr>
      <vt:lpstr>Manufacturing Engineering Technology in SI Units, 6th Edition   Chapter 23:  Machining Processes: Hole Making – Part B (Drilling)</vt:lpstr>
      <vt:lpstr>Drilling, Drills, and Drilling Machines</vt:lpstr>
      <vt:lpstr>Drilling, Drills, and Drilling Machines: Drills</vt:lpstr>
      <vt:lpstr>Drilling, Drills, and Drilling Machines: Drills</vt:lpstr>
      <vt:lpstr>Drilling, Drills, and Drilling Machines: Drills</vt:lpstr>
      <vt:lpstr>Drilling, Drills, and Drilling Machines: Drills</vt:lpstr>
      <vt:lpstr>Drilling, Drills, and Drilling Machines: Drills</vt:lpstr>
      <vt:lpstr>Drilling, Drills, and Drilling Machines: Drills</vt:lpstr>
      <vt:lpstr>Drilling, Drills, and Drilling Machines: Drills</vt:lpstr>
      <vt:lpstr>Drilling, Drills, and Drilling Machines: Drills</vt:lpstr>
      <vt:lpstr>Drilling, Drills, and Drilling Machines: Drills</vt:lpstr>
      <vt:lpstr>Drilling, Drills, and Drilling Machines: Drills</vt:lpstr>
      <vt:lpstr>Drilling, Drills, and Drilling Machines: Drills</vt:lpstr>
      <vt:lpstr>Drilling, Drills, and Drilling Machines: Drills</vt:lpstr>
      <vt:lpstr>Drilling, Drills, and Drilling Machines: Material-removal Rate in Drilling</vt:lpstr>
      <vt:lpstr>Drilling, Drills, and Drilling Machines: Thrust Force and Torque</vt:lpstr>
      <vt:lpstr>Drilling, Drills, and Drilling Machines: Thrust Force and Torque</vt:lpstr>
      <vt:lpstr>Drilling, Drills, and Drilling Machines: Thrust Force and Torque</vt:lpstr>
      <vt:lpstr>Drilling, Drills, and Drilling Machines: Thrust Force and Torque</vt:lpstr>
      <vt:lpstr>Drilling, Drills, and Drilling Machines: Thrust Force and Torque</vt:lpstr>
      <vt:lpstr>Drilling, Drills, and Drilling Machines: Drill Materials and Sizes</vt:lpstr>
      <vt:lpstr>Drilling, Drills, and Drilling Machines: Drill Materials and Sizes</vt:lpstr>
      <vt:lpstr>Drilling, Drills, and Drilling Machines: Drilling Practice</vt:lpstr>
      <vt:lpstr>Drilling, Drills, and Drilling Machines: Drilling Practice</vt:lpstr>
      <vt:lpstr>Drilling, Drills, and Drilling Machines: Drilling Practice</vt:lpstr>
      <vt:lpstr>Drilling, Drills, and Drilling Machines: Drilling Practice</vt:lpstr>
      <vt:lpstr>Drilling, Drills, and Drilling Machines: Drilling Practice</vt:lpstr>
      <vt:lpstr>Drilling, Drills, and Drilling Machines: Drilling Practice</vt:lpstr>
      <vt:lpstr>Drilling, Drills, and Drilling Machines: Drilling Practice</vt:lpstr>
      <vt:lpstr>Drilling, Drills, and Drilling Machines: Drilling Practice</vt:lpstr>
      <vt:lpstr>Drilling, Drills, and Drilling Machines: Drilling Practice</vt:lpstr>
      <vt:lpstr>Drilling, Drills, and Drilling Machines: Drilling Machines</vt:lpstr>
      <vt:lpstr>Drilling, Drills, and Drilling Machines: Drilling Machines</vt:lpstr>
      <vt:lpstr>Drilling, Drills, and Drilling Machines: Drilling Machines</vt:lpstr>
      <vt:lpstr>Drilling, Drills, and Drilling Machines: Drilling Machines</vt:lpstr>
      <vt:lpstr>Drilling, Drills, and Drilling Machines: Drilling Machines</vt:lpstr>
      <vt:lpstr>Drilling, Drills, and Drilling Machines: Drilling Machines</vt:lpstr>
      <vt:lpstr>Drilling, Drills, and Drilling Machines: Design Considerations for Drilling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PRESENTATION SUBTITLE</dc:title>
  <dc:creator/>
  <cp:lastModifiedBy/>
  <cp:revision>325</cp:revision>
  <dcterms:created xsi:type="dcterms:W3CDTF">2008-11-12T20:01:56Z</dcterms:created>
  <dcterms:modified xsi:type="dcterms:W3CDTF">2017-04-21T23:30:33Z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TC103524811033</vt:lpwstr>
  </property>
</Properties>
</file>