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1"/>
  </p:sldMasterIdLst>
  <p:notesMasterIdLst>
    <p:notesMasterId r:id="rId26"/>
  </p:notesMasterIdLst>
  <p:sldIdLst>
    <p:sldId id="256" r:id="rId2"/>
    <p:sldId id="258" r:id="rId3"/>
    <p:sldId id="260" r:id="rId4"/>
    <p:sldId id="261" r:id="rId5"/>
    <p:sldId id="338" r:id="rId6"/>
    <p:sldId id="339" r:id="rId7"/>
    <p:sldId id="262" r:id="rId8"/>
    <p:sldId id="336" r:id="rId9"/>
    <p:sldId id="263" r:id="rId10"/>
    <p:sldId id="274" r:id="rId11"/>
    <p:sldId id="307" r:id="rId12"/>
    <p:sldId id="340" r:id="rId13"/>
    <p:sldId id="341" r:id="rId14"/>
    <p:sldId id="308" r:id="rId15"/>
    <p:sldId id="309" r:id="rId16"/>
    <p:sldId id="331" r:id="rId17"/>
    <p:sldId id="342" r:id="rId18"/>
    <p:sldId id="332" r:id="rId19"/>
    <p:sldId id="343" r:id="rId20"/>
    <p:sldId id="333" r:id="rId21"/>
    <p:sldId id="344" r:id="rId22"/>
    <p:sldId id="345" r:id="rId23"/>
    <p:sldId id="334" r:id="rId24"/>
    <p:sldId id="346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5543" autoAdjust="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AU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C8158C7-75C5-4E8E-8F7F-F209FE37D9A1}" type="datetimeFigureOut">
              <a:rPr lang="en-US" altLang="zh-CN"/>
              <a:pPr/>
              <a:t>11/4/2016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A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92FEDC5-009B-4CD1-9F5F-7E0C1D5CC65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0401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/>
              <a:t>Presentation slide for courses, classes, lectures et al. 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fld id="{6BE2B3EA-50C2-45AA-AF85-77E9BECFA560}" type="slidenum">
              <a:rPr lang="en-US" altLang="zh-CN">
                <a:latin typeface="Calibri" pitchFamily="34" charset="0"/>
              </a:rPr>
              <a:pPr/>
              <a:t>1</a:t>
            </a:fld>
            <a:endParaRPr lang="en-US" altLang="zh-CN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* Remember NDM: near dry machining</a:t>
            </a:r>
            <a:r>
              <a:rPr lang="en-US" altLang="zh-CN" baseline="0" dirty="0" smtClean="0"/>
              <a:t> (see notes from chapter on cutting fluids)</a:t>
            </a:r>
            <a:endParaRPr lang="en-US" altLang="zh-CN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Remember,</a:t>
            </a:r>
            <a:r>
              <a:rPr lang="en-US" altLang="zh-CN" baseline="0" dirty="0" smtClean="0"/>
              <a:t> WC: Tungsten Carbide</a:t>
            </a:r>
            <a:endParaRPr lang="en-US" altLang="zh-CN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Rose reamers:</a:t>
            </a:r>
            <a:r>
              <a:rPr lang="en-US" altLang="zh-CN" baseline="0" dirty="0" smtClean="0"/>
              <a:t> since cutting edges resemble the shape of a rose</a:t>
            </a:r>
            <a:endParaRPr lang="en-US" altLang="zh-CN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SF: surface finish</a:t>
            </a:r>
            <a:endParaRPr lang="en-US" altLang="zh-CN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i.e.</a:t>
            </a:r>
            <a:r>
              <a:rPr lang="en-US" altLang="zh-CN" baseline="0" dirty="0" smtClean="0"/>
              <a:t> symmetric with respect to an axis</a:t>
            </a:r>
            <a:endParaRPr lang="en-US" altLang="zh-CN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Broaching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machining process that uses a toothed tool, called a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broach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to remove material. 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manufacturing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material removal in which the workpiece reciprocates against a stationary cutting tool producing a plane or sculpted surface.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analogous to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shaping.</a:t>
            </a:r>
            <a:endParaRPr lang="en-US" altLang="zh-CN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endParaRPr lang="en-AU" alt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endParaRPr lang="en-AU" alt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endParaRPr lang="en-AU" altLang="en-US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2D45387-2A3D-4351-873B-B1D0A59CC167}" type="datetime8">
              <a:rPr lang="en-US" altLang="zh-CN" smtClean="0"/>
              <a:t>11/4/2016 12:20 AM</a:t>
            </a:fld>
            <a:endParaRPr lang="en-US" altLang="zh-CN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z="1400"/>
            </a:lvl1pPr>
          </a:lstStyle>
          <a:p>
            <a:fld id="{888B601A-6A03-4A3A-B9CD-23D589FB300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0628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endParaRPr lang="en-AU" alt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endParaRPr lang="en-AU" alt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endParaRPr lang="en-AU" alt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A34F04-EF15-4C0D-8E7D-6423B4CF6AB5}" type="datetime8">
              <a:rPr lang="en-US" altLang="zh-CN" smtClean="0"/>
              <a:t>11/4/2016 12:20 AM</a:t>
            </a:fld>
            <a:endParaRPr lang="en-US" altLang="zh-CN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31B5F83-8604-4AB6-9E49-BE214F78E8D5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17327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D7E197-EEF3-41B2-B11B-7D489BB49F89}" type="datetime8">
              <a:rPr lang="en-US" altLang="zh-CN" smtClean="0"/>
              <a:t>11/4/2016 12:20 AM</a:t>
            </a:fld>
            <a:endParaRPr lang="en-US" altLang="zh-CN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DDDC8CC-E840-4763-BD2A-368B6B095439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39377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FCC033-D473-48D0-9C80-BE43E8D00C67}" type="datetime8">
              <a:rPr lang="en-US" altLang="zh-CN" smtClean="0"/>
              <a:t>11/4/2016 12:20 AM</a:t>
            </a:fld>
            <a:endParaRPr lang="en-US" altLang="zh-CN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BACDC08-B719-441F-8788-088376CC28D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6583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B478BC-144D-4012-A461-792F130CBCF2}" type="datetime8">
              <a:rPr lang="en-US" altLang="zh-CN" smtClean="0"/>
              <a:t>11/4/2016 12:20 AM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675C8F4-7526-4BBE-874E-9481A192C02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50083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56A07D-2A8C-4CDD-8756-4BD8A168E6F1}" type="datetime8">
              <a:rPr lang="en-US" altLang="zh-CN" smtClean="0"/>
              <a:t>11/4/2016 12:20 AM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z="1400"/>
            </a:lvl1pPr>
          </a:lstStyle>
          <a:p>
            <a:fld id="{07434D08-6B40-4E19-8A04-8F22510EFC47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5657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endParaRPr lang="en-AU" alt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endParaRPr lang="en-AU" alt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endParaRPr lang="en-AU" altLang="en-US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endParaRPr lang="en-AU" altLang="en-US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fld id="{3595D6B5-FB2E-44CD-A7F0-2FBE57E6040F}" type="datetime8">
              <a:rPr lang="en-US" altLang="zh-CN" smtClean="0"/>
              <a:t>11/4/2016 12:20 AM</a:t>
            </a:fld>
            <a:endParaRPr lang="en-US" altLang="zh-CN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fld id="{5EAADECA-D779-4534-A34E-A2E16270F75D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67936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A9A69-6763-48BB-953C-77DD6422B0E1}" type="datetime8">
              <a:rPr lang="en-US" altLang="zh-CN" smtClean="0"/>
              <a:t>11/4/2016 12:20 AM</a:t>
            </a:fld>
            <a:endParaRPr lang="en-US" altLang="zh-C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9A637-E467-454F-8DCA-6F0B1B781AC3}" type="slidenum">
              <a:rPr lang="en-US" altLang="zh-CN"/>
              <a:pPr/>
              <a:t>‹#›</a:t>
            </a:fld>
            <a:endParaRPr lang="en-US" altLang="zh-CN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93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endParaRPr lang="en-AU" alt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endParaRPr lang="en-AU" alt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endParaRPr lang="en-AU" alt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fld id="{16942609-C5DE-4D51-9216-310468E1CFEE}" type="datetime8">
              <a:rPr lang="en-US" altLang="zh-CN" smtClean="0"/>
              <a:t>11/4/2016 12:20 AM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9E797882-BA37-4C59-B87E-03A335FA88C7}" type="slidenum">
              <a:rPr lang="en-US" altLang="zh-CN"/>
              <a:pPr/>
              <a:t>‹#›</a:t>
            </a:fld>
            <a:endParaRPr lang="en-US" altLang="zh-CN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90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pitchFamily="34" charset="0"/>
                <a:ea typeface="SimSun" pitchFamily="2" charset="-122"/>
              </a:defRPr>
            </a:lvl1pPr>
          </a:lstStyle>
          <a:p>
            <a:fld id="{6ABE1A54-F47A-4235-88D5-944E288C8376}" type="datetime8">
              <a:rPr lang="en-US" altLang="zh-CN" smtClean="0"/>
              <a:t>11/4/2016 12:20 AM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endParaRPr lang="en-AU" alt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endParaRPr lang="en-AU" alt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endParaRPr lang="en-AU" alt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endParaRPr lang="en-AU" altLang="en-US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200" b="1">
                <a:solidFill>
                  <a:schemeClr val="tx2"/>
                </a:solidFill>
                <a:latin typeface="Tw Cen MT" pitchFamily="34" charset="0"/>
                <a:ea typeface="SimSun" pitchFamily="2" charset="-122"/>
              </a:defRPr>
            </a:lvl1pPr>
          </a:lstStyle>
          <a:p>
            <a:fld id="{0513BDA7-6C3D-43FA-A209-CF728CC69615}" type="slidenum">
              <a:rPr lang="en-US" altLang="zh-CN"/>
              <a:pPr/>
              <a:t>‹#›</a:t>
            </a:fld>
            <a:endParaRPr lang="en-US" altLang="zh-CN" sz="14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05" r:id="rId8"/>
    <p:sldLayoutId id="2147483713" r:id="rId9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04DA3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C4652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0.xml"/><Relationship Id="rId5" Type="http://schemas.openxmlformats.org/officeDocument/2006/relationships/slide" Target="slide16.xml"/><Relationship Id="rId4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0" y="4343400"/>
            <a:ext cx="9144000" cy="1447800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zh-CN" sz="2400" b="1" cap="none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Manufacturing Engineering Technology in SI Units, 6</a:t>
            </a:r>
            <a:r>
              <a:rPr lang="en-US" altLang="zh-CN" sz="2400" b="1" cap="none" baseline="30000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th</a:t>
            </a:r>
            <a:r>
              <a:rPr lang="en-US" altLang="zh-CN" sz="2400" b="1" cap="none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 Edition</a:t>
            </a:r>
            <a:r>
              <a:rPr lang="en-US" altLang="zh-CN" cap="none" dirty="0" smtClean="0">
                <a:solidFill>
                  <a:srgbClr val="3E3F68"/>
                </a:solidFill>
                <a:ea typeface="SimSun" pitchFamily="2" charset="-122"/>
              </a:rPr>
              <a:t> </a:t>
            </a:r>
            <a:r>
              <a:rPr lang="en-US" altLang="zh-CN" sz="3600" cap="none" dirty="0" smtClean="0">
                <a:solidFill>
                  <a:srgbClr val="3E3F68"/>
                </a:solidFill>
                <a:ea typeface="SimSun" pitchFamily="2" charset="-122"/>
              </a:rPr>
              <a:t/>
            </a:r>
            <a:br>
              <a:rPr lang="en-US" altLang="zh-CN" sz="3600" cap="none" dirty="0" smtClean="0">
                <a:solidFill>
                  <a:srgbClr val="3E3F68"/>
                </a:solidFill>
                <a:ea typeface="SimSun" pitchFamily="2" charset="-122"/>
              </a:rPr>
            </a:br>
            <a:r>
              <a:rPr lang="en-US" altLang="zh-CN" sz="3600" cap="none" dirty="0" smtClean="0">
                <a:solidFill>
                  <a:srgbClr val="3E3F68"/>
                </a:solidFill>
                <a:ea typeface="SimSun" pitchFamily="2" charset="-122"/>
              </a:rPr>
              <a:t> </a:t>
            </a:r>
            <a:r>
              <a:rPr lang="en-US" altLang="zh-CN" sz="3000" b="1" cap="none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Chapter 23: </a:t>
            </a:r>
            <a:br>
              <a:rPr lang="en-US" altLang="zh-CN" sz="3000" b="1" cap="none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</a:br>
            <a:r>
              <a:rPr lang="en-US" altLang="zh-CN" sz="3000" b="1" cap="none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Machining Processes: Hole Making </a:t>
            </a:r>
            <a:br>
              <a:rPr lang="en-US" altLang="zh-CN" sz="3000" b="1" cap="none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</a:br>
            <a:r>
              <a:rPr lang="en-US" altLang="zh-CN" sz="3000" b="1" cap="none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– Part A (Lathe Operations, Boring, Reaming, Tapping)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altLang="zh-CN" sz="1000" dirty="0">
                <a:solidFill>
                  <a:schemeClr val="bg1"/>
                </a:solidFill>
                <a:ea typeface="SimSun" pitchFamily="2" charset="-122"/>
              </a:rPr>
              <a:t>   Copyright © 2010 Pearson Education South Asia </a:t>
            </a:r>
            <a:r>
              <a:rPr lang="en-US" altLang="zh-CN" sz="1000" dirty="0" err="1">
                <a:solidFill>
                  <a:schemeClr val="bg1"/>
                </a:solidFill>
                <a:ea typeface="SimSun" pitchFamily="2" charset="-122"/>
              </a:rPr>
              <a:t>Pte</a:t>
            </a:r>
            <a:r>
              <a:rPr lang="en-US" altLang="zh-CN" sz="1000" dirty="0">
                <a:solidFill>
                  <a:schemeClr val="bg1"/>
                </a:solidFill>
                <a:ea typeface="SimSun" pitchFamily="2" charset="-122"/>
              </a:rPr>
              <a:t> Ltd</a:t>
            </a:r>
          </a:p>
        </p:txBody>
      </p:sp>
      <p:sp>
        <p:nvSpPr>
          <p:cNvPr id="4" name="Rectangle 1"/>
          <p:cNvSpPr txBox="1">
            <a:spLocks/>
          </p:cNvSpPr>
          <p:nvPr/>
        </p:nvSpPr>
        <p:spPr bwMode="auto">
          <a:xfrm>
            <a:off x="0" y="19812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 fontScale="97500"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itchFamily="2" charset="-122"/>
                <a:cs typeface="+mj-cs"/>
              </a:rPr>
              <a:t>Manufacturing Processes (2), IE-352</a:t>
            </a:r>
          </a:p>
          <a:p>
            <a:pPr algn="ctr">
              <a:defRPr/>
            </a:pPr>
            <a:r>
              <a:rPr lang="en-US" altLang="zh-CN" sz="2400" b="1" dirty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itchFamily="2" charset="-122"/>
                <a:cs typeface="+mj-cs"/>
              </a:rPr>
              <a:t>Ahmed M El-Sherbeeny, PhD</a:t>
            </a:r>
          </a:p>
          <a:p>
            <a:pPr algn="ctr">
              <a:defRPr/>
            </a:pPr>
            <a:r>
              <a:rPr lang="en-US" altLang="zh-CN" sz="2400" b="1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itchFamily="2" charset="-122"/>
                <a:cs typeface="+mj-cs"/>
              </a:rPr>
              <a:t>Spring 2016</a:t>
            </a:r>
            <a:endParaRPr lang="en-US" altLang="zh-CN" sz="2400" b="1" dirty="0">
              <a:solidFill>
                <a:srgbClr val="3E3F6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SimSun" pitchFamily="2" charset="-122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601A-6A03-4A3A-B9CD-23D589FB3009}" type="slidenum">
              <a:rPr lang="en-US" altLang="zh-CN" smtClean="0"/>
              <a:pPr/>
              <a:t>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b="1" dirty="0" smtClean="0">
                <a:ea typeface="SimSun" pitchFamily="2" charset="-122"/>
              </a:rPr>
              <a:t>Introduction</a:t>
            </a:r>
            <a:endParaRPr lang="en-AU" altLang="en-US" b="1" dirty="0" smtClean="0"/>
          </a:p>
        </p:txBody>
      </p:sp>
      <p:sp>
        <p:nvSpPr>
          <p:cNvPr id="47309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4953000"/>
          </a:xfrm>
        </p:spPr>
        <p:txBody>
          <a:bodyPr/>
          <a:lstStyle/>
          <a:p>
            <a:pPr marL="457200" indent="-457200">
              <a:buFont typeface="Wingdings" pitchFamily="2" charset="2"/>
              <a:buNone/>
            </a:pPr>
            <a:r>
              <a:rPr lang="en-AU" altLang="en-US" sz="2400" b="1" dirty="0" smtClean="0">
                <a:latin typeface="Arial" charset="0"/>
              </a:rPr>
              <a:t>Cutting Fluids</a:t>
            </a:r>
          </a:p>
          <a:p>
            <a:pPr marL="457200" indent="-457200"/>
            <a:r>
              <a:rPr lang="en-AU" altLang="en-US" sz="2400" dirty="0" smtClean="0">
                <a:latin typeface="Arial" charset="0"/>
              </a:rPr>
              <a:t>Recommendations for cutting fluids suitable for various workpiece materials</a:t>
            </a:r>
          </a:p>
          <a:p>
            <a:pPr marL="457200" indent="-457200"/>
            <a:r>
              <a:rPr lang="en-AU" altLang="en-US" sz="2400" dirty="0" smtClean="0">
                <a:latin typeface="Arial" charset="0"/>
              </a:rPr>
              <a:t>Note:</a:t>
            </a:r>
          </a:p>
          <a:p>
            <a:pPr marL="777875" lvl="1" indent="-457200"/>
            <a:r>
              <a:rPr lang="en-US" altLang="en-US" sz="2100" dirty="0" smtClean="0">
                <a:latin typeface="Arial" charset="0"/>
              </a:rPr>
              <a:t>Aluminum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Copper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Carbon/</a:t>
            </a:r>
            <a:br>
              <a:rPr lang="en-AU" altLang="en-US" sz="2100" dirty="0" smtClean="0">
                <a:latin typeface="Arial" charset="0"/>
              </a:rPr>
            </a:br>
            <a:r>
              <a:rPr lang="en-AU" altLang="en-US" sz="2100" dirty="0" smtClean="0">
                <a:latin typeface="Arial" charset="0"/>
              </a:rPr>
              <a:t>low alloy</a:t>
            </a:r>
            <a:br>
              <a:rPr lang="en-AU" altLang="en-US" sz="2100" dirty="0" smtClean="0">
                <a:latin typeface="Arial" charset="0"/>
              </a:rPr>
            </a:br>
            <a:r>
              <a:rPr lang="en-AU" altLang="en-US" sz="2100" dirty="0" smtClean="0">
                <a:latin typeface="Arial" charset="0"/>
              </a:rPr>
              <a:t>steels</a:t>
            </a:r>
          </a:p>
          <a:p>
            <a:pPr marL="457200" indent="-457200"/>
            <a:r>
              <a:rPr lang="en-AU" altLang="en-US" sz="2400" dirty="0" smtClean="0">
                <a:latin typeface="Arial" charset="0"/>
              </a:rPr>
              <a:t>Current </a:t>
            </a:r>
            <a:br>
              <a:rPr lang="en-AU" altLang="en-US" sz="2400" dirty="0" smtClean="0">
                <a:latin typeface="Arial" charset="0"/>
              </a:rPr>
            </a:br>
            <a:r>
              <a:rPr lang="en-AU" altLang="en-US" sz="2400" dirty="0" smtClean="0">
                <a:latin typeface="Arial" charset="0"/>
              </a:rPr>
              <a:t>trend:</a:t>
            </a:r>
            <a:br>
              <a:rPr lang="en-AU" altLang="en-US" sz="2400" dirty="0" smtClean="0">
                <a:latin typeface="Arial" charset="0"/>
              </a:rPr>
            </a:br>
            <a:r>
              <a:rPr lang="en-AU" altLang="en-US" sz="2400" b="1" dirty="0" smtClean="0">
                <a:latin typeface="Arial" charset="0"/>
              </a:rPr>
              <a:t>DM/NDM</a:t>
            </a:r>
          </a:p>
        </p:txBody>
      </p:sp>
      <p:pic>
        <p:nvPicPr>
          <p:cNvPr id="4730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650" y="2971800"/>
            <a:ext cx="60863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10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sz="4000" b="1" smtClean="0"/>
              <a:t>Boring and Boring Machines</a:t>
            </a:r>
            <a:endParaRPr lang="en-AU" altLang="en-US" sz="4000" b="1" smtClean="0"/>
          </a:p>
        </p:txBody>
      </p:sp>
      <p:sp>
        <p:nvSpPr>
          <p:cNvPr id="540675" name="Rectangle 3"/>
          <p:cNvSpPr>
            <a:spLocks noGrp="1"/>
          </p:cNvSpPr>
          <p:nvPr>
            <p:ph type="body" idx="4294967295"/>
          </p:nvPr>
        </p:nvSpPr>
        <p:spPr>
          <a:xfrm>
            <a:off x="612774" y="1600200"/>
            <a:ext cx="8378825" cy="4953000"/>
          </a:xfrm>
        </p:spPr>
        <p:txBody>
          <a:bodyPr/>
          <a:lstStyle/>
          <a:p>
            <a:pPr marL="0" indent="0">
              <a:buNone/>
            </a:pPr>
            <a:r>
              <a:rPr lang="en-AU" altLang="en-US" sz="2400" b="1" dirty="0" smtClean="0">
                <a:latin typeface="Arial" charset="0"/>
              </a:rPr>
              <a:t>Properties of Boring</a:t>
            </a:r>
            <a:endParaRPr lang="en-AU" altLang="en-US" sz="2400" dirty="0" smtClean="0">
              <a:latin typeface="Arial" charset="0"/>
            </a:endParaRPr>
          </a:p>
          <a:p>
            <a:pPr marL="457200" indent="-457200"/>
            <a:r>
              <a:rPr lang="en-AU" altLang="en-US" sz="2400" dirty="0" smtClean="0">
                <a:latin typeface="Arial" charset="0"/>
              </a:rPr>
              <a:t>Boring: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Enlarges hole made by other process (e.g. turning), or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Produces circular internal profiles in hollow workpieces (</a:t>
            </a:r>
            <a:r>
              <a:rPr lang="en-AU" altLang="en-US" sz="2100" dirty="0" smtClean="0">
                <a:latin typeface="Arial" charset="0"/>
                <a:hlinkClick r:id="rId3" action="ppaction://hlinksldjump"/>
              </a:rPr>
              <a:t>fig. h</a:t>
            </a:r>
            <a:r>
              <a:rPr lang="en-AU" altLang="en-US" sz="2100" dirty="0" smtClean="0">
                <a:latin typeface="Arial" charset="0"/>
              </a:rPr>
              <a:t>)</a:t>
            </a:r>
          </a:p>
          <a:p>
            <a:pPr marL="457200" indent="-457200"/>
            <a:r>
              <a:rPr lang="en-AU" altLang="en-US" sz="2400" dirty="0" smtClean="0">
                <a:latin typeface="Arial" charset="0"/>
              </a:rPr>
              <a:t>Cutting </a:t>
            </a:r>
            <a:r>
              <a:rPr lang="en-AU" altLang="en-US" sz="2400" dirty="0" smtClean="0">
                <a:latin typeface="Arial" charset="0"/>
              </a:rPr>
              <a:t>tools </a:t>
            </a:r>
            <a:r>
              <a:rPr lang="en-AU" altLang="en-US" sz="2400" dirty="0" smtClean="0">
                <a:latin typeface="Arial" charset="0"/>
              </a:rPr>
              <a:t>mounted </a:t>
            </a:r>
            <a:r>
              <a:rPr lang="en-AU" altLang="en-US" sz="2400" dirty="0" smtClean="0">
                <a:latin typeface="Arial" charset="0"/>
              </a:rPr>
              <a:t>on </a:t>
            </a:r>
            <a:r>
              <a:rPr lang="en-AU" altLang="en-US" sz="2400" i="1" dirty="0" smtClean="0">
                <a:latin typeface="Arial" charset="0"/>
                <a:hlinkClick r:id="rId4" action="ppaction://hlinksldjump"/>
              </a:rPr>
              <a:t>boring bar</a:t>
            </a:r>
            <a:r>
              <a:rPr lang="en-AU" altLang="en-US" sz="2400" i="1" dirty="0" smtClean="0">
                <a:latin typeface="Arial" charset="0"/>
              </a:rPr>
              <a:t> </a:t>
            </a:r>
            <a:r>
              <a:rPr lang="en-AU" altLang="en-US" sz="2400" dirty="0" smtClean="0">
                <a:latin typeface="Arial" charset="0"/>
              </a:rPr>
              <a:t>(next slide)</a:t>
            </a:r>
          </a:p>
          <a:p>
            <a:pPr marL="457200" indent="-457200"/>
            <a:r>
              <a:rPr lang="en-AU" altLang="en-US" sz="2400" dirty="0" smtClean="0">
                <a:latin typeface="Arial" charset="0"/>
              </a:rPr>
              <a:t>Boring bars:</a:t>
            </a:r>
          </a:p>
          <a:p>
            <a:pPr marL="777875" lvl="1" indent="-457200"/>
            <a:r>
              <a:rPr lang="en-AU" altLang="en-US" sz="2000" dirty="0" smtClean="0">
                <a:latin typeface="Arial" charset="0"/>
              </a:rPr>
              <a:t>Used to </a:t>
            </a:r>
            <a:r>
              <a:rPr lang="en-AU" altLang="en-US" sz="2000" dirty="0">
                <a:latin typeface="Arial" charset="0"/>
              </a:rPr>
              <a:t>reach full length of bore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Must be stiff to minimize tool deflection &amp; maintain dimen. acc.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Designed, built with capabilities to dampen vibration/chatter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  <a:sym typeface="Symbol"/>
              </a:rPr>
              <a:t> </a:t>
            </a:r>
            <a:r>
              <a:rPr lang="en-AU" altLang="en-US" sz="2100" dirty="0" smtClean="0">
                <a:latin typeface="Arial" charset="0"/>
              </a:rPr>
              <a:t>better to </a:t>
            </a:r>
            <a:r>
              <a:rPr lang="en-AU" altLang="en-US" sz="2100" dirty="0" smtClean="0">
                <a:latin typeface="Arial" charset="0"/>
              </a:rPr>
              <a:t>use material with high elastic modulus (e.g. WC)</a:t>
            </a:r>
            <a:endParaRPr lang="en-AU" altLang="en-US" sz="2100" dirty="0" smtClean="0">
              <a:latin typeface="Arial" charset="0"/>
            </a:endParaRPr>
          </a:p>
        </p:txBody>
      </p:sp>
      <p:pic>
        <p:nvPicPr>
          <p:cNvPr id="540678" name="Picture 6" descr="MCj04421500000[1]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7150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11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sz="4000" b="1" smtClean="0"/>
              <a:t>Boring and Boring Machines</a:t>
            </a:r>
            <a:endParaRPr lang="en-AU" altLang="en-US" sz="4000" b="1" smtClean="0"/>
          </a:p>
        </p:txBody>
      </p:sp>
      <p:pic>
        <p:nvPicPr>
          <p:cNvPr id="5406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5" y="2209800"/>
            <a:ext cx="9027266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0678" name="Picture 6" descr="MCj04421500000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0579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12</a:t>
            </a:fld>
            <a:endParaRPr lang="en-US" altLang="zh-CN" dirty="0"/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609600" y="4648200"/>
            <a:ext cx="434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altLang="zh-CN" dirty="0" smtClean="0">
                <a:ea typeface="SimSun" pitchFamily="2" charset="-122"/>
              </a:rPr>
              <a:t>a) Steel boring bar with carbide insert (note passageway in bar for cutting fluid)</a:t>
            </a:r>
            <a:br>
              <a:rPr lang="en-US" altLang="zh-CN" dirty="0" smtClean="0">
                <a:ea typeface="SimSun" pitchFamily="2" charset="-122"/>
              </a:rPr>
            </a:br>
            <a:endParaRPr lang="en-AU" sz="2400" i="1" dirty="0"/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5638800" y="4648200"/>
            <a:ext cx="3429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dirty="0">
                <a:ea typeface="SimSun" pitchFamily="2" charset="-122"/>
              </a:rPr>
              <a:t>b) Boring bar with </a:t>
            </a:r>
            <a:r>
              <a:rPr lang="en-US" dirty="0" smtClean="0">
                <a:ea typeface="SimSun" pitchFamily="2" charset="-122"/>
              </a:rPr>
              <a:t>W “inertia </a:t>
            </a:r>
            <a:r>
              <a:rPr lang="en-US" dirty="0">
                <a:ea typeface="SimSun" pitchFamily="2" charset="-122"/>
              </a:rPr>
              <a:t>disks</a:t>
            </a:r>
            <a:r>
              <a:rPr lang="en-US" dirty="0" smtClean="0">
                <a:ea typeface="SimSun" pitchFamily="2" charset="-122"/>
              </a:rPr>
              <a:t>”, </a:t>
            </a:r>
            <a:r>
              <a:rPr lang="en-US" dirty="0">
                <a:ea typeface="SimSun" pitchFamily="2" charset="-122"/>
              </a:rPr>
              <a:t>sealed in </a:t>
            </a:r>
            <a:r>
              <a:rPr lang="en-US" dirty="0" smtClean="0">
                <a:ea typeface="SimSun" pitchFamily="2" charset="-122"/>
              </a:rPr>
              <a:t>bar to dampen vibration/chatter</a:t>
            </a:r>
            <a:endParaRPr lang="en-AU" dirty="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785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sz="4000" b="1" smtClean="0"/>
              <a:t>Boring and Boring Machines</a:t>
            </a:r>
            <a:endParaRPr lang="en-AU" altLang="en-US" sz="4000" b="1" smtClean="0"/>
          </a:p>
        </p:txBody>
      </p:sp>
      <p:sp>
        <p:nvSpPr>
          <p:cNvPr id="54067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4953000"/>
          </a:xfrm>
        </p:spPr>
        <p:txBody>
          <a:bodyPr/>
          <a:lstStyle/>
          <a:p>
            <a:pPr marL="0" indent="0">
              <a:buNone/>
            </a:pPr>
            <a:r>
              <a:rPr lang="en-AU" altLang="en-US" sz="2400" b="1" dirty="0" smtClean="0">
                <a:latin typeface="Arial" charset="0"/>
              </a:rPr>
              <a:t>Boring Machines</a:t>
            </a:r>
            <a:endParaRPr lang="en-AU" altLang="en-US" sz="2400" dirty="0" smtClean="0">
              <a:latin typeface="Arial" charset="0"/>
            </a:endParaRPr>
          </a:p>
          <a:p>
            <a:pPr marL="457200" indent="-457200"/>
            <a:r>
              <a:rPr lang="en-AU" altLang="en-US" sz="2400" dirty="0" smtClean="0">
                <a:latin typeface="Arial" charset="0"/>
              </a:rPr>
              <a:t>Boring operations carried out on 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Lathes for small workpieces</a:t>
            </a:r>
          </a:p>
          <a:p>
            <a:pPr marL="777875" lvl="1" indent="-457200"/>
            <a:r>
              <a:rPr lang="en-AU" altLang="en-US" sz="2100" b="1" dirty="0" smtClean="0">
                <a:latin typeface="Arial" charset="0"/>
              </a:rPr>
              <a:t>Boring mills</a:t>
            </a:r>
            <a:r>
              <a:rPr lang="en-AU" altLang="en-US" sz="2100" dirty="0" smtClean="0">
                <a:latin typeface="Arial" charset="0"/>
              </a:rPr>
              <a:t> </a:t>
            </a:r>
            <a:r>
              <a:rPr lang="en-AU" altLang="en-US" sz="2100" dirty="0">
                <a:latin typeface="Arial" charset="0"/>
              </a:rPr>
              <a:t>for </a:t>
            </a:r>
            <a:r>
              <a:rPr lang="en-AU" altLang="en-US" sz="2100" dirty="0" smtClean="0">
                <a:latin typeface="Arial" charset="0"/>
              </a:rPr>
              <a:t>large workpieces</a:t>
            </a:r>
          </a:p>
          <a:p>
            <a:pPr marL="457200" indent="-457200"/>
            <a:r>
              <a:rPr lang="en-AU" altLang="en-US" sz="2400" dirty="0" smtClean="0">
                <a:latin typeface="Arial" charset="0"/>
              </a:rPr>
              <a:t>Boring mills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Either horizontal or vertical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Capable of performing different operations (e.g. turning, facing, chamfering)</a:t>
            </a:r>
            <a:endParaRPr lang="en-AU" altLang="en-US" sz="2100" dirty="0">
              <a:latin typeface="Arial" charset="0"/>
            </a:endParaRPr>
          </a:p>
          <a:p>
            <a:pPr marL="457200" indent="-457200"/>
            <a:r>
              <a:rPr lang="en-US" altLang="en-US" sz="2400" b="1" dirty="0" smtClean="0">
                <a:latin typeface="Arial" charset="0"/>
              </a:rPr>
              <a:t>Horizontal </a:t>
            </a:r>
            <a:r>
              <a:rPr lang="en-US" altLang="en-US" sz="2400" b="1" dirty="0">
                <a:latin typeface="Arial" charset="0"/>
              </a:rPr>
              <a:t>boring </a:t>
            </a:r>
            <a:r>
              <a:rPr lang="en-US" altLang="en-US" sz="2400" b="1" dirty="0" smtClean="0">
                <a:latin typeface="Arial" charset="0"/>
              </a:rPr>
              <a:t>machines</a:t>
            </a:r>
          </a:p>
          <a:p>
            <a:pPr marL="777875" lvl="1" indent="-457200"/>
            <a:r>
              <a:rPr lang="en-US" altLang="en-US" sz="2100" dirty="0" smtClean="0">
                <a:latin typeface="Arial" charset="0"/>
              </a:rPr>
              <a:t>Workpiece </a:t>
            </a:r>
            <a:r>
              <a:rPr lang="en-US" altLang="en-US" sz="2100" dirty="0">
                <a:latin typeface="Arial" charset="0"/>
              </a:rPr>
              <a:t>is mounted on a </a:t>
            </a:r>
            <a:r>
              <a:rPr lang="en-US" altLang="en-US" sz="2100" dirty="0" smtClean="0">
                <a:latin typeface="Arial" charset="0"/>
              </a:rPr>
              <a:t>table</a:t>
            </a:r>
          </a:p>
          <a:p>
            <a:pPr marL="777875" lvl="1" indent="-457200"/>
            <a:r>
              <a:rPr lang="en-US" altLang="en-US" sz="2100" dirty="0" smtClean="0">
                <a:latin typeface="Arial" charset="0"/>
              </a:rPr>
              <a:t>Table can </a:t>
            </a:r>
            <a:r>
              <a:rPr lang="en-US" altLang="en-US" sz="2100" dirty="0">
                <a:latin typeface="Arial" charset="0"/>
              </a:rPr>
              <a:t>move horizontally in </a:t>
            </a:r>
            <a:r>
              <a:rPr lang="en-US" altLang="en-US" sz="2100" dirty="0" smtClean="0">
                <a:latin typeface="Arial" charset="0"/>
              </a:rPr>
              <a:t>axial </a:t>
            </a:r>
            <a:r>
              <a:rPr lang="en-US" altLang="en-US" sz="2100" dirty="0">
                <a:latin typeface="Arial" charset="0"/>
              </a:rPr>
              <a:t>and radial </a:t>
            </a:r>
            <a:r>
              <a:rPr lang="en-US" altLang="en-US" sz="2100" dirty="0" smtClean="0">
                <a:latin typeface="Arial" charset="0"/>
              </a:rPr>
              <a:t>directions</a:t>
            </a:r>
            <a:endParaRPr lang="en-AU" altLang="en-US" sz="2400" dirty="0" smtClean="0">
              <a:latin typeface="Arial" charset="0"/>
            </a:endParaRPr>
          </a:p>
        </p:txBody>
      </p:sp>
      <p:pic>
        <p:nvPicPr>
          <p:cNvPr id="540678" name="Picture 6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0579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13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506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sz="4000" b="1" smtClean="0"/>
              <a:t>Boring and Boring Machines</a:t>
            </a:r>
            <a:endParaRPr lang="en-AU" altLang="en-US" sz="4000" b="1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2723" name="Rectangle 3"/>
              <p:cNvSpPr>
                <a:spLocks noGrp="1"/>
              </p:cNvSpPr>
              <p:nvPr>
                <p:ph type="body" idx="4294967295"/>
              </p:nvPr>
            </p:nvSpPr>
            <p:spPr>
              <a:xfrm>
                <a:off x="612775" y="1600200"/>
                <a:ext cx="4416425" cy="2438400"/>
              </a:xfrm>
            </p:spPr>
            <p:txBody>
              <a:bodyPr/>
              <a:lstStyle/>
              <a:p>
                <a:pPr marL="457200" indent="-457200"/>
                <a:r>
                  <a:rPr lang="en-AU" altLang="en-US" sz="2400" b="1" dirty="0" smtClean="0">
                    <a:latin typeface="Arial" charset="0"/>
                  </a:rPr>
                  <a:t>Vertical </a:t>
                </a:r>
                <a:r>
                  <a:rPr lang="en-AU" altLang="en-US" sz="2400" b="1" dirty="0" smtClean="0">
                    <a:latin typeface="Arial" charset="0"/>
                  </a:rPr>
                  <a:t>boring </a:t>
                </a:r>
                <a:r>
                  <a:rPr lang="en-AU" altLang="en-US" sz="2400" b="1" dirty="0" smtClean="0">
                    <a:latin typeface="Arial" charset="0"/>
                  </a:rPr>
                  <a:t>mill</a:t>
                </a:r>
                <a:r>
                  <a:rPr lang="en-AU" altLang="en-US" sz="2400" dirty="0" smtClean="0">
                    <a:latin typeface="Arial" charset="0"/>
                  </a:rPr>
                  <a:t> (→)</a:t>
                </a:r>
                <a:endParaRPr lang="en-AU" altLang="en-US" sz="2400" b="1" dirty="0" smtClean="0">
                  <a:latin typeface="Arial" charset="0"/>
                </a:endParaRP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Similar </a:t>
                </a:r>
                <a:r>
                  <a:rPr lang="en-AU" altLang="en-US" sz="2100" dirty="0" smtClean="0">
                    <a:latin typeface="Arial" charset="0"/>
                  </a:rPr>
                  <a:t>to </a:t>
                </a:r>
                <a:r>
                  <a:rPr lang="en-AU" altLang="en-US" sz="2100" dirty="0" smtClean="0">
                    <a:latin typeface="Arial" charset="0"/>
                  </a:rPr>
                  <a:t>lathe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Has vertical </a:t>
                </a:r>
                <a:r>
                  <a:rPr lang="en-AU" altLang="en-US" sz="2100" dirty="0" smtClean="0">
                    <a:latin typeface="Arial" charset="0"/>
                  </a:rPr>
                  <a:t>axis </a:t>
                </a:r>
                <a:r>
                  <a:rPr lang="en-AU" altLang="en-US" sz="2100" dirty="0" smtClean="0">
                    <a:latin typeface="Arial" charset="0"/>
                  </a:rPr>
                  <a:t>of</a:t>
                </a:r>
                <a:br>
                  <a:rPr lang="en-AU" altLang="en-US" sz="2100" dirty="0" smtClean="0">
                    <a:latin typeface="Arial" charset="0"/>
                  </a:rPr>
                </a:br>
                <a:r>
                  <a:rPr lang="en-AU" altLang="en-US" sz="2100" dirty="0" smtClean="0">
                    <a:latin typeface="Arial" charset="0"/>
                  </a:rPr>
                  <a:t>workpiece rotation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Workpiece diameters:</a:t>
                </a:r>
                <a:br>
                  <a:rPr lang="en-AU" altLang="en-US" sz="2100" dirty="0" smtClean="0">
                    <a:latin typeface="Arial" charset="0"/>
                  </a:rPr>
                </a:br>
                <a:r>
                  <a:rPr lang="en-AU" altLang="en-US" sz="2100" dirty="0" smtClean="0">
                    <a:latin typeface="Arial" charset="0"/>
                  </a:rPr>
                  <a:t>up to </a:t>
                </a:r>
                <a14:m>
                  <m:oMath xmlns:m="http://schemas.openxmlformats.org/officeDocument/2006/math">
                    <m:r>
                      <a:rPr lang="en-AU" altLang="en-US" sz="2100" i="1" dirty="0" smtClean="0">
                        <a:latin typeface="Cambria Math"/>
                      </a:rPr>
                      <m:t>2</m:t>
                    </m:r>
                    <m:r>
                      <a:rPr lang="en-AU" altLang="en-US" sz="2100" i="1" dirty="0" smtClean="0">
                        <a:latin typeface="Cambria Math"/>
                      </a:rPr>
                      <m:t>.</m:t>
                    </m:r>
                    <m:r>
                      <a:rPr lang="en-AU" altLang="en-US" sz="2100" i="1" dirty="0" smtClean="0">
                        <a:latin typeface="Cambria Math"/>
                      </a:rPr>
                      <m:t>5</m:t>
                    </m:r>
                    <m:r>
                      <a:rPr lang="en-AU" altLang="en-US" sz="2100" i="1" dirty="0" smtClean="0">
                        <a:latin typeface="Cambria Math"/>
                      </a:rPr>
                      <m:t> </m:t>
                    </m:r>
                    <m:r>
                      <a:rPr lang="en-AU" altLang="en-US" sz="2100" i="1" dirty="0" smtClean="0">
                        <a:latin typeface="Cambria Math"/>
                      </a:rPr>
                      <m:t>𝑚</m:t>
                    </m:r>
                  </m:oMath>
                </a14:m>
                <a:endParaRPr lang="en-AU" altLang="en-US" sz="2100" dirty="0" smtClean="0">
                  <a:latin typeface="Arial" charset="0"/>
                </a:endParaRPr>
              </a:p>
            </p:txBody>
          </p:sp>
        </mc:Choice>
        <mc:Fallback>
          <p:sp>
            <p:nvSpPr>
              <p:cNvPr id="542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612775" y="1600200"/>
                <a:ext cx="4416425" cy="2438400"/>
              </a:xfrm>
              <a:blipFill rotWithShape="1">
                <a:blip r:embed="rId3"/>
                <a:stretch>
                  <a:fillRect l="-276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2726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" r="1782" b="3660"/>
          <a:stretch/>
        </p:blipFill>
        <p:spPr bwMode="auto">
          <a:xfrm>
            <a:off x="5105400" y="990600"/>
            <a:ext cx="4038600" cy="334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14</a:t>
            </a:fld>
            <a:endParaRPr lang="en-US" altLang="zh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3"/>
              <p:cNvSpPr txBox="1">
                <a:spLocks/>
              </p:cNvSpPr>
              <p:nvPr/>
            </p:nvSpPr>
            <p:spPr bwMode="auto">
              <a:xfrm>
                <a:off x="609600" y="3962400"/>
                <a:ext cx="8382000" cy="2819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19088" indent="-319088" algn="l" rtl="0" fontAlgn="base">
                  <a:spcBef>
                    <a:spcPts val="7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itchFamily="2" charset="2"/>
                  <a:buChar char=""/>
                  <a:defRPr sz="29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639763" indent="-273050" algn="l" rtl="0" fontAlgn="base">
                  <a:spcBef>
                    <a:spcPts val="55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itchFamily="18" charset="2"/>
                  <a:buChar char=""/>
                  <a:defRPr sz="26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indent="-228600" algn="l" rtl="0" fontAlgn="base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"/>
                  <a:defRPr sz="23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indent="-228600" algn="l" rtl="0" fontAlgn="base">
                  <a:spcBef>
                    <a:spcPts val="400"/>
                  </a:spcBef>
                  <a:spcAft>
                    <a:spcPct val="0"/>
                  </a:spcAft>
                  <a:buClr>
                    <a:srgbClr val="A04DA3"/>
                  </a:buClr>
                  <a:buSzPct val="75000"/>
                  <a:buFont typeface="Wingdings" pitchFamily="2" charset="2"/>
                  <a:buChar char=""/>
                  <a:defRPr sz="2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indent="-228600" algn="l" rtl="0" fontAlgn="base">
                  <a:spcBef>
                    <a:spcPts val="400"/>
                  </a:spcBef>
                  <a:spcAft>
                    <a:spcPct val="0"/>
                  </a:spcAft>
                  <a:buClr>
                    <a:srgbClr val="C4652D"/>
                  </a:buClr>
                  <a:buSzPct val="65000"/>
                  <a:buFont typeface="Wingdings" pitchFamily="2" charset="2"/>
                  <a:buChar char=""/>
                  <a:defRPr sz="2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/>
                <a:r>
                  <a:rPr lang="en-AU" altLang="en-US" sz="2400" dirty="0" smtClean="0">
                    <a:latin typeface="Arial" charset="0"/>
                  </a:rPr>
                  <a:t>Cutting tool: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Usually single point (HSS or carbide)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Mounted on tool head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Capable of movements</a:t>
                </a:r>
                <a:r>
                  <a:rPr lang="en-AU" altLang="en-US" sz="2100" dirty="0">
                    <a:latin typeface="Arial" charset="0"/>
                  </a:rPr>
                  <a:t>: </a:t>
                </a:r>
                <a:r>
                  <a:rPr lang="en-AU" altLang="en-US" sz="2100" dirty="0" smtClean="0">
                    <a:latin typeface="Arial" charset="0"/>
                  </a:rPr>
                  <a:t>vertical </a:t>
                </a:r>
                <a:r>
                  <a:rPr lang="en-AU" altLang="en-US" sz="2100" dirty="0">
                    <a:latin typeface="Arial" charset="0"/>
                  </a:rPr>
                  <a:t>(boring and turning</a:t>
                </a:r>
                <a:r>
                  <a:rPr lang="en-AU" altLang="en-US" sz="2100" dirty="0" smtClean="0">
                    <a:latin typeface="Arial" charset="0"/>
                  </a:rPr>
                  <a:t>), radial </a:t>
                </a:r>
                <a:r>
                  <a:rPr lang="en-AU" altLang="en-US" sz="2100" dirty="0">
                    <a:latin typeface="Arial" charset="0"/>
                  </a:rPr>
                  <a:t>(facing, using cross-rail)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Speeds/feeds: similar to turning</a:t>
                </a:r>
              </a:p>
              <a:p>
                <a:pPr marL="777875" lvl="1" indent="-457200"/>
                <a:r>
                  <a:rPr lang="en-AU" altLang="en-US" sz="2100" dirty="0">
                    <a:latin typeface="Arial" charset="0"/>
                  </a:rPr>
                  <a:t>Power: up to </a:t>
                </a:r>
                <a14:m>
                  <m:oMath xmlns:m="http://schemas.openxmlformats.org/officeDocument/2006/math">
                    <m:r>
                      <a:rPr lang="en-AU" altLang="en-US" sz="2100" i="1" dirty="0">
                        <a:latin typeface="Cambria Math"/>
                      </a:rPr>
                      <m:t>150</m:t>
                    </m:r>
                    <m:r>
                      <a:rPr lang="en-AU" altLang="en-US" sz="2100" i="1" dirty="0">
                        <a:latin typeface="Cambria Math"/>
                      </a:rPr>
                      <m:t> </m:t>
                    </m:r>
                    <m:r>
                      <a:rPr lang="en-AU" altLang="en-US" sz="2100" i="1" dirty="0">
                        <a:latin typeface="Cambria Math"/>
                      </a:rPr>
                      <m:t>𝑘𝑊</m:t>
                    </m:r>
                  </m:oMath>
                </a14:m>
                <a:endParaRPr lang="en-AU" altLang="en-US" sz="2100" dirty="0">
                  <a:latin typeface="Arial" charset="0"/>
                </a:endParaRPr>
              </a:p>
            </p:txBody>
          </p:sp>
        </mc:Choice>
        <mc:Fallback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3962400"/>
                <a:ext cx="8382000" cy="2819400"/>
              </a:xfrm>
              <a:prstGeom prst="rect">
                <a:avLst/>
              </a:prstGeom>
              <a:blipFill rotWithShape="1">
                <a:blip r:embed="rId5"/>
                <a:stretch>
                  <a:fillRect l="-73" t="-1512" b="-19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sz="4000" b="1" smtClean="0"/>
              <a:t>Boring and Boring Machines</a:t>
            </a:r>
            <a:endParaRPr lang="en-AU" altLang="en-US" sz="4000" b="1" smtClean="0"/>
          </a:p>
        </p:txBody>
      </p:sp>
      <p:sp>
        <p:nvSpPr>
          <p:cNvPr id="54477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4953000"/>
          </a:xfrm>
        </p:spPr>
        <p:txBody>
          <a:bodyPr/>
          <a:lstStyle/>
          <a:p>
            <a:pPr marL="457200" indent="-457200">
              <a:buFont typeface="Wingdings" pitchFamily="2" charset="2"/>
              <a:buNone/>
            </a:pPr>
            <a:r>
              <a:rPr lang="en-AU" altLang="en-US" sz="2400" b="1" dirty="0" smtClean="0">
                <a:latin typeface="Arial" charset="0"/>
              </a:rPr>
              <a:t>Design Considerations for </a:t>
            </a:r>
            <a:r>
              <a:rPr lang="en-AU" altLang="en-US" sz="2400" b="1" dirty="0" smtClean="0">
                <a:latin typeface="Arial" charset="0"/>
              </a:rPr>
              <a:t>Boring</a:t>
            </a:r>
            <a:r>
              <a:rPr lang="en-AU" altLang="en-US" sz="2400" dirty="0" smtClean="0">
                <a:latin typeface="Arial" charset="0"/>
              </a:rPr>
              <a:t> (similar to turning):</a:t>
            </a:r>
            <a:endParaRPr lang="en-AU" altLang="en-US" sz="2400" dirty="0" smtClean="0">
              <a:latin typeface="Arial" charset="0"/>
            </a:endParaRPr>
          </a:p>
          <a:p>
            <a:pPr marL="457200" indent="-457200"/>
            <a:r>
              <a:rPr lang="en-AU" altLang="en-US" sz="2400" dirty="0" smtClean="0">
                <a:latin typeface="Arial" charset="0"/>
              </a:rPr>
              <a:t>Through </a:t>
            </a:r>
            <a:r>
              <a:rPr lang="en-AU" altLang="en-US" sz="2400" dirty="0">
                <a:latin typeface="Arial" charset="0"/>
              </a:rPr>
              <a:t>holes should be </a:t>
            </a:r>
            <a:r>
              <a:rPr lang="en-AU" altLang="en-US" sz="2400" dirty="0" smtClean="0">
                <a:latin typeface="Arial" charset="0"/>
              </a:rPr>
              <a:t>specified (not blind holes)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Blind hole: doesn’t go through thickness of workpiece</a:t>
            </a:r>
            <a:endParaRPr lang="en-AU" altLang="en-US" sz="2100" dirty="0">
              <a:latin typeface="Arial" charset="0"/>
            </a:endParaRPr>
          </a:p>
          <a:p>
            <a:pPr marL="457200" indent="-457200"/>
            <a:r>
              <a:rPr lang="en-AU" altLang="en-US" sz="2400" dirty="0">
                <a:latin typeface="Arial" charset="0"/>
              </a:rPr>
              <a:t>Greater the length-to-bore-diameter </a:t>
            </a:r>
            <a:r>
              <a:rPr lang="en-AU" altLang="en-US" sz="2400" dirty="0" smtClean="0">
                <a:latin typeface="Arial" charset="0"/>
              </a:rPr>
              <a:t>ratio </a:t>
            </a:r>
            <a:r>
              <a:rPr lang="en-AU" altLang="en-US" sz="2400" dirty="0" smtClean="0">
                <a:latin typeface="Arial" charset="0"/>
                <a:sym typeface="Symbol"/>
              </a:rPr>
              <a:t>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More </a:t>
            </a:r>
            <a:r>
              <a:rPr lang="en-AU" altLang="en-US" sz="2100" dirty="0">
                <a:latin typeface="Arial" charset="0"/>
              </a:rPr>
              <a:t>difficult it is to hold </a:t>
            </a:r>
            <a:r>
              <a:rPr lang="en-AU" altLang="en-US" sz="2100" dirty="0" smtClean="0">
                <a:latin typeface="Arial" charset="0"/>
              </a:rPr>
              <a:t>dimensions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More deflections of boring bar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This is due to cutting forces &amp; higher vibration/chatter</a:t>
            </a:r>
            <a:endParaRPr lang="en-AU" altLang="en-US" sz="2100" dirty="0">
              <a:latin typeface="Arial" charset="0"/>
            </a:endParaRPr>
          </a:p>
          <a:p>
            <a:pPr marL="457200" indent="-457200"/>
            <a:r>
              <a:rPr lang="en-AU" altLang="en-US" sz="2400" dirty="0">
                <a:latin typeface="Arial" charset="0"/>
              </a:rPr>
              <a:t>Interrupted internal </a:t>
            </a:r>
            <a:r>
              <a:rPr lang="en-AU" altLang="en-US" sz="2400" dirty="0" smtClean="0">
                <a:latin typeface="Arial" charset="0"/>
              </a:rPr>
              <a:t>surfaces: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Should be avoided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e.g. internal splines, radial holes going through thickness </a:t>
            </a:r>
            <a:endParaRPr lang="en-AU" altLang="en-US" sz="2100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15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b="1" smtClean="0"/>
              <a:t>Reaming and Reamers</a:t>
            </a:r>
            <a:endParaRPr lang="en-AU" altLang="en-US" b="1" smtClean="0"/>
          </a:p>
        </p:txBody>
      </p:sp>
      <p:sp>
        <p:nvSpPr>
          <p:cNvPr id="589827" name="Rectangle 3"/>
          <p:cNvSpPr>
            <a:spLocks noGrp="1"/>
          </p:cNvSpPr>
          <p:nvPr>
            <p:ph type="body" idx="4294967295"/>
          </p:nvPr>
        </p:nvSpPr>
        <p:spPr>
          <a:xfrm>
            <a:off x="612774" y="1600200"/>
            <a:ext cx="8455025" cy="4953000"/>
          </a:xfrm>
        </p:spPr>
        <p:txBody>
          <a:bodyPr/>
          <a:lstStyle/>
          <a:p>
            <a:pPr marL="457200" indent="-457200"/>
            <a:r>
              <a:rPr lang="en-AU" altLang="en-US" sz="2400" i="1" dirty="0" smtClean="0">
                <a:latin typeface="Arial" charset="0"/>
              </a:rPr>
              <a:t>Reaming: </a:t>
            </a:r>
            <a:r>
              <a:rPr lang="en-AU" altLang="en-US" sz="2400" dirty="0" smtClean="0">
                <a:latin typeface="Arial" charset="0"/>
              </a:rPr>
              <a:t>operation </a:t>
            </a:r>
            <a:r>
              <a:rPr lang="en-AU" altLang="en-US" sz="2400" dirty="0" smtClean="0">
                <a:latin typeface="Arial" charset="0"/>
              </a:rPr>
              <a:t>used </a:t>
            </a:r>
            <a:r>
              <a:rPr lang="en-AU" altLang="en-US" sz="2400" dirty="0" smtClean="0">
                <a:latin typeface="Arial" charset="0"/>
              </a:rPr>
              <a:t>to:</a:t>
            </a:r>
          </a:p>
          <a:p>
            <a:pPr marL="777875" lvl="1" indent="-457200"/>
            <a:r>
              <a:rPr lang="en-AU" altLang="en-US" sz="2100" dirty="0">
                <a:latin typeface="Arial" charset="0"/>
              </a:rPr>
              <a:t>Make </a:t>
            </a:r>
            <a:r>
              <a:rPr lang="en-AU" altLang="en-US" sz="2100" dirty="0">
                <a:latin typeface="Arial" charset="0"/>
              </a:rPr>
              <a:t>existing hole dimensionally more </a:t>
            </a:r>
            <a:r>
              <a:rPr lang="en-AU" altLang="en-US" sz="2100" dirty="0" smtClean="0">
                <a:latin typeface="Arial" charset="0"/>
              </a:rPr>
              <a:t>accurate (than drilling)</a:t>
            </a:r>
            <a:endParaRPr lang="en-AU" altLang="en-US" sz="2100" dirty="0">
              <a:latin typeface="Arial" charset="0"/>
            </a:endParaRP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Improve </a:t>
            </a:r>
            <a:r>
              <a:rPr lang="en-AU" altLang="en-US" sz="2100" dirty="0">
                <a:latin typeface="Arial" charset="0"/>
              </a:rPr>
              <a:t>surface finish</a:t>
            </a:r>
            <a:endParaRPr lang="en-US" altLang="en-US" sz="2100" dirty="0">
              <a:latin typeface="Arial" charset="0"/>
            </a:endParaRPr>
          </a:p>
          <a:p>
            <a:pPr marL="457200" indent="-457200"/>
            <a:r>
              <a:rPr lang="en-AU" altLang="en-US" sz="2400" dirty="0">
                <a:latin typeface="Arial" charset="0"/>
              </a:rPr>
              <a:t>Sequence to </a:t>
            </a:r>
            <a:r>
              <a:rPr lang="en-AU" altLang="en-US" sz="2400" dirty="0" smtClean="0">
                <a:latin typeface="Arial" charset="0"/>
              </a:rPr>
              <a:t>produce </a:t>
            </a:r>
            <a:r>
              <a:rPr lang="en-AU" altLang="en-US" sz="2400" dirty="0" smtClean="0">
                <a:latin typeface="Arial" charset="0"/>
              </a:rPr>
              <a:t>accurate holes in </a:t>
            </a:r>
            <a:r>
              <a:rPr lang="en-AU" altLang="en-US" sz="2400" dirty="0" smtClean="0">
                <a:latin typeface="Arial" charset="0"/>
              </a:rPr>
              <a:t>workpieces:</a:t>
            </a:r>
            <a:endParaRPr lang="en-AU" altLang="en-US" sz="2400" dirty="0" smtClean="0">
              <a:latin typeface="Arial" charset="0"/>
            </a:endParaRPr>
          </a:p>
          <a:p>
            <a:pPr marL="777875" lvl="1" indent="-457200">
              <a:buFont typeface="Wingdings" pitchFamily="2" charset="2"/>
              <a:buAutoNum type="arabicPeriod"/>
            </a:pPr>
            <a:r>
              <a:rPr lang="en-US" altLang="en-US" sz="2100" dirty="0" smtClean="0">
                <a:latin typeface="Arial" charset="0"/>
              </a:rPr>
              <a:t>Centering</a:t>
            </a:r>
          </a:p>
          <a:p>
            <a:pPr marL="777875" lvl="1" indent="-457200">
              <a:buFont typeface="Wingdings" pitchFamily="2" charset="2"/>
              <a:buAutoNum type="arabicPeriod"/>
            </a:pPr>
            <a:r>
              <a:rPr lang="en-AU" altLang="en-US" sz="2100" dirty="0" smtClean="0">
                <a:latin typeface="Arial" charset="0"/>
              </a:rPr>
              <a:t>Drilling</a:t>
            </a:r>
            <a:endParaRPr lang="en-AU" altLang="en-US" sz="2100" dirty="0" smtClean="0">
              <a:latin typeface="Arial" charset="0"/>
            </a:endParaRPr>
          </a:p>
          <a:p>
            <a:pPr marL="777875" lvl="1" indent="-457200">
              <a:buFont typeface="Wingdings" pitchFamily="2" charset="2"/>
              <a:buAutoNum type="arabicPeriod"/>
            </a:pPr>
            <a:r>
              <a:rPr lang="en-AU" altLang="en-US" sz="2100" dirty="0" smtClean="0">
                <a:latin typeface="Arial" charset="0"/>
              </a:rPr>
              <a:t>Boring</a:t>
            </a:r>
          </a:p>
          <a:p>
            <a:pPr marL="777875" lvl="1" indent="-457200">
              <a:buFont typeface="Wingdings" pitchFamily="2" charset="2"/>
              <a:buAutoNum type="arabicPeriod"/>
            </a:pPr>
            <a:r>
              <a:rPr lang="en-AU" altLang="en-US" sz="2100" dirty="0" smtClean="0">
                <a:latin typeface="Arial" charset="0"/>
              </a:rPr>
              <a:t>Reaming</a:t>
            </a:r>
          </a:p>
          <a:p>
            <a:pPr marL="457200" indent="-457200"/>
            <a:r>
              <a:rPr lang="en-AU" altLang="en-US" sz="2400" dirty="0" smtClean="0">
                <a:latin typeface="Arial" charset="0"/>
              </a:rPr>
              <a:t>For even better </a:t>
            </a:r>
            <a:r>
              <a:rPr lang="en-AU" altLang="en-US" sz="2400" dirty="0" smtClean="0">
                <a:latin typeface="Arial" charset="0"/>
              </a:rPr>
              <a:t>accuracy &amp; surface </a:t>
            </a:r>
            <a:r>
              <a:rPr lang="en-AU" altLang="en-US" sz="2400" dirty="0" smtClean="0">
                <a:latin typeface="Arial" charset="0"/>
              </a:rPr>
              <a:t>finish, holes may </a:t>
            </a:r>
            <a:r>
              <a:rPr lang="en-AU" altLang="en-US" sz="2400" dirty="0" smtClean="0">
                <a:latin typeface="Arial" charset="0"/>
              </a:rPr>
              <a:t>be</a:t>
            </a:r>
          </a:p>
          <a:p>
            <a:pPr marL="777875" lvl="1" indent="-457200"/>
            <a:r>
              <a:rPr lang="en-AU" altLang="en-US" sz="2100" i="1" dirty="0" smtClean="0">
                <a:latin typeface="Arial" charset="0"/>
              </a:rPr>
              <a:t>burnished, </a:t>
            </a:r>
            <a:r>
              <a:rPr lang="en-AU" altLang="en-US" sz="2100" dirty="0" smtClean="0">
                <a:latin typeface="Arial" charset="0"/>
              </a:rPr>
              <a:t>or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internally </a:t>
            </a:r>
            <a:r>
              <a:rPr lang="en-AU" altLang="en-US" sz="2100" i="1" dirty="0" smtClean="0">
                <a:latin typeface="Arial" charset="0"/>
              </a:rPr>
              <a:t>ground </a:t>
            </a:r>
            <a:r>
              <a:rPr lang="en-AU" altLang="en-US" sz="2100" dirty="0" smtClean="0">
                <a:latin typeface="Arial" charset="0"/>
              </a:rPr>
              <a:t>and </a:t>
            </a:r>
            <a:r>
              <a:rPr lang="en-AU" altLang="en-US" sz="2100" i="1" dirty="0" smtClean="0">
                <a:latin typeface="Arial" charset="0"/>
              </a:rPr>
              <a:t>honed</a:t>
            </a:r>
          </a:p>
        </p:txBody>
      </p:sp>
      <p:sp>
        <p:nvSpPr>
          <p:cNvPr id="589828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altLang="zh-CN" sz="1000">
                <a:ea typeface="SimSun" pitchFamily="2" charset="-122"/>
              </a:rPr>
              <a:t>   Copyright © 2010 Pearson Education South Asia Pte Ltd</a:t>
            </a:r>
          </a:p>
        </p:txBody>
      </p:sp>
      <p:pic>
        <p:nvPicPr>
          <p:cNvPr id="589830" name="Picture 6" descr="MCj0442150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7150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16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b="1" smtClean="0"/>
              <a:t>Reaming and Reamers</a:t>
            </a:r>
            <a:endParaRPr lang="en-AU" altLang="en-US" b="1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9827" name="Rectangle 3"/>
              <p:cNvSpPr>
                <a:spLocks noGrp="1"/>
              </p:cNvSpPr>
              <p:nvPr>
                <p:ph type="body" idx="4294967295"/>
              </p:nvPr>
            </p:nvSpPr>
            <p:spPr>
              <a:xfrm>
                <a:off x="612774" y="1600200"/>
                <a:ext cx="8455025" cy="4953000"/>
              </a:xfrm>
            </p:spPr>
            <p:txBody>
              <a:bodyPr/>
              <a:lstStyle/>
              <a:p>
                <a:pPr marL="457200" indent="-457200"/>
                <a:r>
                  <a:rPr lang="en-AU" altLang="en-US" sz="2400" i="1" dirty="0" smtClean="0">
                    <a:latin typeface="Arial" charset="0"/>
                  </a:rPr>
                  <a:t>Reamer</a:t>
                </a:r>
                <a:r>
                  <a:rPr lang="en-AU" altLang="en-US" sz="2400" dirty="0" smtClean="0">
                    <a:latin typeface="Arial" charset="0"/>
                  </a:rPr>
                  <a:t>:</a:t>
                </a:r>
                <a:r>
                  <a:rPr lang="en-AU" altLang="en-US" sz="2400" i="1" dirty="0" smtClean="0">
                    <a:latin typeface="Arial" charset="0"/>
                  </a:rPr>
                  <a:t> </a:t>
                </a:r>
                <a:endParaRPr lang="en-AU" altLang="en-US" sz="2400" dirty="0" smtClean="0">
                  <a:latin typeface="Arial" charset="0"/>
                </a:endParaRPr>
              </a:p>
              <a:p>
                <a:pPr marL="777875" lvl="1" indent="-457200"/>
                <a:r>
                  <a:rPr lang="en-US" altLang="en-US" sz="2100" dirty="0" smtClean="0">
                    <a:latin typeface="Arial" charset="0"/>
                  </a:rPr>
                  <a:t>Multiple-cutting edge tool</a:t>
                </a:r>
              </a:p>
              <a:p>
                <a:pPr marL="777875" lvl="1" indent="-457200"/>
                <a:r>
                  <a:rPr lang="en-US" altLang="en-US" sz="2100" dirty="0" smtClean="0">
                    <a:latin typeface="Arial" charset="0"/>
                  </a:rPr>
                  <a:t>Has straight or helically fluted edges (see below)</a:t>
                </a:r>
              </a:p>
              <a:p>
                <a:pPr marL="777875" lvl="1" indent="-457200"/>
                <a:r>
                  <a:rPr lang="en-US" altLang="en-US" sz="2100" dirty="0" smtClean="0">
                    <a:latin typeface="Arial" charset="0"/>
                  </a:rPr>
                  <a:t>Removes min. of </a:t>
                </a:r>
                <a14:m>
                  <m:oMath xmlns:m="http://schemas.openxmlformats.org/officeDocument/2006/math">
                    <m:r>
                      <a:rPr lang="en-US" altLang="en-US" sz="2100" i="1" dirty="0" smtClean="0">
                        <a:latin typeface="Cambria Math"/>
                      </a:rPr>
                      <m:t>0</m:t>
                    </m:r>
                    <m:r>
                      <a:rPr lang="en-US" altLang="en-US" sz="2100" i="1" dirty="0" smtClean="0">
                        <a:latin typeface="Cambria Math"/>
                      </a:rPr>
                      <m:t>.</m:t>
                    </m:r>
                    <m:r>
                      <a:rPr lang="en-US" altLang="en-US" sz="2100" i="1" dirty="0" smtClean="0">
                        <a:latin typeface="Cambria Math"/>
                      </a:rPr>
                      <m:t>2</m:t>
                    </m:r>
                    <m:r>
                      <a:rPr lang="en-US" altLang="en-US" sz="2100" i="1" dirty="0" smtClean="0">
                        <a:latin typeface="Cambria Math"/>
                      </a:rPr>
                      <m:t> </m:t>
                    </m:r>
                    <m:r>
                      <a:rPr lang="en-US" altLang="en-US" sz="2100" i="1" dirty="0" smtClean="0">
                        <a:latin typeface="Cambria Math"/>
                      </a:rPr>
                      <m:t>𝑚𝑚</m:t>
                    </m:r>
                  </m:oMath>
                </a14:m>
                <a:r>
                  <a:rPr lang="en-US" altLang="en-US" sz="2100" dirty="0" smtClean="0">
                    <a:latin typeface="Arial" charset="0"/>
                  </a:rPr>
                  <a:t> on diameter of drilled hole </a:t>
                </a:r>
              </a:p>
              <a:p>
                <a:pPr marL="777875" lvl="1" indent="-457200"/>
                <a:r>
                  <a:rPr lang="en-US" altLang="en-US" sz="2100" dirty="0" smtClean="0">
                    <a:latin typeface="Arial" charset="0"/>
                  </a:rPr>
                  <a:t>Harder metals: removes </a:t>
                </a:r>
                <a14:m>
                  <m:oMath xmlns:m="http://schemas.openxmlformats.org/officeDocument/2006/math">
                    <m:r>
                      <a:rPr lang="en-US" altLang="en-US" sz="2100" i="1" dirty="0" smtClean="0">
                        <a:latin typeface="Cambria Math"/>
                      </a:rPr>
                      <m:t>0</m:t>
                    </m:r>
                    <m:r>
                      <a:rPr lang="en-US" altLang="en-US" sz="2100" i="1" dirty="0" smtClean="0">
                        <a:latin typeface="Cambria Math"/>
                      </a:rPr>
                      <m:t>.</m:t>
                    </m:r>
                    <m:r>
                      <a:rPr lang="en-US" altLang="en-US" sz="2100" i="1" dirty="0" smtClean="0">
                        <a:latin typeface="Cambria Math"/>
                      </a:rPr>
                      <m:t>13</m:t>
                    </m:r>
                    <m:r>
                      <a:rPr lang="en-US" altLang="en-US" sz="2100" i="1" dirty="0" smtClean="0">
                        <a:latin typeface="Cambria Math"/>
                      </a:rPr>
                      <m:t> </m:t>
                    </m:r>
                    <m:r>
                      <a:rPr lang="en-US" altLang="en-US" sz="2100" i="1" dirty="0" smtClean="0">
                        <a:latin typeface="Cambria Math"/>
                      </a:rPr>
                      <m:t>𝑚𝑚</m:t>
                    </m:r>
                  </m:oMath>
                </a14:m>
                <a:endParaRPr lang="en-US" altLang="en-US" sz="2100" dirty="0" smtClean="0">
                  <a:latin typeface="Arial" charset="0"/>
                </a:endParaRPr>
              </a:p>
              <a:p>
                <a:pPr marL="777875" lvl="1" indent="-457200"/>
                <a:r>
                  <a:rPr lang="en-US" altLang="en-US" sz="2100" dirty="0" smtClean="0">
                    <a:latin typeface="Arial" charset="0"/>
                  </a:rPr>
                  <a:t>Removing smaller layers </a:t>
                </a:r>
                <a:r>
                  <a:rPr lang="en-US" altLang="en-US" sz="2100" dirty="0" smtClean="0">
                    <a:latin typeface="Arial" charset="0"/>
                    <a:sym typeface="Symbol"/>
                  </a:rPr>
                  <a:t></a:t>
                </a:r>
              </a:p>
              <a:p>
                <a:pPr marL="1052512" lvl="2" indent="-457200"/>
                <a:r>
                  <a:rPr lang="en-US" altLang="en-US" sz="1800" dirty="0" smtClean="0">
                    <a:latin typeface="Arial" charset="0"/>
                  </a:rPr>
                  <a:t>Reamer may be damaged</a:t>
                </a:r>
              </a:p>
              <a:p>
                <a:pPr marL="1052512" lvl="2" indent="-457200"/>
                <a:r>
                  <a:rPr lang="en-US" altLang="en-US" sz="1800" dirty="0" smtClean="0">
                    <a:latin typeface="Arial" charset="0"/>
                  </a:rPr>
                  <a:t>Hole surface may become burnished</a:t>
                </a:r>
                <a:endParaRPr lang="en-US" altLang="en-US" sz="1800" dirty="0">
                  <a:latin typeface="Arial" charset="0"/>
                </a:endParaRPr>
              </a:p>
            </p:txBody>
          </p:sp>
        </mc:Choice>
        <mc:Fallback>
          <p:sp>
            <p:nvSpPr>
              <p:cNvPr id="5898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612774" y="1600200"/>
                <a:ext cx="8455025" cy="4953000"/>
              </a:xfrm>
              <a:blipFill rotWithShape="1">
                <a:blip r:embed="rId3"/>
                <a:stretch>
                  <a:fillRect l="-144" t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98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792" y="4724400"/>
            <a:ext cx="6179208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17</a:t>
            </a:fld>
            <a:endParaRPr lang="en-US" altLang="zh-CN" dirty="0"/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1676400" y="5562600"/>
            <a:ext cx="190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altLang="zh-CN" dirty="0" smtClean="0">
                <a:ea typeface="SimSun" pitchFamily="2" charset="-122"/>
              </a:rPr>
              <a:t>Terminology for helical reamer</a:t>
            </a:r>
            <a:br>
              <a:rPr lang="en-US" altLang="zh-CN" dirty="0" smtClean="0">
                <a:ea typeface="SimSun" pitchFamily="2" charset="-122"/>
              </a:rPr>
            </a:br>
            <a:endParaRPr lang="en-AU" sz="2400" i="1" dirty="0"/>
          </a:p>
        </p:txBody>
      </p:sp>
      <p:sp>
        <p:nvSpPr>
          <p:cNvPr id="9" name="Rectangle 3"/>
          <p:cNvSpPr txBox="1">
            <a:spLocks/>
          </p:cNvSpPr>
          <p:nvPr/>
        </p:nvSpPr>
        <p:spPr bwMode="auto">
          <a:xfrm>
            <a:off x="6858000" y="4572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altLang="zh-CN" i="1" dirty="0" smtClean="0">
                <a:ea typeface="SimSun" pitchFamily="2" charset="-122"/>
              </a:rPr>
              <a:t>Rose</a:t>
            </a:r>
            <a:r>
              <a:rPr lang="en-US" altLang="zh-CN" dirty="0" smtClean="0">
                <a:ea typeface="SimSun" pitchFamily="2" charset="-122"/>
              </a:rPr>
              <a:t> reamers</a:t>
            </a:r>
            <a:br>
              <a:rPr lang="en-US" altLang="zh-CN" dirty="0" smtClean="0">
                <a:ea typeface="SimSun" pitchFamily="2" charset="-122"/>
              </a:rPr>
            </a:br>
            <a:endParaRPr lang="en-AU" sz="2400" i="1" dirty="0"/>
          </a:p>
        </p:txBody>
      </p:sp>
    </p:spTree>
    <p:extLst>
      <p:ext uri="{BB962C8B-B14F-4D97-AF65-F5344CB8AC3E}">
        <p14:creationId xmlns:p14="http://schemas.microsoft.com/office/powerpoint/2010/main" val="159662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b="1" smtClean="0"/>
              <a:t>Reaming and Reamers</a:t>
            </a:r>
            <a:endParaRPr lang="en-AU" altLang="en-US" b="1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1875" name="Rectangle 3"/>
              <p:cNvSpPr>
                <a:spLocks noGrp="1"/>
              </p:cNvSpPr>
              <p:nvPr>
                <p:ph type="body" idx="4294967295"/>
              </p:nvPr>
            </p:nvSpPr>
            <p:spPr>
              <a:xfrm>
                <a:off x="612775" y="1600200"/>
                <a:ext cx="8153400" cy="5181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AU" altLang="en-US" sz="2400" b="1" dirty="0" smtClean="0">
                    <a:latin typeface="Arial" charset="0"/>
                  </a:rPr>
                  <a:t>Types of Reamers</a:t>
                </a:r>
              </a:p>
              <a:p>
                <a:pPr marL="457200" indent="-457200"/>
                <a:r>
                  <a:rPr lang="en-AU" altLang="en-US" sz="2400" i="1" dirty="0" smtClean="0">
                    <a:latin typeface="Arial" charset="0"/>
                  </a:rPr>
                  <a:t>Hand reamers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Straight or have tapered </a:t>
                </a:r>
                <a:r>
                  <a:rPr lang="en-AU" altLang="en-US" sz="2100" dirty="0" smtClean="0">
                    <a:latin typeface="Arial" charset="0"/>
                  </a:rPr>
                  <a:t>end in the first third of their length</a:t>
                </a:r>
              </a:p>
              <a:p>
                <a:pPr marL="457200" indent="-457200"/>
                <a:r>
                  <a:rPr lang="en-AU" altLang="en-US" sz="2400" i="1" dirty="0" smtClean="0">
                    <a:latin typeface="Arial" charset="0"/>
                  </a:rPr>
                  <a:t>Machine </a:t>
                </a:r>
                <a:r>
                  <a:rPr lang="en-AU" altLang="en-US" sz="2400" i="1" dirty="0" smtClean="0">
                    <a:latin typeface="Arial" charset="0"/>
                  </a:rPr>
                  <a:t>(</a:t>
                </a:r>
                <a:r>
                  <a:rPr lang="en-AU" altLang="en-US" sz="2400" dirty="0" smtClean="0">
                    <a:latin typeface="Arial" charset="0"/>
                  </a:rPr>
                  <a:t>AKA</a:t>
                </a:r>
                <a:r>
                  <a:rPr lang="en-AU" altLang="en-US" sz="2400" i="1" dirty="0" smtClean="0">
                    <a:latin typeface="Arial" charset="0"/>
                  </a:rPr>
                  <a:t> </a:t>
                </a:r>
                <a:r>
                  <a:rPr lang="en-AU" altLang="en-US" sz="2400" i="1" dirty="0">
                    <a:latin typeface="Arial" charset="0"/>
                  </a:rPr>
                  <a:t>chucking</a:t>
                </a:r>
                <a:r>
                  <a:rPr lang="en-AU" altLang="en-US" sz="2400" i="1" dirty="0" smtClean="0">
                    <a:latin typeface="Arial" charset="0"/>
                  </a:rPr>
                  <a:t>) reamers</a:t>
                </a:r>
                <a:r>
                  <a:rPr lang="en-AU" altLang="en-US" sz="2400" dirty="0" smtClean="0">
                    <a:latin typeface="Arial" charset="0"/>
                  </a:rPr>
                  <a:t>:</a:t>
                </a:r>
                <a:r>
                  <a:rPr lang="en-AU" altLang="en-US" sz="2400" i="1" dirty="0" smtClean="0">
                    <a:latin typeface="Arial" charset="0"/>
                  </a:rPr>
                  <a:t> 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Mounted in a </a:t>
                </a:r>
                <a:r>
                  <a:rPr lang="en-AU" altLang="en-US" sz="2100" i="1" dirty="0" smtClean="0">
                    <a:latin typeface="Arial" charset="0"/>
                  </a:rPr>
                  <a:t>chuck</a:t>
                </a:r>
                <a:r>
                  <a:rPr lang="en-AU" altLang="en-US" sz="2100" dirty="0" smtClean="0">
                    <a:latin typeface="Arial" charset="0"/>
                  </a:rPr>
                  <a:t> and operated by a </a:t>
                </a:r>
                <a:r>
                  <a:rPr lang="en-AU" altLang="en-US" sz="2100" i="1" dirty="0" smtClean="0">
                    <a:latin typeface="Arial" charset="0"/>
                  </a:rPr>
                  <a:t>machine</a:t>
                </a:r>
                <a:r>
                  <a:rPr lang="en-AU" altLang="en-US" sz="2100" dirty="0" smtClean="0">
                    <a:latin typeface="Arial" charset="0"/>
                  </a:rPr>
                  <a:t> 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Available </a:t>
                </a:r>
                <a:r>
                  <a:rPr lang="en-AU" altLang="en-US" sz="2100" dirty="0" smtClean="0">
                    <a:latin typeface="Arial" charset="0"/>
                  </a:rPr>
                  <a:t>in </a:t>
                </a:r>
                <a:r>
                  <a:rPr lang="en-AU" altLang="en-US" sz="2100" dirty="0" smtClean="0">
                    <a:latin typeface="Arial" charset="0"/>
                  </a:rPr>
                  <a:t>2 types:</a:t>
                </a:r>
              </a:p>
              <a:p>
                <a:pPr marL="1052512" lvl="2" indent="-457200"/>
                <a:r>
                  <a:rPr lang="en-AU" altLang="en-US" sz="1800" i="1" dirty="0" smtClean="0">
                    <a:latin typeface="Arial" charset="0"/>
                  </a:rPr>
                  <a:t>Rose reamers </a:t>
                </a:r>
                <a:r>
                  <a:rPr lang="en-AU" altLang="en-US" sz="1800" dirty="0" smtClean="0">
                    <a:latin typeface="Arial" charset="0"/>
                  </a:rPr>
                  <a:t>(last slide): remove considerable amount of material</a:t>
                </a:r>
              </a:p>
              <a:p>
                <a:pPr marL="1052512" lvl="2" indent="-457200"/>
                <a:r>
                  <a:rPr lang="en-AU" altLang="en-US" sz="1800" i="1" dirty="0" smtClean="0">
                    <a:latin typeface="Arial" charset="0"/>
                  </a:rPr>
                  <a:t>Fluted reamers</a:t>
                </a:r>
                <a:r>
                  <a:rPr lang="en-AU" altLang="en-US" sz="1800" dirty="0" smtClean="0">
                    <a:latin typeface="Arial" charset="0"/>
                  </a:rPr>
                  <a:t>: used for light cuts: </a:t>
                </a:r>
                <a14:m>
                  <m:oMath xmlns:m="http://schemas.openxmlformats.org/officeDocument/2006/math">
                    <m:r>
                      <a:rPr lang="en-AU" altLang="en-US" sz="1800" i="1" dirty="0" smtClean="0">
                        <a:latin typeface="Cambria Math"/>
                      </a:rPr>
                      <m:t>0</m:t>
                    </m:r>
                    <m:r>
                      <a:rPr lang="en-AU" altLang="en-US" sz="1800" i="1" dirty="0" smtClean="0">
                        <a:latin typeface="Cambria Math"/>
                      </a:rPr>
                      <m:t>.</m:t>
                    </m:r>
                    <m:r>
                      <a:rPr lang="en-AU" altLang="en-US" sz="1800" i="1" dirty="0" smtClean="0">
                        <a:latin typeface="Cambria Math"/>
                      </a:rPr>
                      <m:t>1</m:t>
                    </m:r>
                    <m:r>
                      <a:rPr lang="en-AU" altLang="en-US" sz="1800" i="1" dirty="0" smtClean="0">
                        <a:latin typeface="Cambria Math"/>
                      </a:rPr>
                      <m:t> </m:t>
                    </m:r>
                    <m:r>
                      <a:rPr lang="en-AU" altLang="en-US" sz="1800" i="1" dirty="0" smtClean="0">
                        <a:latin typeface="Cambria Math"/>
                      </a:rPr>
                      <m:t>𝑚𝑚</m:t>
                    </m:r>
                  </m:oMath>
                </a14:m>
                <a:r>
                  <a:rPr lang="en-AU" altLang="en-US" sz="1800" dirty="0" smtClean="0">
                    <a:latin typeface="Arial" charset="0"/>
                  </a:rPr>
                  <a:t> in hole diameter</a:t>
                </a:r>
                <a:endParaRPr lang="en-AU" altLang="en-US" sz="1800" dirty="0" smtClean="0">
                  <a:latin typeface="Arial" charset="0"/>
                </a:endParaRPr>
              </a:p>
              <a:p>
                <a:pPr marL="457200" indent="-457200"/>
                <a:r>
                  <a:rPr lang="en-AU" altLang="en-US" sz="2400" i="1" dirty="0" smtClean="0">
                    <a:latin typeface="Arial" charset="0"/>
                  </a:rPr>
                  <a:t>Shell reamers </a:t>
                </a:r>
                <a:endParaRPr lang="en-AU" altLang="en-US" sz="2400" i="1" dirty="0" smtClean="0">
                  <a:latin typeface="Arial" charset="0"/>
                </a:endParaRP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Used </a:t>
                </a:r>
                <a:r>
                  <a:rPr lang="en-AU" altLang="en-US" sz="2100" dirty="0" smtClean="0">
                    <a:latin typeface="Arial" charset="0"/>
                  </a:rPr>
                  <a:t>for holes larger than </a:t>
                </a:r>
                <a14:m>
                  <m:oMath xmlns:m="http://schemas.openxmlformats.org/officeDocument/2006/math">
                    <m:r>
                      <a:rPr lang="en-AU" altLang="en-US" sz="2100" i="1" dirty="0" smtClean="0">
                        <a:latin typeface="Cambria Math"/>
                      </a:rPr>
                      <m:t>20</m:t>
                    </m:r>
                    <m:r>
                      <a:rPr lang="en-AU" altLang="en-US" sz="2100" i="1" dirty="0" smtClean="0">
                        <a:latin typeface="Cambria Math"/>
                      </a:rPr>
                      <m:t> </m:t>
                    </m:r>
                    <m:r>
                      <a:rPr lang="en-AU" altLang="en-US" sz="2100" i="1" dirty="0" smtClean="0">
                        <a:latin typeface="Cambria Math"/>
                      </a:rPr>
                      <m:t>𝑚𝑚</m:t>
                    </m:r>
                  </m:oMath>
                </a14:m>
                <a:endParaRPr lang="en-AU" altLang="en-US" sz="2100" dirty="0" smtClean="0">
                  <a:latin typeface="Arial" charset="0"/>
                </a:endParaRPr>
              </a:p>
            </p:txBody>
          </p:sp>
        </mc:Choice>
        <mc:Fallback>
          <p:sp>
            <p:nvSpPr>
              <p:cNvPr id="5918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612775" y="1600200"/>
                <a:ext cx="8153400" cy="5181600"/>
              </a:xfrm>
              <a:blipFill rotWithShape="1">
                <a:blip r:embed="rId3"/>
                <a:stretch>
                  <a:fillRect l="-1197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18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b="1" smtClean="0"/>
              <a:t>Reaming and Reamers</a:t>
            </a:r>
            <a:endParaRPr lang="en-AU" altLang="en-US" b="1" smtClean="0"/>
          </a:p>
        </p:txBody>
      </p:sp>
      <p:sp>
        <p:nvSpPr>
          <p:cNvPr id="591875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5181600"/>
          </a:xfrm>
        </p:spPr>
        <p:txBody>
          <a:bodyPr/>
          <a:lstStyle/>
          <a:p>
            <a:pPr marL="0" indent="0">
              <a:buNone/>
            </a:pPr>
            <a:r>
              <a:rPr lang="en-AU" altLang="en-US" sz="2400" b="1" dirty="0" smtClean="0">
                <a:latin typeface="Arial" charset="0"/>
              </a:rPr>
              <a:t>Cont. Types of Reamers</a:t>
            </a:r>
          </a:p>
          <a:p>
            <a:pPr marL="457200" indent="-457200"/>
            <a:r>
              <a:rPr lang="en-AU" altLang="en-US" sz="2400" i="1" dirty="0" smtClean="0">
                <a:latin typeface="Arial" charset="0"/>
              </a:rPr>
              <a:t>Expansion </a:t>
            </a:r>
            <a:r>
              <a:rPr lang="en-AU" altLang="en-US" sz="2400" i="1" dirty="0" smtClean="0">
                <a:latin typeface="Arial" charset="0"/>
              </a:rPr>
              <a:t>reamers </a:t>
            </a:r>
            <a:endParaRPr lang="en-AU" altLang="en-US" sz="2400" dirty="0" smtClean="0">
              <a:latin typeface="Arial" charset="0"/>
            </a:endParaRP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Adjustable </a:t>
            </a:r>
            <a:r>
              <a:rPr lang="en-AU" altLang="en-US" sz="2100" dirty="0" smtClean="0">
                <a:latin typeface="Arial" charset="0"/>
              </a:rPr>
              <a:t>for small variations in hole </a:t>
            </a:r>
            <a:r>
              <a:rPr lang="en-AU" altLang="en-US" sz="2100" dirty="0" smtClean="0">
                <a:latin typeface="Arial" charset="0"/>
              </a:rPr>
              <a:t>size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Compensate for wear of reamer’s cutting edges</a:t>
            </a:r>
            <a:endParaRPr lang="en-AU" altLang="en-US" sz="2100" dirty="0" smtClean="0">
              <a:latin typeface="Arial" charset="0"/>
            </a:endParaRPr>
          </a:p>
          <a:p>
            <a:pPr marL="457200" indent="-457200"/>
            <a:r>
              <a:rPr lang="en-AU" altLang="en-US" sz="2400" i="1" dirty="0" smtClean="0">
                <a:latin typeface="Arial" charset="0"/>
              </a:rPr>
              <a:t>Adjustable </a:t>
            </a:r>
            <a:r>
              <a:rPr lang="en-AU" altLang="en-US" sz="2400" i="1" dirty="0" smtClean="0">
                <a:latin typeface="Arial" charset="0"/>
              </a:rPr>
              <a:t>reamers </a:t>
            </a:r>
            <a:r>
              <a:rPr lang="en-AU" altLang="en-US" sz="2400" dirty="0" smtClean="0">
                <a:latin typeface="Arial" charset="0"/>
              </a:rPr>
              <a:t>(see above)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Set </a:t>
            </a:r>
            <a:r>
              <a:rPr lang="en-AU" altLang="en-US" sz="2100" dirty="0" smtClean="0">
                <a:latin typeface="Arial" charset="0"/>
              </a:rPr>
              <a:t>for specific hole diameters </a:t>
            </a:r>
            <a:r>
              <a:rPr lang="en-AU" altLang="en-US" sz="2100" dirty="0" smtClean="0">
                <a:latin typeface="Arial" charset="0"/>
                <a:sym typeface="Symbol"/>
              </a:rPr>
              <a:t></a:t>
            </a:r>
            <a:r>
              <a:rPr lang="en-AU" altLang="en-US" sz="2100" dirty="0" smtClean="0">
                <a:latin typeface="Arial" charset="0"/>
              </a:rPr>
              <a:t> versatile</a:t>
            </a:r>
          </a:p>
          <a:p>
            <a:pPr marL="457200" lvl="1" indent="-45720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AU" altLang="en-US" sz="2400" i="1" dirty="0" smtClean="0">
                <a:latin typeface="Arial" charset="0"/>
              </a:rPr>
              <a:t>Dreamer </a:t>
            </a:r>
            <a:r>
              <a:rPr lang="en-AU" altLang="en-US" sz="2400" dirty="0" smtClean="0">
                <a:latin typeface="Arial" charset="0"/>
              </a:rPr>
              <a:t>(recent development)</a:t>
            </a:r>
            <a:endParaRPr lang="en-AU" altLang="en-US" sz="2400" dirty="0">
              <a:latin typeface="Arial" charset="0"/>
            </a:endParaRP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Tool combines: drilling + reaming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Tool tip: drilling; rest </a:t>
            </a:r>
            <a:r>
              <a:rPr lang="en-AU" altLang="en-US" sz="2100" dirty="0">
                <a:latin typeface="Arial" charset="0"/>
              </a:rPr>
              <a:t>of tool: reaming</a:t>
            </a:r>
          </a:p>
          <a:p>
            <a:pPr marL="457200" indent="-457200"/>
            <a:r>
              <a:rPr lang="en-AU" altLang="en-US" sz="2400" dirty="0" smtClean="0">
                <a:latin typeface="Arial" charset="0"/>
              </a:rPr>
              <a:t>Reamer material: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HSS, or solid carbides, or carbide cutting edge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Maintenance/reconditioning important for accuracy/S.F.</a:t>
            </a:r>
            <a:endParaRPr lang="en-AU" altLang="en-US" sz="2100" dirty="0" smtClean="0">
              <a:latin typeface="Arial" charset="0"/>
            </a:endParaRPr>
          </a:p>
        </p:txBody>
      </p:sp>
      <p:pic>
        <p:nvPicPr>
          <p:cNvPr id="59187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" t="17222" r="3120"/>
          <a:stretch/>
        </p:blipFill>
        <p:spPr bwMode="auto">
          <a:xfrm>
            <a:off x="5257800" y="1066800"/>
            <a:ext cx="3699197" cy="1312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19</a:t>
            </a:fld>
            <a:endParaRPr lang="en-US" altLang="zh-CN" dirty="0"/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7391400" y="2286000"/>
            <a:ext cx="175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altLang="zh-CN" dirty="0" smtClean="0">
                <a:ea typeface="SimSun" pitchFamily="2" charset="-122"/>
              </a:rPr>
              <a:t>Inserted-blade adjustable reamer</a:t>
            </a:r>
            <a:br>
              <a:rPr lang="en-US" altLang="zh-CN" dirty="0" smtClean="0">
                <a:ea typeface="SimSun" pitchFamily="2" charset="-122"/>
              </a:rPr>
            </a:br>
            <a:endParaRPr lang="en-AU" sz="2400" i="1" dirty="0"/>
          </a:p>
        </p:txBody>
      </p:sp>
    </p:spTree>
    <p:extLst>
      <p:ext uri="{BB962C8B-B14F-4D97-AF65-F5344CB8AC3E}">
        <p14:creationId xmlns:p14="http://schemas.microsoft.com/office/powerpoint/2010/main" val="289590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 smtClean="0">
                <a:ea typeface="SimSun" pitchFamily="2" charset="-122"/>
              </a:rPr>
              <a:t>Chapter Outline</a:t>
            </a:r>
            <a:endParaRPr lang="en-AU" altLang="en-US" dirty="0" smtClean="0"/>
          </a:p>
        </p:txBody>
      </p:sp>
      <p:sp>
        <p:nvSpPr>
          <p:cNvPr id="4710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552450" indent="-552450">
              <a:buFont typeface="Wingdings" pitchFamily="2" charset="2"/>
              <a:buAutoNum type="arabicPeriod"/>
            </a:pPr>
            <a:r>
              <a:rPr lang="en-US" altLang="zh-CN" sz="2800" b="1" dirty="0" smtClean="0">
                <a:latin typeface="Arial" charset="0"/>
                <a:ea typeface="SimSun" pitchFamily="2" charset="-122"/>
                <a:hlinkClick r:id="rId3" action="ppaction://hlinksldjump"/>
              </a:rPr>
              <a:t>Introduction</a:t>
            </a:r>
            <a:endParaRPr lang="en-US" altLang="zh-CN" sz="2800" b="1" dirty="0" smtClean="0">
              <a:latin typeface="Arial" charset="0"/>
              <a:ea typeface="SimSun" pitchFamily="2" charset="-122"/>
            </a:endParaRPr>
          </a:p>
          <a:p>
            <a:pPr marL="552450" indent="-552450">
              <a:buFont typeface="Wingdings" pitchFamily="2" charset="2"/>
              <a:buAutoNum type="arabicPeriod"/>
            </a:pPr>
            <a:r>
              <a:rPr lang="en-US" altLang="zh-CN" sz="2800" b="1" dirty="0" smtClean="0">
                <a:latin typeface="Arial" charset="0"/>
                <a:ea typeface="SimSun" pitchFamily="2" charset="-122"/>
                <a:hlinkClick r:id="rId4" action="ppaction://hlinksldjump"/>
              </a:rPr>
              <a:t>Boring and Boring Machines</a:t>
            </a:r>
            <a:endParaRPr lang="en-US" altLang="zh-CN" sz="2800" b="1" dirty="0" smtClean="0">
              <a:latin typeface="Arial" charset="0"/>
              <a:ea typeface="SimSun" pitchFamily="2" charset="-122"/>
            </a:endParaRPr>
          </a:p>
          <a:p>
            <a:pPr marL="552450" indent="-552450">
              <a:buFont typeface="Wingdings" pitchFamily="2" charset="2"/>
              <a:buAutoNum type="arabicPeriod"/>
            </a:pPr>
            <a:r>
              <a:rPr lang="en-US" altLang="zh-CN" sz="2800" b="1" dirty="0" smtClean="0">
                <a:latin typeface="Arial" charset="0"/>
                <a:ea typeface="SimSun" pitchFamily="2" charset="-122"/>
                <a:hlinkClick r:id="rId5" action="ppaction://hlinksldjump"/>
              </a:rPr>
              <a:t>Reaming and Reamers</a:t>
            </a:r>
            <a:endParaRPr lang="en-US" altLang="zh-CN" sz="2800" b="1" dirty="0" smtClean="0">
              <a:latin typeface="Arial" charset="0"/>
              <a:ea typeface="SimSun" pitchFamily="2" charset="-122"/>
            </a:endParaRPr>
          </a:p>
          <a:p>
            <a:pPr marL="552450" indent="-552450">
              <a:buFont typeface="Wingdings" pitchFamily="2" charset="2"/>
              <a:buAutoNum type="arabicPeriod"/>
            </a:pPr>
            <a:r>
              <a:rPr lang="en-US" altLang="zh-CN" sz="2800" b="1" dirty="0" smtClean="0">
                <a:latin typeface="Arial" charset="0"/>
                <a:ea typeface="SimSun" pitchFamily="2" charset="-122"/>
                <a:hlinkClick r:id="rId6" action="ppaction://hlinksldjump"/>
              </a:rPr>
              <a:t>Tapping and Taps</a:t>
            </a:r>
            <a:endParaRPr lang="en-AU" altLang="en-US" sz="2800" b="1" dirty="0" smtClean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2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b="1" smtClean="0"/>
              <a:t>Tapping and Taps</a:t>
            </a:r>
            <a:endParaRPr lang="en-AU" altLang="en-US" b="1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3923" name="Rectangle 3"/>
              <p:cNvSpPr>
                <a:spLocks noGrp="1"/>
              </p:cNvSpPr>
              <p:nvPr>
                <p:ph type="body" idx="4294967295"/>
              </p:nvPr>
            </p:nvSpPr>
            <p:spPr>
              <a:xfrm>
                <a:off x="612775" y="1600200"/>
                <a:ext cx="8153400" cy="4953000"/>
              </a:xfrm>
            </p:spPr>
            <p:txBody>
              <a:bodyPr/>
              <a:lstStyle/>
              <a:p>
                <a:pPr marL="457200" indent="-457200"/>
                <a:r>
                  <a:rPr lang="en-AU" altLang="en-US" sz="2400" i="1" dirty="0" smtClean="0">
                    <a:latin typeface="Arial" charset="0"/>
                  </a:rPr>
                  <a:t>Tapping: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Process to produce i</a:t>
                </a:r>
                <a:r>
                  <a:rPr lang="en-AU" altLang="en-US" sz="2100" dirty="0" smtClean="0">
                    <a:latin typeface="Arial" charset="0"/>
                  </a:rPr>
                  <a:t>nternal threads </a:t>
                </a:r>
                <a:r>
                  <a:rPr lang="en-AU" altLang="en-US" sz="2100" dirty="0">
                    <a:latin typeface="Arial" charset="0"/>
                  </a:rPr>
                  <a:t>in workpieces </a:t>
                </a:r>
                <a:endParaRPr lang="en-AU" altLang="en-US" sz="2100" dirty="0" smtClean="0">
                  <a:latin typeface="Arial" charset="0"/>
                </a:endParaRPr>
              </a:p>
              <a:p>
                <a:pPr marL="457200" indent="-457200"/>
                <a:r>
                  <a:rPr lang="en-AU" altLang="en-US" sz="2400" i="1" dirty="0" smtClean="0">
                    <a:latin typeface="Arial" charset="0"/>
                  </a:rPr>
                  <a:t>Tap 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Chip-producing </a:t>
                </a:r>
                <a:r>
                  <a:rPr lang="en-AU" altLang="en-US" sz="2100" dirty="0" smtClean="0">
                    <a:latin typeface="Arial" charset="0"/>
                  </a:rPr>
                  <a:t>threading </a:t>
                </a:r>
                <a:r>
                  <a:rPr lang="en-AU" altLang="en-US" sz="2100" dirty="0" smtClean="0">
                    <a:latin typeface="Arial" charset="0"/>
                  </a:rPr>
                  <a:t>tool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Has </a:t>
                </a:r>
                <a:r>
                  <a:rPr lang="en-AU" altLang="en-US" sz="2100" dirty="0" smtClean="0">
                    <a:latin typeface="Arial" charset="0"/>
                  </a:rPr>
                  <a:t>multiple </a:t>
                </a:r>
                <a:r>
                  <a:rPr lang="en-AU" altLang="en-US" sz="2100" dirty="0" smtClean="0">
                    <a:latin typeface="Arial" charset="0"/>
                  </a:rPr>
                  <a:t>cutting </a:t>
                </a:r>
                <a:r>
                  <a:rPr lang="en-AU" altLang="en-US" sz="2100" dirty="0" smtClean="0">
                    <a:latin typeface="Arial" charset="0"/>
                  </a:rPr>
                  <a:t>teeth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Available as 2, 3, or 4 flutes (see figure below)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Most </a:t>
                </a:r>
                <a:r>
                  <a:rPr lang="en-AU" altLang="en-US" sz="2100" dirty="0">
                    <a:latin typeface="Arial" charset="0"/>
                  </a:rPr>
                  <a:t>common in </a:t>
                </a:r>
                <a:r>
                  <a:rPr lang="en-AU" altLang="en-US" sz="2100" dirty="0" smtClean="0">
                    <a:latin typeface="Arial" charset="0"/>
                  </a:rPr>
                  <a:t>production: “2-flute spiral point tap”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Tap size range: up to </a:t>
                </a:r>
                <a14:m>
                  <m:oMath xmlns:m="http://schemas.openxmlformats.org/officeDocument/2006/math">
                    <m:r>
                      <a:rPr lang="en-AU" altLang="en-US" sz="2100" i="1" dirty="0" smtClean="0">
                        <a:latin typeface="Cambria Math"/>
                      </a:rPr>
                      <m:t>100</m:t>
                    </m:r>
                    <m:r>
                      <a:rPr lang="en-AU" altLang="en-US" sz="2100" i="1" dirty="0" smtClean="0">
                        <a:latin typeface="Cambria Math"/>
                      </a:rPr>
                      <m:t> </m:t>
                    </m:r>
                    <m:r>
                      <a:rPr lang="en-AU" altLang="en-US" sz="2100" i="1" dirty="0" smtClean="0">
                        <a:latin typeface="Cambria Math"/>
                      </a:rPr>
                      <m:t>𝑚𝑚</m:t>
                    </m:r>
                  </m:oMath>
                </a14:m>
                <a:endParaRPr lang="en-AU" altLang="en-US" sz="2100" dirty="0" smtClean="0">
                  <a:latin typeface="Arial" charset="0"/>
                </a:endParaRPr>
              </a:p>
            </p:txBody>
          </p:sp>
        </mc:Choice>
        <mc:Fallback>
          <p:sp>
            <p:nvSpPr>
              <p:cNvPr id="5939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612775" y="1600200"/>
                <a:ext cx="8153400" cy="4953000"/>
              </a:xfrm>
              <a:blipFill rotWithShape="1">
                <a:blip r:embed="rId3"/>
                <a:stretch>
                  <a:fillRect l="-150" t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3926" name="Picture 6" descr="MCj04421500000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572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20</a:t>
            </a:fld>
            <a:endParaRPr lang="en-US" altLang="zh-CN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00600"/>
            <a:ext cx="4267200" cy="200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 txBox="1">
            <a:spLocks/>
          </p:cNvSpPr>
          <p:nvPr/>
        </p:nvSpPr>
        <p:spPr bwMode="auto">
          <a:xfrm>
            <a:off x="3581400" y="5562600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altLang="zh-CN" dirty="0" smtClean="0">
                <a:ea typeface="SimSun" pitchFamily="2" charset="-122"/>
              </a:rPr>
              <a:t>terminology for a tap</a:t>
            </a:r>
            <a:br>
              <a:rPr lang="en-US" altLang="zh-CN" dirty="0" smtClean="0">
                <a:ea typeface="SimSun" pitchFamily="2" charset="-122"/>
              </a:rPr>
            </a:br>
            <a:endParaRPr lang="en-A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b="1" smtClean="0"/>
              <a:t>Tapping and Taps</a:t>
            </a:r>
            <a:endParaRPr lang="en-AU" altLang="en-US" b="1" smtClean="0"/>
          </a:p>
        </p:txBody>
      </p:sp>
      <p:sp>
        <p:nvSpPr>
          <p:cNvPr id="59392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4953000"/>
          </a:xfrm>
        </p:spPr>
        <p:txBody>
          <a:bodyPr/>
          <a:lstStyle/>
          <a:p>
            <a:pPr marL="0" indent="0">
              <a:buNone/>
            </a:pPr>
            <a:r>
              <a:rPr lang="en-AU" altLang="en-US" sz="2400" b="1" dirty="0" smtClean="0">
                <a:latin typeface="Arial" charset="0"/>
              </a:rPr>
              <a:t>Types of Taps</a:t>
            </a:r>
          </a:p>
          <a:p>
            <a:pPr marL="457200" indent="-457200"/>
            <a:r>
              <a:rPr lang="en-AU" altLang="en-US" sz="2400" i="1" dirty="0" smtClean="0">
                <a:latin typeface="Arial" charset="0"/>
              </a:rPr>
              <a:t>Tapered taps: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Reduce torque </a:t>
            </a:r>
            <a:r>
              <a:rPr lang="en-AU" altLang="en-US" sz="2100" dirty="0" smtClean="0">
                <a:latin typeface="Arial" charset="0"/>
              </a:rPr>
              <a:t>required for </a:t>
            </a:r>
            <a:r>
              <a:rPr lang="en-AU" altLang="en-US" sz="2100" dirty="0" smtClean="0">
                <a:latin typeface="Arial" charset="0"/>
              </a:rPr>
              <a:t>tapping </a:t>
            </a:r>
            <a:r>
              <a:rPr lang="en-AU" altLang="en-US" sz="2100" dirty="0" smtClean="0">
                <a:latin typeface="Arial" charset="0"/>
              </a:rPr>
              <a:t>of through holes</a:t>
            </a:r>
          </a:p>
          <a:p>
            <a:pPr marL="457200" indent="-457200"/>
            <a:r>
              <a:rPr lang="en-AU" altLang="en-US" sz="2400" i="1" dirty="0" smtClean="0">
                <a:latin typeface="Arial" charset="0"/>
              </a:rPr>
              <a:t>Bottoming </a:t>
            </a:r>
            <a:r>
              <a:rPr lang="en-AU" altLang="en-US" sz="2400" i="1" dirty="0" smtClean="0">
                <a:latin typeface="Arial" charset="0"/>
              </a:rPr>
              <a:t>taps: </a:t>
            </a:r>
            <a:endParaRPr lang="en-AU" altLang="en-US" sz="2400" dirty="0" smtClean="0">
              <a:latin typeface="Arial" charset="0"/>
            </a:endParaRP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Used for </a:t>
            </a:r>
            <a:r>
              <a:rPr lang="en-AU" altLang="en-US" sz="2100" dirty="0" smtClean="0">
                <a:latin typeface="Arial" charset="0"/>
              </a:rPr>
              <a:t>tapping blind holes to their full depth</a:t>
            </a:r>
          </a:p>
          <a:p>
            <a:pPr marL="457200" indent="-457200"/>
            <a:r>
              <a:rPr lang="en-AU" altLang="en-US" sz="2400" i="1" dirty="0" smtClean="0">
                <a:latin typeface="Arial" charset="0"/>
              </a:rPr>
              <a:t>Collapsible taps </a:t>
            </a:r>
            <a:endParaRPr lang="en-AU" altLang="en-US" sz="2400" dirty="0" smtClean="0">
              <a:latin typeface="Arial" charset="0"/>
            </a:endParaRP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Used in </a:t>
            </a:r>
            <a:r>
              <a:rPr lang="en-AU" altLang="en-US" sz="2100" dirty="0" smtClean="0">
                <a:latin typeface="Arial" charset="0"/>
              </a:rPr>
              <a:t>large-diameter </a:t>
            </a:r>
            <a:r>
              <a:rPr lang="en-AU" altLang="en-US" sz="2100" dirty="0" smtClean="0">
                <a:latin typeface="Arial" charset="0"/>
              </a:rPr>
              <a:t>holes</a:t>
            </a:r>
          </a:p>
          <a:p>
            <a:pPr marL="457200" indent="-457200"/>
            <a:r>
              <a:rPr lang="en-AU" altLang="en-US" sz="2400" i="1" dirty="0" err="1" smtClean="0">
                <a:latin typeface="Arial" charset="0"/>
              </a:rPr>
              <a:t>Drapping</a:t>
            </a:r>
            <a:r>
              <a:rPr lang="en-AU" altLang="en-US" sz="2400" i="1" dirty="0" smtClean="0">
                <a:latin typeface="Arial" charset="0"/>
              </a:rPr>
              <a:t>: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Combination of drilling and tapping (in a single tool)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Increases tapping productivity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Tip: drilling; rest of tool: tapping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21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1052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b="1" smtClean="0"/>
              <a:t>Tapping and Taps</a:t>
            </a:r>
            <a:endParaRPr lang="en-AU" altLang="en-US" b="1" smtClean="0"/>
          </a:p>
        </p:txBody>
      </p:sp>
      <p:sp>
        <p:nvSpPr>
          <p:cNvPr id="59392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4953000"/>
          </a:xfrm>
        </p:spPr>
        <p:txBody>
          <a:bodyPr/>
          <a:lstStyle/>
          <a:p>
            <a:r>
              <a:rPr lang="en-AU" altLang="en-US" sz="2400" dirty="0" smtClean="0">
                <a:latin typeface="Arial" charset="0"/>
              </a:rPr>
              <a:t>Removing chips:</a:t>
            </a:r>
          </a:p>
          <a:p>
            <a:pPr lvl="1"/>
            <a:r>
              <a:rPr lang="en-AU" altLang="en-US" sz="2100" dirty="0" smtClean="0">
                <a:latin typeface="Arial" charset="0"/>
              </a:rPr>
              <a:t>Problem during tapping (due to small clearances) </a:t>
            </a:r>
          </a:p>
          <a:p>
            <a:pPr lvl="1"/>
            <a:r>
              <a:rPr lang="en-AU" altLang="en-US" sz="2100" dirty="0" smtClean="0">
                <a:latin typeface="Arial" charset="0"/>
              </a:rPr>
              <a:t>Chips must be removed</a:t>
            </a:r>
          </a:p>
          <a:p>
            <a:pPr lvl="1"/>
            <a:r>
              <a:rPr lang="en-AU" altLang="en-US" sz="2100" dirty="0" smtClean="0">
                <a:latin typeface="Arial" charset="0"/>
              </a:rPr>
              <a:t>Otherwise: large torque </a:t>
            </a:r>
            <a:r>
              <a:rPr lang="en-AU" altLang="en-US" sz="2100" dirty="0" smtClean="0">
                <a:latin typeface="Arial" charset="0"/>
                <a:sym typeface="Symbol"/>
              </a:rPr>
              <a:t> break the tap</a:t>
            </a:r>
          </a:p>
          <a:p>
            <a:pPr lvl="1"/>
            <a:r>
              <a:rPr lang="en-AU" altLang="en-US" sz="2100" dirty="0" smtClean="0">
                <a:latin typeface="Arial" charset="0"/>
                <a:sym typeface="Symbol"/>
              </a:rPr>
              <a:t>Solutions:</a:t>
            </a:r>
          </a:p>
          <a:p>
            <a:pPr lvl="2"/>
            <a:r>
              <a:rPr lang="en-AU" altLang="en-US" sz="1800" dirty="0" smtClean="0">
                <a:latin typeface="Arial" charset="0"/>
                <a:sym typeface="Symbol"/>
              </a:rPr>
              <a:t>Use of cutting fluid</a:t>
            </a:r>
          </a:p>
          <a:p>
            <a:pPr lvl="2"/>
            <a:r>
              <a:rPr lang="en-AU" altLang="en-US" sz="1800" dirty="0" smtClean="0">
                <a:latin typeface="Arial" charset="0"/>
                <a:sym typeface="Symbol"/>
              </a:rPr>
              <a:t>Periodic reversal and removal of tap</a:t>
            </a:r>
          </a:p>
          <a:p>
            <a:pPr lvl="1"/>
            <a:r>
              <a:rPr lang="en-AU" altLang="en-US" sz="2100" dirty="0" smtClean="0">
                <a:latin typeface="Arial" charset="0"/>
                <a:sym typeface="Symbol"/>
              </a:rPr>
              <a:t>Result:</a:t>
            </a:r>
          </a:p>
          <a:p>
            <a:pPr lvl="2"/>
            <a:r>
              <a:rPr lang="en-AU" altLang="en-US" sz="1800" dirty="0" smtClean="0">
                <a:latin typeface="Arial" charset="0"/>
                <a:sym typeface="Symbol"/>
              </a:rPr>
              <a:t>Effective ways to remove chips</a:t>
            </a:r>
          </a:p>
          <a:p>
            <a:pPr lvl="2"/>
            <a:r>
              <a:rPr lang="en-AU" altLang="en-US" sz="1800" dirty="0" smtClean="0">
                <a:latin typeface="Arial" charset="0"/>
                <a:sym typeface="Symbol"/>
              </a:rPr>
              <a:t>Improved tapped hole quality</a:t>
            </a:r>
            <a:endParaRPr lang="en-AU" altLang="en-US" sz="1800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22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4423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b="1" smtClean="0"/>
              <a:t>Tapping and Taps</a:t>
            </a:r>
            <a:endParaRPr lang="en-AU" altLang="en-US" b="1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5971" name="Rectangle 3"/>
              <p:cNvSpPr>
                <a:spLocks noGrp="1"/>
              </p:cNvSpPr>
              <p:nvPr>
                <p:ph type="body" idx="4294967295"/>
              </p:nvPr>
            </p:nvSpPr>
            <p:spPr>
              <a:xfrm>
                <a:off x="612774" y="1600200"/>
                <a:ext cx="8455025" cy="5257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AU" altLang="en-US" sz="2400" b="1" dirty="0" smtClean="0">
                    <a:latin typeface="Arial" charset="0"/>
                  </a:rPr>
                  <a:t>Tapping Machines</a:t>
                </a:r>
              </a:p>
              <a:p>
                <a:pPr marL="457200" indent="-457200"/>
                <a:r>
                  <a:rPr lang="en-AU" altLang="en-US" sz="2400" dirty="0" smtClean="0">
                    <a:latin typeface="Arial" charset="0"/>
                  </a:rPr>
                  <a:t>Can be done </a:t>
                </a:r>
                <a:r>
                  <a:rPr lang="en-AU" altLang="en-US" sz="2400" dirty="0" smtClean="0">
                    <a:latin typeface="Arial" charset="0"/>
                  </a:rPr>
                  <a:t>by hand</a:t>
                </a:r>
                <a:r>
                  <a:rPr lang="en-AU" altLang="en-US" sz="2400" i="1" dirty="0" smtClean="0">
                    <a:latin typeface="Arial" charset="0"/>
                  </a:rPr>
                  <a:t> </a:t>
                </a:r>
                <a:endParaRPr lang="en-AU" altLang="en-US" sz="2400" i="1" dirty="0" smtClean="0">
                  <a:latin typeface="Arial" charset="0"/>
                </a:endParaRPr>
              </a:p>
              <a:p>
                <a:pPr marL="457200" indent="-457200"/>
                <a:r>
                  <a:rPr lang="en-AU" altLang="en-US" sz="2400" dirty="0" smtClean="0">
                    <a:latin typeface="Arial" charset="0"/>
                  </a:rPr>
                  <a:t>Machines</a:t>
                </a:r>
                <a:r>
                  <a:rPr lang="en-AU" altLang="en-US" sz="2400" dirty="0" smtClean="0">
                    <a:latin typeface="Arial" charset="0"/>
                  </a:rPr>
                  <a:t>:</a:t>
                </a:r>
              </a:p>
              <a:p>
                <a:pPr marL="777875" lvl="1" indent="-457200">
                  <a:buFont typeface="Wingdings" pitchFamily="2" charset="2"/>
                  <a:buAutoNum type="arabicPeriod"/>
                </a:pPr>
                <a:r>
                  <a:rPr lang="en-AU" altLang="en-US" sz="2100" dirty="0" smtClean="0">
                    <a:latin typeface="Arial" charset="0"/>
                  </a:rPr>
                  <a:t>Drilling machines</a:t>
                </a:r>
              </a:p>
              <a:p>
                <a:pPr marL="777875" lvl="1" indent="-457200">
                  <a:buFont typeface="Wingdings" pitchFamily="2" charset="2"/>
                  <a:buAutoNum type="arabicPeriod"/>
                </a:pPr>
                <a:r>
                  <a:rPr lang="en-AU" altLang="en-US" sz="2100" dirty="0" smtClean="0">
                    <a:latin typeface="Arial" charset="0"/>
                  </a:rPr>
                  <a:t>Lathes</a:t>
                </a:r>
              </a:p>
              <a:p>
                <a:pPr marL="777875" lvl="1" indent="-457200">
                  <a:buFont typeface="Wingdings" pitchFamily="2" charset="2"/>
                  <a:buAutoNum type="arabicPeriod"/>
                </a:pPr>
                <a:r>
                  <a:rPr lang="en-AU" altLang="en-US" sz="2100" dirty="0" smtClean="0">
                    <a:latin typeface="Arial" charset="0"/>
                  </a:rPr>
                  <a:t>Automatic screw machines</a:t>
                </a:r>
              </a:p>
              <a:p>
                <a:pPr marL="777875" lvl="1" indent="-457200">
                  <a:buFont typeface="Wingdings" pitchFamily="2" charset="2"/>
                  <a:buAutoNum type="arabicPeriod"/>
                </a:pPr>
                <a:r>
                  <a:rPr lang="en-AU" altLang="en-US" sz="2100" dirty="0" smtClean="0">
                    <a:latin typeface="Arial" charset="0"/>
                  </a:rPr>
                  <a:t>Vertical CNC milling machines</a:t>
                </a:r>
              </a:p>
              <a:p>
                <a:pPr marL="457200" indent="-457200"/>
                <a:r>
                  <a:rPr lang="en-AU" altLang="en-US" sz="2400" dirty="0" smtClean="0">
                    <a:latin typeface="Arial" charset="0"/>
                  </a:rPr>
                  <a:t>Special tapping machines: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Has features for multiple tapping operations</a:t>
                </a:r>
              </a:p>
              <a:p>
                <a:pPr marL="457200" indent="-457200"/>
                <a:r>
                  <a:rPr lang="en-AU" altLang="en-US" sz="2400" dirty="0" smtClean="0">
                    <a:latin typeface="Arial" charset="0"/>
                  </a:rPr>
                  <a:t>Multiple spindle tapping heads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Used in automotive industry (tapping = </a:t>
                </a:r>
                <a14:m>
                  <m:oMath xmlns:m="http://schemas.openxmlformats.org/officeDocument/2006/math">
                    <m:r>
                      <a:rPr lang="en-AU" altLang="en-US" sz="2100" i="1" dirty="0" smtClean="0">
                        <a:latin typeface="Cambria Math"/>
                      </a:rPr>
                      <m:t>30</m:t>
                    </m:r>
                    <m:r>
                      <a:rPr lang="en-AU" altLang="en-US" sz="2100" i="1" dirty="0" smtClean="0">
                        <a:latin typeface="Cambria Math"/>
                      </a:rPr>
                      <m:t>−</m:t>
                    </m:r>
                    <m:r>
                      <a:rPr lang="en-AU" altLang="en-US" sz="2100" i="1" dirty="0" smtClean="0">
                        <a:latin typeface="Cambria Math"/>
                      </a:rPr>
                      <m:t>40</m:t>
                    </m:r>
                    <m:r>
                      <a:rPr lang="en-AU" altLang="en-US" sz="2100" i="1" dirty="0" smtClean="0">
                        <a:latin typeface="Cambria Math"/>
                      </a:rPr>
                      <m:t>%</m:t>
                    </m:r>
                  </m:oMath>
                </a14:m>
                <a:r>
                  <a:rPr lang="en-AU" altLang="en-US" sz="2100" dirty="0" smtClean="0">
                    <a:latin typeface="Arial" charset="0"/>
                  </a:rPr>
                  <a:t> of machining)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Involves automatic </a:t>
                </a:r>
                <a:r>
                  <a:rPr lang="en-AU" altLang="en-US" sz="2100" dirty="0" smtClean="0">
                    <a:latin typeface="Arial" charset="0"/>
                  </a:rPr>
                  <a:t>tapping of nuts </a:t>
                </a:r>
                <a:r>
                  <a:rPr lang="en-AU" altLang="en-US" sz="2000" dirty="0">
                    <a:latin typeface="Arial" charset="0"/>
                  </a:rPr>
                  <a:t>(see above</a:t>
                </a:r>
                <a:r>
                  <a:rPr lang="en-AU" altLang="en-US" sz="2000" dirty="0" smtClean="0">
                    <a:latin typeface="Arial" charset="0"/>
                  </a:rPr>
                  <a:t>)</a:t>
                </a:r>
                <a:endParaRPr lang="en-AU" altLang="en-US" sz="2100" dirty="0" smtClean="0">
                  <a:latin typeface="Arial" charset="0"/>
                </a:endParaRPr>
              </a:p>
            </p:txBody>
          </p:sp>
        </mc:Choice>
        <mc:Fallback>
          <p:sp>
            <p:nvSpPr>
              <p:cNvPr id="595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612774" y="1600200"/>
                <a:ext cx="8455025" cy="5257800"/>
              </a:xfrm>
              <a:blipFill rotWithShape="1">
                <a:blip r:embed="rId3"/>
                <a:stretch>
                  <a:fillRect l="-1154" t="-812" r="-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59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2576436"/>
            <a:ext cx="3103298" cy="235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23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b="1" smtClean="0"/>
              <a:t>Tapping and Taps</a:t>
            </a:r>
            <a:endParaRPr lang="en-AU" altLang="en-US" b="1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5971" name="Rectangle 3"/>
              <p:cNvSpPr>
                <a:spLocks noGrp="1"/>
              </p:cNvSpPr>
              <p:nvPr>
                <p:ph type="body" idx="4294967295"/>
              </p:nvPr>
            </p:nvSpPr>
            <p:spPr>
              <a:xfrm>
                <a:off x="612774" y="1600200"/>
                <a:ext cx="8455025" cy="5257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AU" altLang="en-US" sz="2400" b="1" dirty="0" smtClean="0">
                    <a:latin typeface="Arial" charset="0"/>
                  </a:rPr>
                  <a:t>Tapping Properties</a:t>
                </a:r>
              </a:p>
              <a:p>
                <a:pPr marL="457200" indent="-457200"/>
                <a:r>
                  <a:rPr lang="en-AU" altLang="en-US" sz="2400" dirty="0" smtClean="0">
                    <a:latin typeface="Arial" charset="0"/>
                  </a:rPr>
                  <a:t>Tap life: a</a:t>
                </a:r>
                <a:r>
                  <a:rPr lang="en-AU" altLang="en-US" sz="2400" dirty="0" smtClean="0">
                    <a:latin typeface="Arial" charset="0"/>
                  </a:rPr>
                  <a:t>s high as </a:t>
                </a:r>
                <a14:m>
                  <m:oMath xmlns:m="http://schemas.openxmlformats.org/officeDocument/2006/math">
                    <m:r>
                      <a:rPr lang="en-AU" altLang="en-US" sz="2400" i="1" dirty="0" smtClean="0">
                        <a:latin typeface="Cambria Math"/>
                      </a:rPr>
                      <m:t>10</m:t>
                    </m:r>
                    <m:r>
                      <a:rPr lang="en-AU" altLang="en-US" sz="2400" i="1" dirty="0" smtClean="0">
                        <a:latin typeface="Cambria Math"/>
                      </a:rPr>
                      <m:t>,</m:t>
                    </m:r>
                    <m:r>
                      <a:rPr lang="en-AU" altLang="en-US" sz="2400" i="1" dirty="0" smtClean="0">
                        <a:latin typeface="Cambria Math"/>
                      </a:rPr>
                      <m:t>000</m:t>
                    </m:r>
                    <m:r>
                      <a:rPr lang="en-AU" altLang="en-US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AU" altLang="en-US" sz="2400" dirty="0" smtClean="0">
                    <a:latin typeface="Arial" charset="0"/>
                  </a:rPr>
                  <a:t>holes</a:t>
                </a:r>
              </a:p>
              <a:p>
                <a:pPr marL="457200" indent="-457200"/>
                <a:r>
                  <a:rPr lang="en-AU" altLang="en-US" sz="2400" dirty="0" smtClean="0">
                    <a:latin typeface="Arial" charset="0"/>
                  </a:rPr>
                  <a:t>Taps usually made of HSS</a:t>
                </a:r>
              </a:p>
              <a:p>
                <a:pPr marL="457200" indent="-457200"/>
                <a:r>
                  <a:rPr lang="en-AU" altLang="en-US" sz="2400" i="1" dirty="0" smtClean="0">
                    <a:latin typeface="Arial" charset="0"/>
                  </a:rPr>
                  <a:t>High-speed tapping</a:t>
                </a:r>
                <a:r>
                  <a:rPr lang="en-AU" altLang="en-US" sz="2400" dirty="0" smtClean="0">
                    <a:latin typeface="Arial" charset="0"/>
                  </a:rPr>
                  <a:t>:</a:t>
                </a:r>
                <a:endParaRPr lang="en-AU" altLang="en-US" sz="2400" dirty="0">
                  <a:latin typeface="Arial" charset="0"/>
                </a:endParaRP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Increases productivity: surface speeds: as high as </a:t>
                </a:r>
                <a14:m>
                  <m:oMath xmlns:m="http://schemas.openxmlformats.org/officeDocument/2006/math">
                    <m:r>
                      <a:rPr lang="en-AU" altLang="en-US" sz="2100" i="1" dirty="0" smtClean="0">
                        <a:latin typeface="Cambria Math"/>
                      </a:rPr>
                      <m:t>100</m:t>
                    </m:r>
                    <m:r>
                      <a:rPr lang="en-AU" altLang="en-US" sz="2100" i="1" dirty="0" smtClean="0">
                        <a:latin typeface="Cambria Math"/>
                      </a:rPr>
                      <m:t> </m:t>
                    </m:r>
                    <m:r>
                      <a:rPr lang="en-AU" altLang="en-US" sz="2100" i="1" dirty="0" smtClean="0">
                        <a:latin typeface="Cambria Math"/>
                      </a:rPr>
                      <m:t>𝑚</m:t>
                    </m:r>
                    <m:r>
                      <a:rPr lang="en-AU" altLang="en-US" sz="2100" i="1" dirty="0" smtClean="0"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AU" altLang="en-US" sz="2100" i="1" dirty="0" smtClean="0">
                        <a:latin typeface="Cambria Math"/>
                      </a:rPr>
                      <m:t>min</m:t>
                    </m:r>
                  </m:oMath>
                </a14:m>
                <a:endParaRPr lang="en-AU" altLang="en-US" sz="2100" dirty="0" smtClean="0">
                  <a:latin typeface="Arial" charset="0"/>
                </a:endParaRP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Operating speeds: as high as </a:t>
                </a:r>
                <a14:m>
                  <m:oMath xmlns:m="http://schemas.openxmlformats.org/officeDocument/2006/math">
                    <m:r>
                      <a:rPr lang="en-AU" altLang="en-US" sz="2100" i="1" dirty="0" smtClean="0">
                        <a:latin typeface="Cambria Math"/>
                      </a:rPr>
                      <m:t>5000</m:t>
                    </m:r>
                    <m:r>
                      <a:rPr lang="en-AU" altLang="en-US" sz="2100" i="1" dirty="0" smtClean="0">
                        <a:latin typeface="Cambria Math"/>
                      </a:rPr>
                      <m:t> </m:t>
                    </m:r>
                    <m:r>
                      <a:rPr lang="en-AU" altLang="en-US" sz="2100" i="1" dirty="0" smtClean="0">
                        <a:latin typeface="Cambria Math"/>
                      </a:rPr>
                      <m:t>𝑟𝑝𝑚</m:t>
                    </m:r>
                  </m:oMath>
                </a14:m>
                <a:endParaRPr lang="en-AU" altLang="en-US" sz="2100" dirty="0" smtClean="0">
                  <a:latin typeface="Arial" charset="0"/>
                </a:endParaRPr>
              </a:p>
              <a:p>
                <a:pPr marL="457200" indent="-457200"/>
                <a:r>
                  <a:rPr lang="en-AU" altLang="en-US" sz="2400" i="1" dirty="0" smtClean="0">
                    <a:latin typeface="Arial" charset="0"/>
                  </a:rPr>
                  <a:t>Self-reversing</a:t>
                </a:r>
                <a:r>
                  <a:rPr lang="en-AU" altLang="en-US" sz="2400" dirty="0" smtClean="0">
                    <a:latin typeface="Arial" charset="0"/>
                  </a:rPr>
                  <a:t> tapping systems: used with CNC machines</a:t>
                </a:r>
              </a:p>
              <a:p>
                <a:pPr marL="457200" indent="-457200"/>
                <a:r>
                  <a:rPr lang="en-AU" altLang="en-US" sz="2400" dirty="0" smtClean="0">
                    <a:latin typeface="Arial" charset="0"/>
                  </a:rPr>
                  <a:t>Recent developments: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Applying </a:t>
                </a:r>
                <a:r>
                  <a:rPr lang="en-AU" altLang="en-US" sz="2100" dirty="0" smtClean="0">
                    <a:latin typeface="Arial" charset="0"/>
                  </a:rPr>
                  <a:t>cutting fluid to cutting zone through spindle and hole in the tap </a:t>
                </a:r>
                <a:r>
                  <a:rPr lang="en-AU" altLang="en-US" sz="2100" dirty="0">
                    <a:latin typeface="Arial" charset="0"/>
                  </a:rPr>
                  <a:t>(like </a:t>
                </a:r>
                <a:r>
                  <a:rPr lang="en-AU" altLang="en-US" sz="2100" dirty="0" smtClean="0">
                    <a:latin typeface="Arial" charset="0"/>
                  </a:rPr>
                  <a:t>in boring)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Also helps flush chips out of the hole</a:t>
                </a:r>
              </a:p>
            </p:txBody>
          </p:sp>
        </mc:Choice>
        <mc:Fallback>
          <p:sp>
            <p:nvSpPr>
              <p:cNvPr id="595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612774" y="1600200"/>
                <a:ext cx="8455025" cy="5257800"/>
              </a:xfrm>
              <a:blipFill rotWithShape="1">
                <a:blip r:embed="rId3"/>
                <a:stretch>
                  <a:fillRect l="-1154" t="-812" r="-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24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3914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b="1" smtClean="0">
                <a:ea typeface="SimSun" pitchFamily="2" charset="-122"/>
              </a:rPr>
              <a:t>Introduction</a:t>
            </a:r>
            <a:endParaRPr lang="en-AU" altLang="en-US" b="1" smtClean="0"/>
          </a:p>
        </p:txBody>
      </p:sp>
      <p:sp>
        <p:nvSpPr>
          <p:cNvPr id="50179" name="Rectangle 3"/>
          <p:cNvSpPr>
            <a:spLocks noGrp="1"/>
          </p:cNvSpPr>
          <p:nvPr>
            <p:ph type="body" idx="4294967295"/>
          </p:nvPr>
        </p:nvSpPr>
        <p:spPr>
          <a:xfrm>
            <a:off x="612774" y="1600200"/>
            <a:ext cx="8455025" cy="4953000"/>
          </a:xfrm>
        </p:spPr>
        <p:txBody>
          <a:bodyPr/>
          <a:lstStyle/>
          <a:p>
            <a:pPr marL="457200" indent="-457200"/>
            <a:r>
              <a:rPr lang="en-US" altLang="zh-CN" sz="2400" dirty="0" smtClean="0">
                <a:latin typeface="Arial" charset="0"/>
                <a:ea typeface="SimSun" pitchFamily="2" charset="-122"/>
              </a:rPr>
              <a:t>Machining processes discussed here:</a:t>
            </a:r>
          </a:p>
          <a:p>
            <a:pPr marL="777875" lvl="1" indent="-457200"/>
            <a:r>
              <a:rPr lang="en-US" altLang="zh-CN" sz="2100" dirty="0" smtClean="0">
                <a:latin typeface="Arial" charset="0"/>
                <a:ea typeface="SimSun" pitchFamily="2" charset="-122"/>
              </a:rPr>
              <a:t>with capability of producing parts that are round in shape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most basic is turning: part is rotated while it is being machined</a:t>
            </a:r>
          </a:p>
          <a:p>
            <a:pPr marL="457200" lvl="1" indent="-45720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AU" altLang="en-US" sz="2400" i="1" dirty="0" smtClean="0">
                <a:latin typeface="Arial" charset="0"/>
                <a:hlinkClick r:id="rId3" action="ppaction://hlinksldjump"/>
              </a:rPr>
              <a:t>Lathe</a:t>
            </a:r>
            <a:r>
              <a:rPr lang="en-AU" altLang="en-US" sz="2400" i="1" dirty="0" smtClean="0">
                <a:latin typeface="Arial" charset="0"/>
              </a:rPr>
              <a:t> </a:t>
            </a:r>
            <a:r>
              <a:rPr lang="en-AU" altLang="en-US" sz="2400" dirty="0" smtClean="0">
                <a:latin typeface="Arial" charset="0"/>
              </a:rPr>
              <a:t>(or </a:t>
            </a:r>
            <a:r>
              <a:rPr lang="en-AU" altLang="en-US" sz="2400" dirty="0">
                <a:latin typeface="Arial" charset="0"/>
              </a:rPr>
              <a:t>by similar </a:t>
            </a:r>
            <a:r>
              <a:rPr lang="en-AU" altLang="en-US" sz="2400" i="1" dirty="0">
                <a:latin typeface="Arial" charset="0"/>
              </a:rPr>
              <a:t>machine </a:t>
            </a:r>
            <a:r>
              <a:rPr lang="en-AU" altLang="en-US" sz="2400" i="1" dirty="0" smtClean="0">
                <a:latin typeface="Arial" charset="0"/>
              </a:rPr>
              <a:t>tools</a:t>
            </a:r>
            <a:r>
              <a:rPr lang="en-AU" altLang="en-US" sz="2400" dirty="0" smtClean="0">
                <a:latin typeface="Arial" charset="0"/>
              </a:rPr>
              <a:t>):</a:t>
            </a:r>
            <a:endParaRPr lang="en-AU" altLang="en-US" sz="2400" dirty="0">
              <a:latin typeface="Arial" charset="0"/>
            </a:endParaRPr>
          </a:p>
          <a:p>
            <a:pPr marL="777875" lvl="1" indent="-457200"/>
            <a:r>
              <a:rPr lang="en-AU" altLang="en-US" sz="2100" dirty="0">
                <a:latin typeface="Arial" charset="0"/>
              </a:rPr>
              <a:t>Considered </a:t>
            </a:r>
            <a:r>
              <a:rPr lang="en-AU" altLang="en-US" sz="2100" dirty="0">
                <a:latin typeface="Arial" charset="0"/>
              </a:rPr>
              <a:t>to be the oldest machine tools</a:t>
            </a:r>
            <a:endParaRPr lang="en-AU" altLang="en-US" sz="2100" dirty="0">
              <a:latin typeface="Arial" charset="0"/>
            </a:endParaRP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Carry out turning processes (</a:t>
            </a:r>
            <a:r>
              <a:rPr lang="en-AU" altLang="en-US" sz="2100" i="1" dirty="0" smtClean="0">
                <a:latin typeface="Arial" charset="0"/>
              </a:rPr>
              <a:t>see next 4 slides</a:t>
            </a:r>
            <a:r>
              <a:rPr lang="en-AU" altLang="en-US" sz="2100" dirty="0" smtClean="0">
                <a:latin typeface="Arial" charset="0"/>
              </a:rPr>
              <a:t>):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Highly simple, versatile machines</a:t>
            </a:r>
          </a:p>
          <a:p>
            <a:pPr marL="777875" lvl="1" indent="-457200"/>
            <a:r>
              <a:rPr lang="en-AU" altLang="en-US" sz="2100" dirty="0">
                <a:latin typeface="Arial" charset="0"/>
              </a:rPr>
              <a:t>Requires a skilled machinist</a:t>
            </a:r>
          </a:p>
          <a:p>
            <a:pPr marL="777875" lvl="1" indent="-457200"/>
            <a:r>
              <a:rPr lang="en-AU" altLang="en-US" sz="2100" dirty="0">
                <a:latin typeface="Arial" charset="0"/>
              </a:rPr>
              <a:t>Inefficient for repetitive operations and for large production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All </a:t>
            </a:r>
            <a:r>
              <a:rPr lang="en-AU" altLang="en-US" sz="2100" dirty="0">
                <a:latin typeface="Arial" charset="0"/>
              </a:rPr>
              <a:t>parts are circular (property known as </a:t>
            </a:r>
            <a:r>
              <a:rPr lang="en-AU" altLang="en-US" sz="2100" i="1" dirty="0">
                <a:latin typeface="Arial" charset="0"/>
              </a:rPr>
              <a:t>axisymmetry</a:t>
            </a:r>
            <a:r>
              <a:rPr lang="en-AU" altLang="en-US" sz="2100" dirty="0">
                <a:latin typeface="Arial" charset="0"/>
              </a:rPr>
              <a:t>)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Processes produce a wide variety of shapes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Speeds range </a:t>
            </a:r>
            <a:r>
              <a:rPr lang="en-AU" altLang="en-US" sz="2100" dirty="0">
                <a:latin typeface="Arial" charset="0"/>
              </a:rPr>
              <a:t>from moderate to high speed </a:t>
            </a:r>
            <a:r>
              <a:rPr lang="en-AU" altLang="en-US" sz="2100" dirty="0" smtClean="0">
                <a:latin typeface="Arial" charset="0"/>
              </a:rPr>
              <a:t>machining</a:t>
            </a:r>
          </a:p>
        </p:txBody>
      </p:sp>
      <p:pic>
        <p:nvPicPr>
          <p:cNvPr id="50186" name="Picture 10" descr="MCj04421500000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733" y="6125633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3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/>
          </p:cNvSpPr>
          <p:nvPr>
            <p:ph type="title" idx="4294967295"/>
          </p:nvPr>
        </p:nvSpPr>
        <p:spPr>
          <a:xfrm>
            <a:off x="76200" y="228600"/>
            <a:ext cx="8153400" cy="990600"/>
          </a:xfrm>
        </p:spPr>
        <p:txBody>
          <a:bodyPr/>
          <a:lstStyle/>
          <a:p>
            <a:r>
              <a:rPr lang="en-US" altLang="zh-CN" b="1" dirty="0" smtClean="0">
                <a:ea typeface="SimSun" pitchFamily="2" charset="-122"/>
              </a:rPr>
              <a:t>Introduction</a:t>
            </a:r>
            <a:endParaRPr lang="en-AU" altLang="en-US" b="1" dirty="0" smtClean="0"/>
          </a:p>
        </p:txBody>
      </p:sp>
      <p:pic>
        <p:nvPicPr>
          <p:cNvPr id="44237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" t="2742" r="4532" b="56709"/>
          <a:stretch/>
        </p:blipFill>
        <p:spPr bwMode="auto">
          <a:xfrm>
            <a:off x="3130252" y="43542"/>
            <a:ext cx="5929386" cy="300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/>
          </p:cNvSpPr>
          <p:nvPr/>
        </p:nvSpPr>
        <p:spPr bwMode="auto">
          <a:xfrm>
            <a:off x="609600" y="2590800"/>
            <a:ext cx="8382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A04DA3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en-AU" altLang="en-US" sz="2100" dirty="0" smtClean="0">
              <a:latin typeface="Arial" charset="0"/>
            </a:endParaRPr>
          </a:p>
          <a:p>
            <a:pPr marL="0" lvl="1" indent="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AU" altLang="en-US" sz="2400" b="1" dirty="0" smtClean="0">
                <a:latin typeface="Arial" charset="0"/>
              </a:rPr>
              <a:t>Processes carried out on a lathe:</a:t>
            </a:r>
          </a:p>
          <a:p>
            <a:pPr marL="457200" indent="-457200"/>
            <a:r>
              <a:rPr lang="en-AU" altLang="en-US" sz="2400" b="1" dirty="0" smtClean="0">
                <a:latin typeface="Arial" charset="0"/>
              </a:rPr>
              <a:t>Turning</a:t>
            </a:r>
            <a:r>
              <a:rPr lang="en-AU" altLang="en-US" sz="2400" dirty="0" smtClean="0">
                <a:latin typeface="Arial" charset="0"/>
              </a:rPr>
              <a:t> (figure a-d):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Produce straight, conical, curved, or grooved workpieces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Examples: shafts, spindles, pins</a:t>
            </a:r>
          </a:p>
          <a:p>
            <a:pPr marL="457200" indent="-457200"/>
            <a:r>
              <a:rPr lang="en-AU" altLang="en-US" sz="2400" b="1" dirty="0" smtClean="0">
                <a:latin typeface="Arial" charset="0"/>
              </a:rPr>
              <a:t>Facing</a:t>
            </a:r>
            <a:r>
              <a:rPr lang="en-AU" altLang="en-US" sz="2400" dirty="0" smtClean="0">
                <a:latin typeface="Arial" charset="0"/>
              </a:rPr>
              <a:t> (f</a:t>
            </a:r>
            <a:r>
              <a:rPr lang="en-AU" altLang="en-US" sz="2400" dirty="0" smtClean="0">
                <a:latin typeface="Arial" charset="0"/>
                <a:sym typeface="Symbol"/>
              </a:rPr>
              <a:t>igure </a:t>
            </a:r>
            <a:r>
              <a:rPr lang="en-AU" altLang="en-US" sz="2400" dirty="0">
                <a:latin typeface="Arial" charset="0"/>
                <a:sym typeface="Symbol"/>
              </a:rPr>
              <a:t>e</a:t>
            </a:r>
            <a:r>
              <a:rPr lang="en-AU" altLang="en-US" sz="2400" dirty="0" smtClean="0">
                <a:latin typeface="Arial" charset="0"/>
                <a:sym typeface="Symbol"/>
              </a:rPr>
              <a:t>)</a:t>
            </a:r>
            <a:r>
              <a:rPr lang="en-AU" altLang="en-US" sz="2400" dirty="0" smtClean="0">
                <a:latin typeface="Arial" charset="0"/>
              </a:rPr>
              <a:t>:</a:t>
            </a:r>
          </a:p>
          <a:p>
            <a:pPr marL="777875" lvl="1" indent="-457200"/>
            <a:r>
              <a:rPr lang="en-AU" altLang="en-US" sz="2100" dirty="0">
                <a:latin typeface="Arial" charset="0"/>
              </a:rPr>
              <a:t>P</a:t>
            </a:r>
            <a:r>
              <a:rPr lang="en-AU" altLang="en-US" sz="2100" dirty="0" smtClean="0">
                <a:latin typeface="Arial" charset="0"/>
              </a:rPr>
              <a:t>roduce flat surface at end of part and </a:t>
            </a:r>
            <a:r>
              <a:rPr lang="en-AU" altLang="en-US" sz="2100" dirty="0" smtClean="0">
                <a:latin typeface="Arial" charset="0"/>
                <a:sym typeface="Symbol"/>
              </a:rPr>
              <a:t> to its axis</a:t>
            </a:r>
          </a:p>
          <a:p>
            <a:pPr marL="457200" indent="-457200"/>
            <a:r>
              <a:rPr lang="en-AU" altLang="en-US" sz="2400" b="1" dirty="0" smtClean="0">
                <a:latin typeface="Arial" charset="0"/>
                <a:sym typeface="Symbol"/>
              </a:rPr>
              <a:t>Face grooving</a:t>
            </a:r>
            <a:r>
              <a:rPr lang="en-AU" altLang="en-US" sz="2400" dirty="0" smtClean="0">
                <a:latin typeface="Arial" charset="0"/>
                <a:sym typeface="Symbol"/>
              </a:rPr>
              <a:t> </a:t>
            </a:r>
            <a:r>
              <a:rPr lang="en-AU" altLang="en-US" sz="2400" dirty="0">
                <a:latin typeface="Arial" charset="0"/>
              </a:rPr>
              <a:t>(f</a:t>
            </a:r>
            <a:r>
              <a:rPr lang="en-AU" altLang="en-US" sz="2400" dirty="0">
                <a:latin typeface="Arial" charset="0"/>
                <a:sym typeface="Symbol"/>
              </a:rPr>
              <a:t>igure </a:t>
            </a:r>
            <a:r>
              <a:rPr lang="en-AU" altLang="en-US" sz="2400" dirty="0" smtClean="0">
                <a:latin typeface="Arial" charset="0"/>
                <a:sym typeface="Symbol"/>
              </a:rPr>
              <a:t>f):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  <a:sym typeface="Symbol"/>
              </a:rPr>
              <a:t>Produce grooves for applications such as O-ring seats</a:t>
            </a:r>
            <a:endParaRPr lang="en-AU" altLang="en-US" sz="2100" dirty="0" smtClean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924168"/>
            <a:ext cx="1752600" cy="170523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4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/>
          </p:cNvSpPr>
          <p:nvPr>
            <p:ph type="title" idx="4294967295"/>
          </p:nvPr>
        </p:nvSpPr>
        <p:spPr>
          <a:xfrm>
            <a:off x="76200" y="228600"/>
            <a:ext cx="8153400" cy="990600"/>
          </a:xfrm>
        </p:spPr>
        <p:txBody>
          <a:bodyPr/>
          <a:lstStyle/>
          <a:p>
            <a:r>
              <a:rPr lang="en-US" altLang="zh-CN" b="1" dirty="0" smtClean="0">
                <a:ea typeface="SimSun" pitchFamily="2" charset="-122"/>
              </a:rPr>
              <a:t>Introduction</a:t>
            </a:r>
            <a:endParaRPr lang="en-AU" altLang="en-US" b="1" dirty="0" smtClean="0"/>
          </a:p>
        </p:txBody>
      </p:sp>
      <p:pic>
        <p:nvPicPr>
          <p:cNvPr id="44237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751" r="1374" b="29781"/>
          <a:stretch/>
        </p:blipFill>
        <p:spPr bwMode="auto">
          <a:xfrm>
            <a:off x="3189028" y="1371600"/>
            <a:ext cx="5954972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/>
          </p:cNvSpPr>
          <p:nvPr/>
        </p:nvSpPr>
        <p:spPr bwMode="auto">
          <a:xfrm>
            <a:off x="609600" y="2971800"/>
            <a:ext cx="8382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A04DA3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AU" altLang="en-US" sz="2400" b="1" dirty="0" smtClean="0">
                <a:latin typeface="Arial" charset="0"/>
              </a:rPr>
              <a:t>Cont. Processes carried out on a lathe:</a:t>
            </a:r>
          </a:p>
          <a:p>
            <a:pPr marL="457200" indent="-457200"/>
            <a:r>
              <a:rPr lang="en-AU" altLang="en-US" sz="2400" b="1" dirty="0" smtClean="0">
                <a:latin typeface="Arial" charset="0"/>
              </a:rPr>
              <a:t>Cutting with forms tools</a:t>
            </a:r>
            <a:r>
              <a:rPr lang="en-AU" altLang="en-US" sz="2400" dirty="0" smtClean="0">
                <a:latin typeface="Arial" charset="0"/>
              </a:rPr>
              <a:t> (figure g):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Produce axisymmetric shapes (functional, aesthetic purposes)</a:t>
            </a:r>
          </a:p>
          <a:p>
            <a:pPr marL="457200" indent="-457200"/>
            <a:r>
              <a:rPr lang="en-AU" altLang="en-US" sz="2400" b="1" dirty="0" smtClean="0">
                <a:latin typeface="Arial" charset="0"/>
              </a:rPr>
              <a:t>Boring</a:t>
            </a:r>
            <a:r>
              <a:rPr lang="en-AU" altLang="en-US" sz="2400" dirty="0" smtClean="0">
                <a:latin typeface="Arial" charset="0"/>
              </a:rPr>
              <a:t>: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Enlarge hole/cylindrical cavity made by previous process: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Produce circular internal grooves (figure h)</a:t>
            </a:r>
          </a:p>
          <a:p>
            <a:pPr marL="457200" indent="-457200"/>
            <a:r>
              <a:rPr lang="en-AU" altLang="en-US" sz="2400" b="1" dirty="0" smtClean="0">
                <a:latin typeface="Arial" charset="0"/>
              </a:rPr>
              <a:t>Drilling</a:t>
            </a:r>
            <a:r>
              <a:rPr lang="en-AU" altLang="en-US" sz="2400" dirty="0" smtClean="0">
                <a:latin typeface="Arial" charset="0"/>
              </a:rPr>
              <a:t> (figure </a:t>
            </a:r>
            <a:r>
              <a:rPr lang="en-AU" altLang="en-US" sz="2400" dirty="0" err="1" smtClean="0">
                <a:latin typeface="Arial" charset="0"/>
              </a:rPr>
              <a:t>i</a:t>
            </a:r>
            <a:r>
              <a:rPr lang="en-AU" altLang="en-US" sz="2400" dirty="0" smtClean="0">
                <a:latin typeface="Arial" charset="0"/>
              </a:rPr>
              <a:t>):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Produce a hole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May be followed by boring to improve dim. acc./ surface finish</a:t>
            </a:r>
            <a:endParaRPr lang="en-AU" altLang="en-US" sz="2400" dirty="0" smtClean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5767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/>
          </p:cNvSpPr>
          <p:nvPr>
            <p:ph type="title" idx="4294967295"/>
          </p:nvPr>
        </p:nvSpPr>
        <p:spPr>
          <a:xfrm>
            <a:off x="76200" y="228600"/>
            <a:ext cx="8153400" cy="990600"/>
          </a:xfrm>
        </p:spPr>
        <p:txBody>
          <a:bodyPr/>
          <a:lstStyle/>
          <a:p>
            <a:r>
              <a:rPr lang="en-US" altLang="zh-CN" b="1" dirty="0" smtClean="0">
                <a:ea typeface="SimSun" pitchFamily="2" charset="-122"/>
              </a:rPr>
              <a:t>Introduction</a:t>
            </a:r>
            <a:endParaRPr lang="en-AU" altLang="en-US" b="1" dirty="0" smtClean="0"/>
          </a:p>
        </p:txBody>
      </p:sp>
      <p:pic>
        <p:nvPicPr>
          <p:cNvPr id="44237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" t="73765" r="1374" b="2626"/>
          <a:stretch/>
        </p:blipFill>
        <p:spPr bwMode="auto">
          <a:xfrm>
            <a:off x="3127743" y="1066800"/>
            <a:ext cx="6016257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/>
          </p:cNvSpPr>
          <p:nvPr/>
        </p:nvSpPr>
        <p:spPr bwMode="auto">
          <a:xfrm>
            <a:off x="609600" y="2743200"/>
            <a:ext cx="8382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A04DA3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AU" altLang="en-US" sz="2400" b="1" dirty="0" smtClean="0">
                <a:latin typeface="Arial" charset="0"/>
              </a:rPr>
              <a:t>Cont. Processes carried out on a lathe:</a:t>
            </a:r>
          </a:p>
          <a:p>
            <a:pPr marL="457200" indent="-457200"/>
            <a:r>
              <a:rPr lang="en-AU" altLang="en-US" sz="2400" b="1" dirty="0" smtClean="0">
                <a:latin typeface="Arial" charset="0"/>
              </a:rPr>
              <a:t>Parting</a:t>
            </a:r>
            <a:r>
              <a:rPr lang="en-AU" altLang="en-US" sz="2400" dirty="0" smtClean="0">
                <a:latin typeface="Arial" charset="0"/>
              </a:rPr>
              <a:t> (figure j): </a:t>
            </a:r>
            <a:r>
              <a:rPr lang="en-AU" altLang="en-US" sz="2100" dirty="0" smtClean="0">
                <a:latin typeface="Arial" charset="0"/>
              </a:rPr>
              <a:t>AKA </a:t>
            </a:r>
            <a:r>
              <a:rPr lang="en-AU" altLang="en-US" sz="2100" b="1" dirty="0" smtClean="0">
                <a:latin typeface="Arial" charset="0"/>
              </a:rPr>
              <a:t>cutting off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Cut a piece from the end of a part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Used with production of blanks for additional processing/parts</a:t>
            </a:r>
          </a:p>
          <a:p>
            <a:pPr marL="457200" indent="-457200"/>
            <a:r>
              <a:rPr lang="en-AU" altLang="en-US" sz="2400" b="1" dirty="0" smtClean="0">
                <a:latin typeface="Arial" charset="0"/>
              </a:rPr>
              <a:t>Threading</a:t>
            </a:r>
            <a:r>
              <a:rPr lang="en-AU" altLang="en-US" sz="2400" dirty="0" smtClean="0">
                <a:latin typeface="Arial" charset="0"/>
              </a:rPr>
              <a:t> (figure k):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Produce external or internal threads</a:t>
            </a:r>
          </a:p>
          <a:p>
            <a:pPr marL="457200" indent="-457200"/>
            <a:r>
              <a:rPr lang="en-AU" altLang="en-US" sz="2400" b="1" dirty="0" smtClean="0">
                <a:latin typeface="Arial" charset="0"/>
              </a:rPr>
              <a:t>Knurling</a:t>
            </a:r>
            <a:r>
              <a:rPr lang="en-AU" altLang="en-US" sz="2400" dirty="0" smtClean="0">
                <a:latin typeface="Arial" charset="0"/>
              </a:rPr>
              <a:t> (figure l):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Produce regularly shaped roughness on cylindrical surfaces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Example: making knobs, handles (remember micrometer)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7788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b="1" smtClean="0">
                <a:ea typeface="SimSun" pitchFamily="2" charset="-122"/>
              </a:rPr>
              <a:t>Introduction</a:t>
            </a:r>
            <a:endParaRPr lang="en-AU" altLang="en-US" b="1" smtClean="0"/>
          </a:p>
        </p:txBody>
      </p:sp>
      <p:pic>
        <p:nvPicPr>
          <p:cNvPr id="4444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3999"/>
            <a:ext cx="8915400" cy="5260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7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b="1" smtClean="0">
                <a:ea typeface="SimSun" pitchFamily="2" charset="-122"/>
              </a:rPr>
              <a:t>Introduction</a:t>
            </a:r>
            <a:endParaRPr lang="en-AU" altLang="en-US" b="1" smtClean="0"/>
          </a:p>
        </p:txBody>
      </p:sp>
      <p:pic>
        <p:nvPicPr>
          <p:cNvPr id="442376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" r="1868" b="3223"/>
          <a:stretch/>
        </p:blipFill>
        <p:spPr bwMode="auto">
          <a:xfrm>
            <a:off x="304799" y="3124200"/>
            <a:ext cx="8581185" cy="371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8</a:t>
            </a:fld>
            <a:endParaRPr lang="en-US" altLang="zh-CN" dirty="0"/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609600" y="1600200"/>
            <a:ext cx="8534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A04DA3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AU" altLang="en-US" sz="2400" dirty="0" smtClean="0">
                <a:latin typeface="Arial" charset="0"/>
              </a:rPr>
              <a:t>Lathes:</a:t>
            </a:r>
            <a:endParaRPr lang="en-AU" altLang="en-US" sz="2400" dirty="0">
              <a:latin typeface="Arial" charset="0"/>
            </a:endParaRPr>
          </a:p>
          <a:p>
            <a:pPr marL="777875" lvl="1" indent="-457200"/>
            <a:r>
              <a:rPr lang="en-AU" altLang="en-US" sz="2100" dirty="0">
                <a:latin typeface="Arial" charset="0"/>
              </a:rPr>
              <a:t>Available in </a:t>
            </a:r>
            <a:r>
              <a:rPr lang="en-AU" altLang="en-US" sz="2100" dirty="0" smtClean="0">
                <a:latin typeface="Arial" charset="0"/>
              </a:rPr>
              <a:t>different designs</a:t>
            </a:r>
            <a:r>
              <a:rPr lang="en-AU" altLang="en-US" sz="2100" dirty="0">
                <a:latin typeface="Arial" charset="0"/>
              </a:rPr>
              <a:t>, sizes, capacities, computer-controlled </a:t>
            </a:r>
            <a:r>
              <a:rPr lang="en-AU" altLang="en-US" sz="2100" dirty="0" smtClean="0">
                <a:latin typeface="Arial" charset="0"/>
              </a:rPr>
              <a:t>features</a:t>
            </a:r>
          </a:p>
          <a:p>
            <a:pPr marL="777875" lvl="1" indent="-457200"/>
            <a:r>
              <a:rPr lang="en-AU" altLang="zh-CN" sz="2100" dirty="0" smtClean="0">
                <a:latin typeface="Arial" charset="0"/>
                <a:ea typeface="SimSun" pitchFamily="2" charset="-122"/>
              </a:rPr>
              <a:t>Below: </a:t>
            </a:r>
            <a:r>
              <a:rPr lang="en-US" altLang="zh-CN" sz="2100" dirty="0" smtClean="0">
                <a:latin typeface="Arial" charset="0"/>
                <a:ea typeface="SimSun" pitchFamily="2" charset="-122"/>
              </a:rPr>
              <a:t>general view of typical lathe, showing various components</a:t>
            </a:r>
          </a:p>
        </p:txBody>
      </p:sp>
    </p:spTree>
    <p:extLst>
      <p:ext uri="{BB962C8B-B14F-4D97-AF65-F5344CB8AC3E}">
        <p14:creationId xmlns:p14="http://schemas.microsoft.com/office/powerpoint/2010/main" val="26132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b="1" smtClean="0">
                <a:ea typeface="SimSun" pitchFamily="2" charset="-122"/>
              </a:rPr>
              <a:t>Introduction</a:t>
            </a:r>
            <a:endParaRPr lang="en-AU" altLang="en-US" b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6467" name="Rectangle 3"/>
              <p:cNvSpPr>
                <a:spLocks noGrp="1"/>
              </p:cNvSpPr>
              <p:nvPr>
                <p:ph type="body" idx="4294967295"/>
              </p:nvPr>
            </p:nvSpPr>
            <p:spPr>
              <a:xfrm>
                <a:off x="612774" y="2819400"/>
                <a:ext cx="8455025" cy="3962400"/>
              </a:xfrm>
            </p:spPr>
            <p:txBody>
              <a:bodyPr/>
              <a:lstStyle/>
              <a:p>
                <a:pPr marL="457200" indent="-457200"/>
                <a:r>
                  <a:rPr lang="en-US" altLang="zh-CN" sz="2400" dirty="0" smtClean="0">
                    <a:latin typeface="Arial" charset="0"/>
                    <a:ea typeface="SimSun" pitchFamily="2" charset="-122"/>
                  </a:rPr>
                  <a:t>Turning (see above) is performed at various: </a:t>
                </a:r>
              </a:p>
              <a:p>
                <a:pPr marL="777875" lvl="1" indent="-457200">
                  <a:buFont typeface="Wingdings" pitchFamily="2" charset="2"/>
                  <a:buAutoNum type="arabicPeriod"/>
                </a:pPr>
                <a:r>
                  <a:rPr lang="en-US" altLang="zh-CN" sz="2100" dirty="0" smtClean="0">
                    <a:latin typeface="Arial" charset="0"/>
                    <a:ea typeface="SimSun" pitchFamily="2" charset="-122"/>
                  </a:rPr>
                  <a:t>Rotational speeds, </a:t>
                </a:r>
                <a14:m>
                  <m:oMath xmlns:m="http://schemas.openxmlformats.org/officeDocument/2006/math">
                    <m:r>
                      <a:rPr lang="en-US" altLang="zh-CN" sz="2100" i="1" dirty="0" smtClean="0">
                        <a:latin typeface="Cambria Math"/>
                        <a:ea typeface="SimSun" pitchFamily="2" charset="-122"/>
                      </a:rPr>
                      <m:t>𝑁</m:t>
                    </m:r>
                  </m:oMath>
                </a14:m>
                <a:r>
                  <a:rPr lang="en-US" altLang="zh-CN" sz="2100" dirty="0" smtClean="0">
                    <a:latin typeface="Arial" charset="0"/>
                    <a:ea typeface="SimSun" pitchFamily="2" charset="-122"/>
                  </a:rPr>
                  <a:t>, of workpiece clamped in a spindle</a:t>
                </a:r>
              </a:p>
              <a:p>
                <a:pPr marL="777875" lvl="1" indent="-457200">
                  <a:buFont typeface="Wingdings" pitchFamily="2" charset="2"/>
                  <a:buAutoNum type="arabicPeriod"/>
                </a:pPr>
                <a:r>
                  <a:rPr lang="en-US" altLang="zh-CN" sz="2100" dirty="0" smtClean="0">
                    <a:latin typeface="Arial" charset="0"/>
                    <a:ea typeface="SimSun" pitchFamily="2" charset="-122"/>
                  </a:rPr>
                  <a:t>Depths of cut, </a:t>
                </a:r>
                <a14:m>
                  <m:oMath xmlns:m="http://schemas.openxmlformats.org/officeDocument/2006/math">
                    <m:r>
                      <a:rPr lang="en-US" altLang="zh-CN" sz="2100" i="1" dirty="0" smtClean="0">
                        <a:latin typeface="Cambria Math"/>
                        <a:ea typeface="SimSun" pitchFamily="2" charset="-122"/>
                      </a:rPr>
                      <m:t>𝑑</m:t>
                    </m:r>
                  </m:oMath>
                </a14:m>
                <a:endParaRPr lang="en-US" altLang="zh-CN" sz="2100" dirty="0" smtClean="0">
                  <a:latin typeface="Arial" charset="0"/>
                  <a:ea typeface="SimSun" pitchFamily="2" charset="-122"/>
                </a:endParaRPr>
              </a:p>
              <a:p>
                <a:pPr marL="777875" lvl="1" indent="-457200">
                  <a:buFont typeface="Wingdings" pitchFamily="2" charset="2"/>
                  <a:buAutoNum type="arabicPeriod"/>
                </a:pPr>
                <a:r>
                  <a:rPr lang="en-US" altLang="zh-CN" sz="2100" dirty="0" smtClean="0">
                    <a:latin typeface="Arial" charset="0"/>
                    <a:ea typeface="SimSun" pitchFamily="2" charset="-122"/>
                  </a:rPr>
                  <a:t>Feeds, </a:t>
                </a:r>
                <a14:m>
                  <m:oMath xmlns:m="http://schemas.openxmlformats.org/officeDocument/2006/math">
                    <m:r>
                      <a:rPr lang="en-US" altLang="zh-CN" sz="2100" i="1" dirty="0" smtClean="0">
                        <a:latin typeface="Cambria Math"/>
                        <a:ea typeface="SimSun" pitchFamily="2" charset="-122"/>
                      </a:rPr>
                      <m:t>𝑓</m:t>
                    </m:r>
                  </m:oMath>
                </a14:m>
                <a:endParaRPr lang="en-US" altLang="zh-CN" sz="2100" dirty="0" smtClean="0">
                  <a:latin typeface="Arial" charset="0"/>
                  <a:ea typeface="SimSun" pitchFamily="2" charset="-122"/>
                </a:endParaRPr>
              </a:p>
              <a:p>
                <a:pPr marL="457200" indent="-457200"/>
                <a:r>
                  <a:rPr lang="en-US" altLang="zh-CN" sz="2400" dirty="0" smtClean="0">
                    <a:latin typeface="Arial" charset="0"/>
                    <a:ea typeface="SimSun" pitchFamily="2" charset="-122"/>
                  </a:rPr>
                  <a:t>Change in parameters depends on:</a:t>
                </a:r>
              </a:p>
              <a:p>
                <a:pPr marL="777875" lvl="1" indent="-457200"/>
                <a:r>
                  <a:rPr lang="en-US" altLang="zh-CN" sz="2100" dirty="0" smtClean="0">
                    <a:latin typeface="Arial" charset="0"/>
                    <a:ea typeface="SimSun" pitchFamily="2" charset="-122"/>
                  </a:rPr>
                  <a:t>workpiece materials</a:t>
                </a:r>
              </a:p>
              <a:p>
                <a:pPr marL="777875" lvl="1" indent="-457200"/>
                <a:r>
                  <a:rPr lang="en-US" altLang="zh-CN" sz="2100" dirty="0" smtClean="0">
                    <a:latin typeface="Arial" charset="0"/>
                    <a:ea typeface="SimSun" pitchFamily="2" charset="-122"/>
                  </a:rPr>
                  <a:t>cutting-tool materials</a:t>
                </a:r>
              </a:p>
              <a:p>
                <a:pPr marL="777875" lvl="1" indent="-457200"/>
                <a:r>
                  <a:rPr lang="en-US" altLang="zh-CN" sz="2100" dirty="0" smtClean="0">
                    <a:latin typeface="Arial" charset="0"/>
                    <a:ea typeface="SimSun" pitchFamily="2" charset="-122"/>
                  </a:rPr>
                  <a:t>surface finish</a:t>
                </a:r>
              </a:p>
              <a:p>
                <a:pPr marL="777875" lvl="1" indent="-457200"/>
                <a:r>
                  <a:rPr lang="en-US" altLang="zh-CN" sz="2100" dirty="0" smtClean="0">
                    <a:latin typeface="Arial" charset="0"/>
                    <a:ea typeface="SimSun" pitchFamily="2" charset="-122"/>
                  </a:rPr>
                  <a:t>dimensional accuracy</a:t>
                </a:r>
              </a:p>
              <a:p>
                <a:pPr marL="777875" lvl="1" indent="-457200"/>
                <a:r>
                  <a:rPr lang="en-US" altLang="zh-CN" sz="2100" dirty="0" smtClean="0">
                    <a:latin typeface="Arial" charset="0"/>
                    <a:ea typeface="SimSun" pitchFamily="2" charset="-122"/>
                  </a:rPr>
                  <a:t>characteristics </a:t>
                </a:r>
                <a:r>
                  <a:rPr lang="en-US" altLang="zh-CN" sz="2100" dirty="0">
                    <a:latin typeface="Arial" charset="0"/>
                    <a:ea typeface="SimSun" pitchFamily="2" charset="-122"/>
                  </a:rPr>
                  <a:t>of the machine </a:t>
                </a:r>
                <a:r>
                  <a:rPr lang="en-US" altLang="zh-CN" sz="2100" dirty="0" smtClean="0">
                    <a:latin typeface="Arial" charset="0"/>
                    <a:ea typeface="SimSun" pitchFamily="2" charset="-122"/>
                  </a:rPr>
                  <a:t>tool</a:t>
                </a:r>
                <a:endParaRPr lang="en-AU" altLang="en-US" sz="2400" dirty="0">
                  <a:latin typeface="Arial" charset="0"/>
                  <a:ea typeface="SimSun" pitchFamily="2" charset="-122"/>
                </a:endParaRPr>
              </a:p>
            </p:txBody>
          </p:sp>
        </mc:Choice>
        <mc:Fallback xmlns="">
          <p:sp>
            <p:nvSpPr>
              <p:cNvPr id="4464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612774" y="2819400"/>
                <a:ext cx="8455025" cy="3962400"/>
              </a:xfrm>
              <a:blipFill rotWithShape="1">
                <a:blip r:embed="rId3"/>
                <a:stretch>
                  <a:fillRect l="-144" t="-1077" b="-5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64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183" y="76200"/>
            <a:ext cx="553181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9</a:t>
            </a:fld>
            <a:endParaRPr lang="en-US" altLang="zh-CN" dirty="0"/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1066800" y="2057400"/>
            <a:ext cx="381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altLang="zh-CN" dirty="0" smtClean="0">
                <a:ea typeface="SimSun" pitchFamily="2" charset="-122"/>
              </a:rPr>
              <a:t>a) Turning operation</a:t>
            </a:r>
            <a:br>
              <a:rPr lang="en-US" altLang="zh-CN" dirty="0" smtClean="0">
                <a:ea typeface="SimSun" pitchFamily="2" charset="-122"/>
              </a:rPr>
            </a:br>
            <a:r>
              <a:rPr lang="en-US" altLang="zh-CN" dirty="0" smtClean="0">
                <a:ea typeface="SimSun" pitchFamily="2" charset="-122"/>
              </a:rPr>
              <a:t>(showing </a:t>
            </a:r>
            <a:r>
              <a:rPr lang="en-US" altLang="zh-CN" dirty="0" smtClean="0">
                <a:ea typeface="SimSun" pitchFamily="2" charset="-122"/>
              </a:rPr>
              <a:t>insert and chip removal)</a:t>
            </a:r>
            <a:endParaRPr lang="en-US" altLang="zh-CN" dirty="0">
              <a:ea typeface="SimSun" pitchFamily="2" charset="-122"/>
            </a:endParaRPr>
          </a:p>
          <a:p>
            <a:pPr marL="457200" indent="-45720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AU" sz="2400" i="1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153400" y="1219200"/>
            <a:ext cx="0" cy="76200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3"/>
              <p:cNvSpPr txBox="1">
                <a:spLocks/>
              </p:cNvSpPr>
              <p:nvPr/>
            </p:nvSpPr>
            <p:spPr bwMode="auto">
              <a:xfrm>
                <a:off x="4953000" y="2057400"/>
                <a:ext cx="4038600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700"/>
                  </a:spcBef>
                  <a:buClr>
                    <a:schemeClr val="accent2"/>
                  </a:buClr>
                  <a:buSzPct val="60000"/>
                  <a:defRPr/>
                </a:pPr>
                <a:r>
                  <a:rPr lang="en-US" altLang="zh-CN" dirty="0" smtClean="0">
                    <a:ea typeface="SimSun" pitchFamily="2" charset="-122"/>
                  </a:rPr>
                  <a:t>b) </a:t>
                </a:r>
                <a:r>
                  <a:rPr lang="en-US" altLang="zh-CN" dirty="0" smtClean="0">
                    <a:ea typeface="SimSun" pitchFamily="2" charset="-122"/>
                  </a:rPr>
                  <a:t>Basic turning operation showing:</a:t>
                </a:r>
                <a:br>
                  <a:rPr lang="en-US" altLang="zh-CN" dirty="0" smtClean="0">
                    <a:ea typeface="SimSun" pitchFamily="2" charset="-122"/>
                  </a:rPr>
                </a:b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SimSun" pitchFamily="2" charset="-122"/>
                      </a:rPr>
                      <m:t>𝑁</m:t>
                    </m:r>
                  </m:oMath>
                </a14:m>
                <a:r>
                  <a:rPr lang="en-US" altLang="zh-CN" dirty="0" smtClean="0">
                    <a:ea typeface="SimSun" pitchFamily="2" charset="-122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SimSun" pitchFamily="2" charset="-122"/>
                      </a:rPr>
                      <m:t>𝑟𝑒𝑣</m:t>
                    </m:r>
                    <m:r>
                      <a:rPr lang="en-US" altLang="zh-CN" i="1" dirty="0" smtClean="0">
                        <a:latin typeface="Cambria Math"/>
                        <a:ea typeface="SimSun" pitchFamily="2" charset="-122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i="1" dirty="0" smtClean="0">
                        <a:latin typeface="Cambria Math"/>
                        <a:ea typeface="SimSun" pitchFamily="2" charset="-122"/>
                      </a:rPr>
                      <m:t>min</m:t>
                    </m:r>
                  </m:oMath>
                </a14:m>
                <a:r>
                  <a:rPr lang="en-US" altLang="zh-CN" dirty="0" smtClean="0">
                    <a:ea typeface="SimSun" pitchFamily="2" charset="-122"/>
                  </a:rPr>
                  <a:t>),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SimSun" pitchFamily="2" charset="-122"/>
                      </a:rPr>
                      <m:t>𝑑</m:t>
                    </m:r>
                  </m:oMath>
                </a14:m>
                <a:r>
                  <a:rPr lang="en-US" altLang="zh-CN" dirty="0" smtClean="0">
                    <a:ea typeface="SimSun" pitchFamily="2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SimSun" pitchFamily="2" charset="-122"/>
                      </a:rPr>
                      <m:t>𝑓</m:t>
                    </m:r>
                    <m:r>
                      <a:rPr lang="en-US" altLang="zh-CN" b="0" i="0" dirty="0" smtClean="0">
                        <a:latin typeface="Cambria Math"/>
                        <a:ea typeface="SimSun" pitchFamily="2" charset="-122"/>
                      </a:rPr>
                      <m:t>;</m:t>
                    </m:r>
                  </m:oMath>
                </a14:m>
                <a:r>
                  <a:rPr lang="en-US" altLang="zh-CN" dirty="0" smtClean="0">
                    <a:ea typeface="SimSun" pitchFamily="2" charset="-122"/>
                  </a:rPr>
                  <a:t> Note,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SimSun" pitchFamily="2" charset="-122"/>
                      </a:rPr>
                      <m:t>𝑉</m:t>
                    </m:r>
                  </m:oMath>
                </a14:m>
                <a:r>
                  <a:rPr lang="en-US" altLang="zh-CN" dirty="0" smtClean="0">
                    <a:ea typeface="SimSun" pitchFamily="2" charset="-122"/>
                  </a:rPr>
                  <a:t> is surface speed of workpiece at tool tip</a:t>
                </a:r>
                <a:endParaRPr lang="en-US" altLang="zh-CN" dirty="0">
                  <a:ea typeface="SimSun" pitchFamily="2" charset="-122"/>
                </a:endParaRPr>
              </a:p>
              <a:p>
                <a:pPr marL="457200" indent="-457200">
                  <a:spcBef>
                    <a:spcPts val="700"/>
                  </a:spcBef>
                  <a:buClr>
                    <a:schemeClr val="accent2"/>
                  </a:buClr>
                  <a:buSzPct val="60000"/>
                  <a:defRPr/>
                </a:pPr>
                <a:endParaRPr lang="en-AU" sz="2400" i="1" dirty="0"/>
              </a:p>
            </p:txBody>
          </p:sp>
        </mc:Choice>
        <mc:Fallback>
          <p:sp>
            <p:nvSpPr>
              <p:cNvPr id="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000" y="2057400"/>
                <a:ext cx="4038600" cy="914400"/>
              </a:xfrm>
              <a:prstGeom prst="rect">
                <a:avLst/>
              </a:prstGeom>
              <a:blipFill rotWithShape="1">
                <a:blip r:embed="rId5"/>
                <a:stretch>
                  <a:fillRect l="-1360" t="-3333" b="-1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01000" y="1840468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𝑽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1840468"/>
                <a:ext cx="53340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1416</Words>
  <Application>Microsoft Office PowerPoint</Application>
  <PresentationFormat>On-screen Show (4:3)</PresentationFormat>
  <Paragraphs>266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Student presentation</vt:lpstr>
      <vt:lpstr>Manufacturing Engineering Technology in SI Units, 6th Edition   Chapter 23:  Machining Processes: Hole Making  – Part A (Lathe Operations, Boring, Reaming, Tapping)</vt:lpstr>
      <vt:lpstr>Chapter Outline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Boring and Boring Machines</vt:lpstr>
      <vt:lpstr>Boring and Boring Machines</vt:lpstr>
      <vt:lpstr>Boring and Boring Machines</vt:lpstr>
      <vt:lpstr>Boring and Boring Machines</vt:lpstr>
      <vt:lpstr>Boring and Boring Machines</vt:lpstr>
      <vt:lpstr>Reaming and Reamers</vt:lpstr>
      <vt:lpstr>Reaming and Reamers</vt:lpstr>
      <vt:lpstr>Reaming and Reamers</vt:lpstr>
      <vt:lpstr>Reaming and Reamers</vt:lpstr>
      <vt:lpstr>Tapping and Taps</vt:lpstr>
      <vt:lpstr>Tapping and Taps</vt:lpstr>
      <vt:lpstr>Tapping and Taps</vt:lpstr>
      <vt:lpstr>Tapping and Taps</vt:lpstr>
      <vt:lpstr>Tapping and Taps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PRESENTATION SUBTITLE</dc:title>
  <dc:creator/>
  <cp:lastModifiedBy/>
  <cp:revision>325</cp:revision>
  <dcterms:created xsi:type="dcterms:W3CDTF">2008-11-12T20:01:56Z</dcterms:created>
  <dcterms:modified xsi:type="dcterms:W3CDTF">2016-04-11T01:03:40Z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TC103524811033</vt:lpwstr>
  </property>
</Properties>
</file>