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2" r:id="rId11"/>
    <p:sldId id="280" r:id="rId12"/>
    <p:sldId id="281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A0020F-1FAA-401B-9BDA-DE9C0937E2B7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D67A06-E8DB-4D99-B2D4-9651A0D08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095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H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.wikipedia.org/wiki/Electric_charge" TargetMode="External"/><Relationship Id="rId4" Type="http://schemas.openxmlformats.org/officeDocument/2006/relationships/hyperlink" Target="https://en.wikipedia.org/wiki/Molecul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0028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isoelectric point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pH(I)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is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PH"/>
              </a:rPr>
              <a:t>pH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at which a particular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olecule"/>
              </a:rPr>
              <a:t>molecule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carries no net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Electric charge"/>
              </a:rPr>
              <a:t>electrical charge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777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960C12-A240-4846-BF3F-548643A44037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ZSe2g_qjTJpknM&amp;tbnid=sVdqtENNrYk0JM:&amp;ved=0CAUQjRw&amp;url=http://www.thefoodadvicecentre.co.uk/reference/protein/&amp;ei=IugpUt2eNIeFtAaj4IGwAg&amp;bvm=bv.51773540,d.Yms&amp;psig=AFQjCNHo4Z4Dj5Lv9-mwr-8QDvZ2v_8dcQ&amp;ust=1378564492652265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dirty="0"/>
              <a:t>BCH 312 [PRACTICAL]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-103584" y="2276872"/>
            <a:ext cx="8892480" cy="113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Titration curve of amino acids</a:t>
            </a:r>
          </a:p>
          <a:p>
            <a:pPr lvl="0" algn="ctr"/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6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218" y="188640"/>
            <a:ext cx="8928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[9]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NH3 group will dissociate and at the same time the alanine full </a:t>
            </a:r>
          </a:p>
          <a:p>
            <a:pPr algn="l" rtl="0">
              <a:lnSpc>
                <a:spcPct val="150000"/>
              </a:lnSpc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dissociate in end point , [NH2-CH-CH3-COO]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POH= 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Pkb+P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[A-])/2</a:t>
            </a:r>
          </a:p>
          <a:p>
            <a:pPr algn="l" rtl="0">
              <a:lnSpc>
                <a:spcPct val="150000"/>
              </a:lnSpc>
            </a:pP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PKb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PKw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PKa2 </a:t>
            </a:r>
            <a:endParaRPr lang="ar-S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>
              <a:lnSpc>
                <a:spcPct val="15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90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07504" y="332656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- Note in calculation method: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The PH calculated by different way :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[1] at starting point                 PH= (</a:t>
            </a:r>
            <a:r>
              <a:rPr lang="en-US" sz="2400" dirty="0" err="1">
                <a:latin typeface="Calibri" panose="020F0502020204030204" pitchFamily="34" charset="0"/>
                <a:cs typeface="Aparajita" pitchFamily="34" charset="0"/>
              </a:rPr>
              <a:t>Pka+P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[HA])/2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[2] At any point within the curve (</a:t>
            </a:r>
            <a:r>
              <a:rPr lang="en-US" sz="2400" dirty="0" err="1">
                <a:latin typeface="Calibri" panose="020F0502020204030204" pitchFamily="34" charset="0"/>
                <a:cs typeface="Aparajita" pitchFamily="34" charset="0"/>
              </a:rPr>
              <a:t>befor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 or in or after middle </a:t>
            </a:r>
            <a:r>
              <a:rPr lang="ar-SA" sz="2400" dirty="0"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titration)                       PH=</a:t>
            </a:r>
            <a:r>
              <a:rPr lang="en-US" sz="2400" dirty="0" err="1">
                <a:latin typeface="Calibri" panose="020F0502020204030204" pitchFamily="34" charset="0"/>
                <a:cs typeface="Aparajita" pitchFamily="34" charset="0"/>
              </a:rPr>
              <a:t>Pka+log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([A-]/[HA])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[3] At end point                   POH=(</a:t>
            </a:r>
            <a:r>
              <a:rPr lang="en-US" sz="2400" dirty="0" err="1">
                <a:latin typeface="Calibri" panose="020F0502020204030204" pitchFamily="34" charset="0"/>
                <a:cs typeface="Aparajita" pitchFamily="34" charset="0"/>
              </a:rPr>
              <a:t>PKb+P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[A-])/2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                                               PH=</a:t>
            </a:r>
            <a:r>
              <a:rPr lang="en-US" sz="2400" dirty="0" err="1">
                <a:latin typeface="Calibri" panose="020F0502020204030204" pitchFamily="34" charset="0"/>
                <a:cs typeface="Aparajita" pitchFamily="34" charset="0"/>
              </a:rPr>
              <a:t>PKw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 – POH</a:t>
            </a:r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2771800" y="1844824"/>
            <a:ext cx="72008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>
            <a:off x="2411760" y="3429000"/>
            <a:ext cx="864096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498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36512" y="260648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Results: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[1] record the  titration table and Plot a Curve of  pH versus ml of OH- added.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[2]Calculate the  pH  of the alanine solution after the addition of 0 ml, 5ml, of 0.2M </a:t>
            </a:r>
            <a:r>
              <a:rPr lang="en-US" sz="2400" dirty="0" err="1">
                <a:latin typeface="Calibri" panose="020F0502020204030204" pitchFamily="34" charset="0"/>
                <a:cs typeface="Aparajita" pitchFamily="34" charset="0"/>
              </a:rPr>
              <a:t>NaOH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. And calculate PH  after addition of 0.5 ml , 2 ml of HCL 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[3] determine the </a:t>
            </a:r>
            <a:r>
              <a:rPr lang="en-US" sz="2400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 of </a:t>
            </a:r>
            <a:r>
              <a:rPr lang="en-US" sz="2400" dirty="0" err="1">
                <a:latin typeface="Calibri" panose="020F0502020204030204" pitchFamily="34" charset="0"/>
                <a:cs typeface="Aparajita" pitchFamily="34" charset="0"/>
              </a:rPr>
              <a:t>ionizable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 groups of amino acids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[4]Compare your calculated  pH values with those obtained from Curve.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[5] determine the PI value from your result .</a:t>
            </a:r>
          </a:p>
        </p:txBody>
      </p:sp>
    </p:spTree>
    <p:extLst>
      <p:ext uri="{BB962C8B-B14F-4D97-AF65-F5344CB8AC3E}">
        <p14:creationId xmlns:p14="http://schemas.microsoft.com/office/powerpoint/2010/main" val="422410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620688"/>
            <a:ext cx="6918389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- Objective: </a:t>
            </a:r>
          </a:p>
          <a:p>
            <a:pPr algn="l" rtl="0"/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23528" y="1339889"/>
            <a:ext cx="7704856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</a:rPr>
              <a:t>-To study titration curves of amino acid, 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</a:rPr>
              <a:t>-Determine the </a:t>
            </a:r>
            <a:r>
              <a:rPr lang="en-US" sz="2400" dirty="0" err="1">
                <a:latin typeface="Calibri" panose="020F0502020204030204" pitchFamily="34" charset="0"/>
              </a:rPr>
              <a:t>pKa</a:t>
            </a:r>
            <a:r>
              <a:rPr lang="en-US" sz="2400" dirty="0">
                <a:latin typeface="Calibri" panose="020F0502020204030204" pitchFamily="34" charset="0"/>
              </a:rPr>
              <a:t> values,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</a:rPr>
              <a:t>-Determine </a:t>
            </a:r>
            <a:r>
              <a:rPr lang="en-US" sz="2400" dirty="0" err="1">
                <a:latin typeface="Calibri" panose="020F0502020204030204" pitchFamily="34" charset="0"/>
              </a:rPr>
              <a:t>pI</a:t>
            </a:r>
            <a:r>
              <a:rPr lang="en-US" sz="2400" dirty="0">
                <a:latin typeface="Calibri" panose="020F0502020204030204" pitchFamily="34" charset="0"/>
              </a:rPr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</a:rPr>
              <a:t>-Determine buffering regions  </a:t>
            </a:r>
          </a:p>
        </p:txBody>
      </p:sp>
    </p:spTree>
    <p:extLst>
      <p:ext uri="{BB962C8B-B14F-4D97-AF65-F5344CB8AC3E}">
        <p14:creationId xmlns:p14="http://schemas.microsoft.com/office/powerpoint/2010/main" val="41234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136" y="48201"/>
            <a:ext cx="89323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- Titration Curves: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</a:rPr>
              <a:t>- Titration Curves are produced by monitoring the pH of a given volume of a sample solution after successive addition of acid or alkali. The curves are usually plots of pH against the volume of titrant added. </a:t>
            </a:r>
            <a:endParaRPr lang="ar-SA" sz="2400" dirty="0">
              <a:latin typeface="Calibri" panose="020F050202020403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496" y="3086472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- Amino acid general formula: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3645024"/>
            <a:ext cx="5112568" cy="27363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- Amino acids consist of:</a:t>
            </a:r>
          </a:p>
          <a:p>
            <a:pPr algn="l" rtl="0"/>
            <a:r>
              <a:rPr lang="en-US" sz="2400" b="0" dirty="0">
                <a:latin typeface="Calibri" panose="020F0502020204030204" pitchFamily="34" charset="0"/>
              </a:rPr>
              <a:t>A basic amino group (  —</a:t>
            </a:r>
            <a:r>
              <a:rPr lang="en-US" sz="2400" b="0" dirty="0">
                <a:solidFill>
                  <a:srgbClr val="92D050"/>
                </a:solidFill>
                <a:latin typeface="Calibri" panose="020F0502020204030204" pitchFamily="34" charset="0"/>
              </a:rPr>
              <a:t>NH 2</a:t>
            </a:r>
            <a:r>
              <a:rPr lang="en-US" sz="2400" b="0" dirty="0">
                <a:latin typeface="Calibri" panose="020F0502020204030204" pitchFamily="34" charset="0"/>
              </a:rPr>
              <a:t> )   </a:t>
            </a:r>
          </a:p>
          <a:p>
            <a:pPr algn="l" rtl="0"/>
            <a:r>
              <a:rPr lang="en-US" sz="2400" b="0" dirty="0">
                <a:latin typeface="Calibri" panose="020F0502020204030204" pitchFamily="34" charset="0"/>
              </a:rPr>
              <a:t>An acidic carboxyl group (  —</a:t>
            </a:r>
            <a:r>
              <a:rPr lang="en-US" sz="2400" b="0" dirty="0">
                <a:solidFill>
                  <a:srgbClr val="0070C0"/>
                </a:solidFill>
                <a:latin typeface="Calibri" panose="020F0502020204030204" pitchFamily="34" charset="0"/>
              </a:rPr>
              <a:t>COOH</a:t>
            </a:r>
            <a:r>
              <a:rPr lang="en-US" sz="2400" b="0" dirty="0">
                <a:latin typeface="Calibri" panose="020F0502020204030204" pitchFamily="34" charset="0"/>
              </a:rPr>
              <a:t>)</a:t>
            </a:r>
          </a:p>
          <a:p>
            <a:pPr algn="l" rtl="0"/>
            <a:r>
              <a:rPr lang="en-US" sz="2400" b="0" dirty="0">
                <a:latin typeface="Calibri" panose="020F0502020204030204" pitchFamily="34" charset="0"/>
              </a:rPr>
              <a:t>A hydrogen atom (  —</a:t>
            </a:r>
            <a:r>
              <a:rPr lang="en-US" sz="2400" b="0" dirty="0">
                <a:solidFill>
                  <a:srgbClr val="FF6699"/>
                </a:solidFill>
                <a:latin typeface="Calibri" panose="020F0502020204030204" pitchFamily="34" charset="0"/>
              </a:rPr>
              <a:t>H</a:t>
            </a:r>
            <a:r>
              <a:rPr lang="en-US" sz="2400" b="0" dirty="0">
                <a:latin typeface="Calibri" panose="020F0502020204030204" pitchFamily="34" charset="0"/>
              </a:rPr>
              <a:t>) </a:t>
            </a:r>
          </a:p>
          <a:p>
            <a:pPr algn="l" rtl="0"/>
            <a:r>
              <a:rPr lang="en-US" sz="2400" b="0" dirty="0">
                <a:latin typeface="Calibri" panose="020F0502020204030204" pitchFamily="34" charset="0"/>
              </a:rPr>
              <a:t>A distinctive side chain (  —</a:t>
            </a:r>
            <a:r>
              <a:rPr lang="en-US" sz="2400" b="0" dirty="0">
                <a:solidFill>
                  <a:srgbClr val="FF0000"/>
                </a:solidFill>
                <a:latin typeface="Calibri" panose="020F0502020204030204" pitchFamily="34" charset="0"/>
              </a:rPr>
              <a:t>R</a:t>
            </a:r>
            <a:r>
              <a:rPr lang="en-US" sz="2400" b="0" dirty="0">
                <a:latin typeface="Calibri" panose="020F0502020204030204" pitchFamily="34" charset="0"/>
              </a:rPr>
              <a:t>).</a:t>
            </a:r>
          </a:p>
        </p:txBody>
      </p:sp>
      <p:grpSp>
        <p:nvGrpSpPr>
          <p:cNvPr id="5" name="Group 19"/>
          <p:cNvGrpSpPr/>
          <p:nvPr/>
        </p:nvGrpSpPr>
        <p:grpSpPr>
          <a:xfrm>
            <a:off x="4856665" y="4077072"/>
            <a:ext cx="3960439" cy="2520280"/>
            <a:chOff x="4552950" y="2133600"/>
            <a:chExt cx="4514850" cy="3021613"/>
          </a:xfrm>
        </p:grpSpPr>
        <p:pic>
          <p:nvPicPr>
            <p:cNvPr id="6" name="Picture 6" descr="http://www.thefoodadvicecentre.co.uk/wp-content/gallery/general-website-images/amino-acid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2950" y="2133600"/>
              <a:ext cx="4514850" cy="3021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4933950" y="3009605"/>
              <a:ext cx="1143000" cy="1143000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8"/>
            <p:cNvSpPr/>
            <p:nvPr/>
          </p:nvSpPr>
          <p:spPr>
            <a:xfrm>
              <a:off x="7296150" y="3009605"/>
              <a:ext cx="1524000" cy="1143000"/>
            </a:xfrm>
            <a:prstGeom prst="rect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9"/>
            <p:cNvSpPr/>
            <p:nvPr/>
          </p:nvSpPr>
          <p:spPr>
            <a:xfrm>
              <a:off x="6381750" y="4305005"/>
              <a:ext cx="581025" cy="500743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10"/>
            <p:cNvSpPr/>
            <p:nvPr/>
          </p:nvSpPr>
          <p:spPr>
            <a:xfrm>
              <a:off x="6434138" y="3009605"/>
              <a:ext cx="481012" cy="511629"/>
            </a:xfrm>
            <a:prstGeom prst="rect">
              <a:avLst/>
            </a:prstGeom>
            <a:noFill/>
            <a:ln w="76200"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7329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548680"/>
            <a:ext cx="7498080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- Titration of amino acid: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303784"/>
            <a:ext cx="9108504" cy="5221560"/>
          </a:xfrm>
          <a:prstGeom prst="rect">
            <a:avLst/>
          </a:prstGeom>
        </p:spPr>
        <p:txBody>
          <a:bodyPr/>
          <a:lstStyle>
            <a:lvl1pPr marL="0" indent="0" algn="r" defTabSz="914400" rtl="1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-When an amino acid is dissolved in water it exists predominantly in </a:t>
            </a:r>
            <a:r>
              <a:rPr lang="en-US" sz="2400" b="0" u="sng" dirty="0">
                <a:latin typeface="Calibri" panose="020F0502020204030204" pitchFamily="34" charset="0"/>
                <a:cs typeface="Calibri" panose="020F0502020204030204" pitchFamily="34" charset="0"/>
              </a:rPr>
              <a:t>the isoelectric form.</a:t>
            </a:r>
          </a:p>
          <a:p>
            <a:pPr algn="l" rtl="0">
              <a:lnSpc>
                <a:spcPct val="150000"/>
              </a:lnSpc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Upon titration with acid, 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it acts as a base</a:t>
            </a:r>
            <a:r>
              <a:rPr lang="en-US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(accept a proton).</a:t>
            </a:r>
          </a:p>
          <a:p>
            <a:pPr algn="l" rtl="0">
              <a:lnSpc>
                <a:spcPct val="150000"/>
              </a:lnSpc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Upon titration with base, 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it acts as an acid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(donate a proton) </a:t>
            </a:r>
          </a:p>
          <a:p>
            <a:pPr algn="l" rtl="0">
              <a:lnSpc>
                <a:spcPct val="150000"/>
              </a:lnSpc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-( a compound that can act as either an acid or a base is known as an amphoteric compound).</a:t>
            </a:r>
          </a:p>
          <a:p>
            <a:pPr algn="l" rtl="0">
              <a:lnSpc>
                <a:spcPct val="150000"/>
              </a:lnSpc>
            </a:pPr>
            <a:r>
              <a:rPr lang="en-US" sz="2400" u="sng" dirty="0">
                <a:latin typeface="Calibri" panose="020F0502020204030204" pitchFamily="34" charset="0"/>
                <a:cs typeface="Aparajita" pitchFamily="34" charset="0"/>
              </a:rPr>
              <a:t>- Amino acids are example of weak acid which contain more than one dissociate group.</a:t>
            </a:r>
          </a:p>
          <a:p>
            <a:pPr algn="l" rtl="0">
              <a:lnSpc>
                <a:spcPct val="150000"/>
              </a:lnSpc>
            </a:pP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>
              <a:lnSpc>
                <a:spcPct val="15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07504" y="0"/>
            <a:ext cx="892899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None/>
            </a:pPr>
            <a:endParaRPr lang="en-US" sz="2400" b="1" u="sng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lnSpc>
                <a:spcPct val="150000"/>
              </a:lnSpc>
              <a:buNone/>
            </a:pPr>
            <a:endParaRPr lang="en-US" sz="24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- Example 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cs typeface="Aparajita" pitchFamily="34" charset="0"/>
              </a:rPr>
              <a:t>(1) </a:t>
            </a:r>
            <a:r>
              <a:rPr lang="en-US" sz="2400" b="1" u="sng" dirty="0">
                <a:latin typeface="Calibri" panose="020F0502020204030204" pitchFamily="34" charset="0"/>
                <a:cs typeface="Aparajita" pitchFamily="34" charset="0"/>
              </a:rPr>
              <a:t>Alanine 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contain COOH (PKa1= 2.34)and NH3+ (PKa2= 9.69)  groups (it has one PI value=6.010)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[ </a:t>
            </a:r>
            <a:r>
              <a:rPr lang="en-US" sz="2400" b="1" dirty="0" err="1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diprotenation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]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The COOH will dissociate first then NH3+ dissociate later 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(Because PKa1&lt;PKa2) </a:t>
            </a:r>
          </a:p>
          <a:p>
            <a:pPr algn="l" rtl="0">
              <a:buNone/>
            </a:pPr>
            <a:endParaRPr lang="en-US" sz="24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24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24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24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altLang="ar-SA" sz="2400" dirty="0">
              <a:solidFill>
                <a:schemeClr val="tx2"/>
              </a:solidFill>
            </a:endParaRPr>
          </a:p>
          <a:p>
            <a:pPr algn="l" rtl="0"/>
            <a:r>
              <a:rPr lang="en-US" altLang="ar-SA" sz="2400" dirty="0">
                <a:solidFill>
                  <a:schemeClr val="tx2"/>
                </a:solidFill>
              </a:rPr>
              <a:t>R-group = </a:t>
            </a:r>
            <a:r>
              <a:rPr lang="en-US" altLang="ar-SA" sz="2400" dirty="0"/>
              <a:t>methyl-group</a:t>
            </a:r>
          </a:p>
          <a:p>
            <a:pPr algn="l" rtl="0"/>
            <a:endParaRPr lang="en-US" altLang="ar-SA" sz="2400" dirty="0">
              <a:solidFill>
                <a:schemeClr val="tx2"/>
              </a:solidFill>
            </a:endParaRPr>
          </a:p>
          <a:p>
            <a:pPr algn="l" rtl="0"/>
            <a:endParaRPr lang="en-US" altLang="ar-SA" sz="2400" dirty="0">
              <a:solidFill>
                <a:schemeClr val="tx2"/>
              </a:solidFill>
            </a:endParaRPr>
          </a:p>
          <a:p>
            <a:pPr algn="l" rtl="0"/>
            <a:endParaRPr lang="en-US" altLang="ar-SA" sz="24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949667"/>
            <a:ext cx="4653492" cy="21015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5592700" y="6082650"/>
            <a:ext cx="25314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Full protonated alanine</a:t>
            </a:r>
            <a:endParaRPr lang="ar-SA" dirty="0">
              <a:solidFill>
                <a:schemeClr val="tx2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413606" y="5229200"/>
            <a:ext cx="1246626" cy="64807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07504" y="5445224"/>
            <a:ext cx="3528392" cy="72008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3259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5496" y="500479"/>
            <a:ext cx="9217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400" b="1" dirty="0">
                <a:latin typeface="Calibri" panose="020F0502020204030204" pitchFamily="34" charset="0"/>
                <a:cs typeface="Aparajita" pitchFamily="34" charset="0"/>
              </a:rPr>
              <a:t>2) Arginine  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contain COOH (PKa1= 2.34) , NH3 (PKa2= 9.69) groups and basic group(pKa3=12.5)  (It has one </a:t>
            </a:r>
            <a:r>
              <a:rPr lang="en-US" sz="2400" dirty="0" err="1">
                <a:latin typeface="Calibri" panose="020F0502020204030204" pitchFamily="34" charset="0"/>
                <a:cs typeface="Aparajita" pitchFamily="34" charset="0"/>
              </a:rPr>
              <a:t>pI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 value=11)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[</a:t>
            </a:r>
            <a:r>
              <a:rPr lang="en-US" sz="2400" b="1" dirty="0" err="1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Triprotenation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]</a:t>
            </a:r>
          </a:p>
          <a:p>
            <a:pPr algn="l" rtl="0">
              <a:buNone/>
            </a:pPr>
            <a:endParaRPr lang="en-US" sz="2400" b="1" dirty="0">
              <a:solidFill>
                <a:srgbClr val="C00000"/>
              </a:solidFill>
              <a:latin typeface="Calibri" panose="020F0502020204030204" pitchFamily="34" charset="0"/>
              <a:cs typeface="Aparajita" pitchFamily="34" charset="0"/>
            </a:endParaRPr>
          </a:p>
        </p:txBody>
      </p:sp>
      <p:pic>
        <p:nvPicPr>
          <p:cNvPr id="3" name="Content Placeholder 3" descr="arg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2023" y="2143128"/>
            <a:ext cx="2247900" cy="314324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67616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56" r="63017" b="8196"/>
          <a:stretch/>
        </p:blipFill>
        <p:spPr bwMode="auto">
          <a:xfrm>
            <a:off x="1268377" y="1"/>
            <a:ext cx="6408712" cy="673284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1763688" y="5466710"/>
            <a:ext cx="64294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 1X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123728" y="5250686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2X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082113" y="4848840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3X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582179" y="4643844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4X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389073" y="3429000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5X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889139" y="2195572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6X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508104" y="1826240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7X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228184" y="1700808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8X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880246" y="980728"/>
            <a:ext cx="50006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9X</a:t>
            </a:r>
            <a:endParaRPr lang="ar-SA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7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926" y="62068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 Titration curve of alanine (or glycine) [</a:t>
            </a:r>
            <a:r>
              <a:rPr lang="en-US" sz="2400" b="1" dirty="0" err="1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diprotenation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]: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26001" y="1341961"/>
            <a:ext cx="8964488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[1] 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alanine in starting point is full protonation [NH3+-CH-CH3-COOH].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[2]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COOH will dissociate first ,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[NH3+-CH-CH3-COOH] &gt; [NH3+-CH-CH3-COO-]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PH&lt;PKa1.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[3] 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[NH3+-CH-CH3-COOH]=[NH3+-CH-CH3-COO-] , PH=PKa1,</a:t>
            </a:r>
          </a:p>
          <a:p>
            <a:pPr algn="l" rtl="0">
              <a:lnSpc>
                <a:spcPct val="150000"/>
              </a:lnSpc>
            </a:pPr>
            <a:r>
              <a:rPr lang="ar-SA" sz="2400" dirty="0"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We already define </a:t>
            </a:r>
            <a:r>
              <a:rPr lang="en-US" sz="2400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 in the last experiment , in this point the component of alanine act as buffer.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[4] </a:t>
            </a:r>
            <a:r>
              <a:rPr lang="en-US" sz="2400" dirty="0">
                <a:latin typeface="Calibri" panose="020F0502020204030204" pitchFamily="34" charset="0"/>
                <a:cs typeface="Aparajita" pitchFamily="34" charset="0"/>
              </a:rPr>
              <a:t>[NH3+-CH-CH3-COOH]&lt;[NH3+-CH-CH3-COO-] , PH &gt; PKa1</a:t>
            </a:r>
          </a:p>
          <a:p>
            <a:pPr algn="l" rtl="0">
              <a:lnSpc>
                <a:spcPct val="150000"/>
              </a:lnSpc>
            </a:pPr>
            <a:endParaRPr lang="en-US" sz="2400" dirty="0">
              <a:latin typeface="Calibri" panose="020F0502020204030204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647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" y="-100564"/>
            <a:ext cx="8892480" cy="72019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endParaRPr lang="en-US" sz="2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[5]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COOH full dissociate to COO- , [NH3+-CH-CH3-COO-] .</a:t>
            </a:r>
          </a:p>
          <a:p>
            <a:pPr algn="l" rtl="0">
              <a:lnSpc>
                <a:spcPct val="150000"/>
              </a:lnSpc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At this point the conc. Of negative charge = conc. Of positive charge .the amino acid present as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Zwetter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ion (neutral form) .</a:t>
            </a:r>
          </a:p>
          <a:p>
            <a:pPr algn="l" rtl="0">
              <a:lnSpc>
                <a:spcPct val="150000"/>
              </a:lnSpc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PI (isoelectric point) : PH value at which the net charge of amino acid equal to zero.</a:t>
            </a:r>
          </a:p>
          <a:p>
            <a:pPr algn="l" rtl="0">
              <a:lnSpc>
                <a:spcPct val="150000"/>
              </a:lnSpc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PI = (PKa1 + PKa2) /2 = (2.32+9.96)/2= 6.01</a:t>
            </a:r>
            <a:endParaRPr lang="ar-SA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[6]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NH3+ start dissociate ,</a:t>
            </a:r>
          </a:p>
          <a:p>
            <a:pPr algn="l" rtl="0">
              <a:lnSpc>
                <a:spcPct val="150000"/>
              </a:lnSpc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[NH3+-CH-CH3-COO-] &gt;[NH2-CH-CH3-COO-]</a:t>
            </a:r>
          </a:p>
          <a:p>
            <a:pPr algn="l" rtl="0">
              <a:lnSpc>
                <a:spcPct val="150000"/>
              </a:lnSpc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PH &lt;PKa2. </a:t>
            </a:r>
          </a:p>
          <a:p>
            <a:pPr algn="l" rtl="0">
              <a:lnSpc>
                <a:spcPct val="150000"/>
              </a:lnSpc>
            </a:pPr>
            <a:r>
              <a:rPr lang="en-US" sz="2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[7]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[NH3+-CH-CH3-COO-] = [NH2-CH-CH3-COO-] . PH=PKa2 , the component of alanine act as buffer. </a:t>
            </a:r>
          </a:p>
          <a:p>
            <a:pPr algn="l" rtl="0">
              <a:lnSpc>
                <a:spcPct val="150000"/>
              </a:lnSpc>
            </a:pPr>
            <a:r>
              <a:rPr lang="en-US" sz="2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[8]</a:t>
            </a:r>
            <a:r>
              <a:rPr lang="en-US" sz="2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[NH3+-CH-CH3-COO-] &lt; [NH2-CH-CH3-COO-] , PH &gt;PKa2</a:t>
            </a:r>
          </a:p>
          <a:p>
            <a:pPr algn="l" rtl="0">
              <a:lnSpc>
                <a:spcPct val="150000"/>
              </a:lnSpc>
            </a:pPr>
            <a:endParaRPr lang="ar-SA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52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مخصص 7">
      <a:dk1>
        <a:srgbClr val="000000"/>
      </a:dk1>
      <a:lt1>
        <a:srgbClr val="FFFFFF"/>
      </a:lt1>
      <a:dk2>
        <a:srgbClr val="00B05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15014</TotalTime>
  <Words>743</Words>
  <Application>Microsoft Office PowerPoint</Application>
  <PresentationFormat>عرض على الشاشة (4:3)</PresentationFormat>
  <Paragraphs>82</Paragraphs>
  <Slides>12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8" baseType="lpstr">
      <vt:lpstr>Aparajita</vt:lpstr>
      <vt:lpstr>Arial</vt:lpstr>
      <vt:lpstr>Arial Black</vt:lpstr>
      <vt:lpstr>Calibri</vt:lpstr>
      <vt:lpstr>Tahoma</vt:lpstr>
      <vt:lpstr>أساسية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لينة</dc:creator>
  <cp:lastModifiedBy>user</cp:lastModifiedBy>
  <cp:revision>138</cp:revision>
  <dcterms:created xsi:type="dcterms:W3CDTF">2015-01-31T18:51:18Z</dcterms:created>
  <dcterms:modified xsi:type="dcterms:W3CDTF">2016-11-22T16:41:24Z</dcterms:modified>
</cp:coreProperties>
</file>