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74" r:id="rId2"/>
    <p:sldId id="256" r:id="rId3"/>
    <p:sldId id="257" r:id="rId4"/>
    <p:sldId id="264" r:id="rId5"/>
    <p:sldId id="265" r:id="rId6"/>
    <p:sldId id="272" r:id="rId7"/>
    <p:sldId id="266" r:id="rId8"/>
    <p:sldId id="271" r:id="rId9"/>
    <p:sldId id="267" r:id="rId10"/>
    <p:sldId id="268" r:id="rId11"/>
    <p:sldId id="269" r:id="rId12"/>
    <p:sldId id="273" r:id="rId13"/>
    <p:sldId id="270" r:id="rId14"/>
    <p:sldId id="258" r:id="rId15"/>
    <p:sldId id="259" r:id="rId16"/>
    <p:sldId id="26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43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351B2BF-24ED-4BE2-AD87-F09C1E30380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3872827-DD19-43E8-BA06-227A929714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369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456C17-1050-4946-A7C0-82A5E21FD814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CDCEF3-A89D-41CC-AF6E-5E18ACF8EDE0}" type="datetimeFigureOut">
              <a:rPr lang="ar-SA" smtClean="0"/>
              <a:t>28/05/36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b-1dXzU4iOw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SDS-page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www.youtube.com/watch?v=b-1dXzU4iOw</a:t>
            </a:r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  <p:pic>
        <p:nvPicPr>
          <p:cNvPr id="1026" name="Picture 2" descr="C:\Users\Areej\Desktop\biotech new\5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68960"/>
            <a:ext cx="374441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04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5.</a:t>
            </a:r>
            <a:r>
              <a:rPr lang="en-US" dirty="0" smtClean="0"/>
              <a:t>The </a:t>
            </a:r>
            <a:r>
              <a:rPr lang="en-US" dirty="0"/>
              <a:t>nitrocellulose is then incubated with a second antibody, which is specific for the first </a:t>
            </a:r>
            <a:r>
              <a:rPr lang="en-US" dirty="0" smtClean="0"/>
              <a:t>antibody[1ry –antibody].</a:t>
            </a:r>
            <a:endParaRPr lang="ar-SA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785" y="1412776"/>
            <a:ext cx="933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682982" y="2564904"/>
            <a:ext cx="2065630" cy="7386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1400" dirty="0" smtClean="0"/>
              <a:t>Membrane</a:t>
            </a:r>
          </a:p>
          <a:p>
            <a:pPr algn="ctr" rtl="0"/>
            <a:r>
              <a:rPr lang="en-US" sz="1400" dirty="0" smtClean="0"/>
              <a:t>[with transferred proteins</a:t>
            </a:r>
          </a:p>
          <a:p>
            <a:pPr algn="ctr" rtl="0"/>
            <a:r>
              <a:rPr lang="en-US" sz="1400" dirty="0" smtClean="0"/>
              <a:t>+1ry antibody]</a:t>
            </a:r>
            <a:endParaRPr lang="ar-SA" sz="1400" dirty="0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3419872" y="2005540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284" y="1796641"/>
            <a:ext cx="2159834" cy="76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مربع نص 11"/>
          <p:cNvSpPr txBox="1"/>
          <p:nvPr/>
        </p:nvSpPr>
        <p:spPr>
          <a:xfrm>
            <a:off x="4989260" y="2548079"/>
            <a:ext cx="258238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2ry antibody</a:t>
            </a:r>
          </a:p>
          <a:p>
            <a:pPr algn="ctr" rtl="0"/>
            <a:r>
              <a:rPr lang="en-US" dirty="0" smtClean="0"/>
              <a:t>[Specific for 1ry antibody]</a:t>
            </a: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16" b="58083"/>
          <a:stretch/>
        </p:blipFill>
        <p:spPr>
          <a:xfrm>
            <a:off x="6275485" y="2060079"/>
            <a:ext cx="277483" cy="361678"/>
          </a:xfrm>
          <a:prstGeom prst="rect">
            <a:avLst/>
          </a:prstGeom>
        </p:spPr>
      </p:pic>
      <p:pic>
        <p:nvPicPr>
          <p:cNvPr id="14" name="صورة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16" b="58083"/>
          <a:stretch/>
        </p:blipFill>
        <p:spPr>
          <a:xfrm>
            <a:off x="6717452" y="2036563"/>
            <a:ext cx="277483" cy="361678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16" b="58083"/>
          <a:stretch/>
        </p:blipFill>
        <p:spPr>
          <a:xfrm>
            <a:off x="5637332" y="2036563"/>
            <a:ext cx="277483" cy="361678"/>
          </a:xfrm>
          <a:prstGeom prst="rect">
            <a:avLst/>
          </a:prstGeom>
        </p:spPr>
      </p:pic>
      <p:sp>
        <p:nvSpPr>
          <p:cNvPr id="16" name="مربع نص 15"/>
          <p:cNvSpPr txBox="1"/>
          <p:nvPr/>
        </p:nvSpPr>
        <p:spPr>
          <a:xfrm>
            <a:off x="4300230" y="3366246"/>
            <a:ext cx="4232209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Note that The enzyme linked: will convert colorless substrate to colored product. </a:t>
            </a:r>
          </a:p>
          <a:p>
            <a:pPr algn="l" rtl="0"/>
            <a:r>
              <a:rPr lang="en-US" dirty="0" smtClean="0"/>
              <a:t>The color produced indicate the </a:t>
            </a:r>
            <a:r>
              <a:rPr lang="en-US" dirty="0"/>
              <a:t>presence of the antibody - antigen [</a:t>
            </a:r>
            <a:r>
              <a:rPr lang="en-US" dirty="0" err="1"/>
              <a:t>Ab</a:t>
            </a:r>
            <a:r>
              <a:rPr lang="en-US" dirty="0"/>
              <a:t>-Ag] binding</a:t>
            </a:r>
            <a:r>
              <a:rPr lang="en-US" dirty="0" smtClean="0"/>
              <a:t> complex.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302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1" y="227881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6.</a:t>
            </a:r>
            <a:r>
              <a:rPr lang="en-US" dirty="0" smtClean="0"/>
              <a:t>The </a:t>
            </a:r>
            <a:r>
              <a:rPr lang="en-US" dirty="0"/>
              <a:t>second antibody will typically have a covalently attached enzyme which, when provided with a chromogenic substrate, will cause a color reaction. </a:t>
            </a:r>
            <a:r>
              <a:rPr lang="en-US" dirty="0" smtClean="0"/>
              <a:t>“detection step”.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-Alkaline phosphatase (AP) and  horseradish peroxidase (HRP) are the two enzymes used most extensively as labels for protein detection.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-Several substrates  can be converted to colored precipitate “product” by</a:t>
            </a:r>
            <a:r>
              <a:rPr lang="en-US" dirty="0"/>
              <a:t> (AP</a:t>
            </a:r>
            <a:r>
              <a:rPr lang="en-US" dirty="0" smtClean="0"/>
              <a:t>) and  </a:t>
            </a:r>
            <a:r>
              <a:rPr lang="en-US" dirty="0"/>
              <a:t>(HRP) </a:t>
            </a:r>
            <a:r>
              <a:rPr lang="en-US" dirty="0" smtClean="0"/>
              <a:t>enzymes. </a:t>
            </a:r>
          </a:p>
          <a:p>
            <a:pPr algn="l" rtl="0"/>
            <a:r>
              <a:rPr lang="en-US" dirty="0" smtClean="0"/>
              <a:t>4CN and TMB are commonly use with (HRP) , Whereas BCIP\NBT is recommended for alkaline phosphatase . As the </a:t>
            </a:r>
            <a:r>
              <a:rPr lang="en-US" dirty="0"/>
              <a:t>precipitate </a:t>
            </a:r>
            <a:r>
              <a:rPr lang="en-US" dirty="0" smtClean="0"/>
              <a:t>accumulate on the membrane, a visible band develops.  </a:t>
            </a: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1" t="27887" r="54444" b="38962"/>
          <a:stretch/>
        </p:blipFill>
        <p:spPr>
          <a:xfrm rot="10800000">
            <a:off x="3632422" y="5025734"/>
            <a:ext cx="1407341" cy="1355593"/>
          </a:xfrm>
          <a:prstGeom prst="rect">
            <a:avLst/>
          </a:prstGeom>
        </p:spPr>
      </p:pic>
      <p:sp>
        <p:nvSpPr>
          <p:cNvPr id="4" name="شكل بيضاوي 3"/>
          <p:cNvSpPr/>
          <p:nvPr/>
        </p:nvSpPr>
        <p:spPr>
          <a:xfrm>
            <a:off x="3957297" y="4672726"/>
            <a:ext cx="725349" cy="706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[E]</a:t>
            </a:r>
            <a:endParaRPr lang="ar-SA" dirty="0"/>
          </a:p>
        </p:txBody>
      </p:sp>
      <p:sp>
        <p:nvSpPr>
          <p:cNvPr id="5" name="سداسي 4"/>
          <p:cNvSpPr/>
          <p:nvPr/>
        </p:nvSpPr>
        <p:spPr>
          <a:xfrm>
            <a:off x="1835696" y="3501008"/>
            <a:ext cx="792088" cy="504056"/>
          </a:xfrm>
          <a:prstGeom prst="hexagon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[S]</a:t>
            </a:r>
            <a:endParaRPr lang="ar-SA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سداسي 7"/>
          <p:cNvSpPr/>
          <p:nvPr/>
        </p:nvSpPr>
        <p:spPr>
          <a:xfrm>
            <a:off x="6184467" y="3400151"/>
            <a:ext cx="796904" cy="460896"/>
          </a:xfrm>
          <a:prstGeom prst="hexag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[P]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14" name="رابط منحني 13"/>
          <p:cNvCxnSpPr/>
          <p:nvPr/>
        </p:nvCxnSpPr>
        <p:spPr>
          <a:xfrm rot="5400000" flipH="1" flipV="1">
            <a:off x="4192904" y="2059796"/>
            <a:ext cx="308140" cy="3582396"/>
          </a:xfrm>
          <a:prstGeom prst="curvedConnector4">
            <a:avLst>
              <a:gd name="adj1" fmla="val -309701"/>
              <a:gd name="adj2" fmla="val 51759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ستطيل 22"/>
          <p:cNvSpPr/>
          <p:nvPr/>
        </p:nvSpPr>
        <p:spPr>
          <a:xfrm>
            <a:off x="4751671" y="5322307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dirty="0"/>
              <a:t>2ry antibody</a:t>
            </a:r>
          </a:p>
          <a:p>
            <a:pPr algn="ctr" rtl="0"/>
            <a:r>
              <a:rPr lang="en-US" dirty="0"/>
              <a:t>[Specific for 1ry </a:t>
            </a:r>
            <a:r>
              <a:rPr lang="en-US" dirty="0" smtClean="0"/>
              <a:t>antibody and linked to an enzyme]</a:t>
            </a:r>
            <a:endParaRPr lang="en-US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5727716" y="3991773"/>
            <a:ext cx="17104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Colored product</a:t>
            </a:r>
            <a:endParaRPr lang="ar-SA" dirty="0"/>
          </a:p>
        </p:txBody>
      </p:sp>
      <p:sp>
        <p:nvSpPr>
          <p:cNvPr id="25" name="مستطيل 24"/>
          <p:cNvSpPr/>
          <p:nvPr/>
        </p:nvSpPr>
        <p:spPr>
          <a:xfrm>
            <a:off x="1432007" y="4005064"/>
            <a:ext cx="112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Substrate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8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76"/>
          <a:stretch/>
        </p:blipFill>
        <p:spPr bwMode="auto">
          <a:xfrm>
            <a:off x="611560" y="5297714"/>
            <a:ext cx="7724114" cy="65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01" t="32992" r="48501" b="52254"/>
          <a:stretch/>
        </p:blipFill>
        <p:spPr bwMode="auto">
          <a:xfrm>
            <a:off x="3732234" y="2464738"/>
            <a:ext cx="1127798" cy="1540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9" t="11798" r="9031" b="4130"/>
          <a:stretch/>
        </p:blipFill>
        <p:spPr bwMode="auto">
          <a:xfrm rot="9569581">
            <a:off x="3395796" y="3903356"/>
            <a:ext cx="1304649" cy="133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سداسي 4"/>
          <p:cNvSpPr/>
          <p:nvPr/>
        </p:nvSpPr>
        <p:spPr>
          <a:xfrm>
            <a:off x="1835696" y="2132857"/>
            <a:ext cx="792088" cy="504056"/>
          </a:xfrm>
          <a:prstGeom prst="hexagon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[S]</a:t>
            </a:r>
            <a:endParaRPr lang="ar-SA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سداسي 5"/>
          <p:cNvSpPr/>
          <p:nvPr/>
        </p:nvSpPr>
        <p:spPr>
          <a:xfrm>
            <a:off x="5940152" y="1844824"/>
            <a:ext cx="796904" cy="460896"/>
          </a:xfrm>
          <a:prstGeom prst="hexag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[P]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599370" y="2996951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dirty="0">
                <a:solidFill>
                  <a:srgbClr val="C00000"/>
                </a:solidFill>
              </a:rPr>
              <a:t>2ry antibody</a:t>
            </a:r>
          </a:p>
          <a:p>
            <a:pPr algn="ctr" rtl="0"/>
            <a:r>
              <a:rPr lang="en-US" dirty="0">
                <a:solidFill>
                  <a:srgbClr val="C00000"/>
                </a:solidFill>
              </a:rPr>
              <a:t>[Specific for 1ry antibody]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6737056" y="2254290"/>
            <a:ext cx="17104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Colored product</a:t>
            </a:r>
            <a:endParaRPr lang="ar-SA" dirty="0"/>
          </a:p>
        </p:txBody>
      </p:sp>
      <p:sp>
        <p:nvSpPr>
          <p:cNvPr id="9" name="مستطيل 8"/>
          <p:cNvSpPr/>
          <p:nvPr/>
        </p:nvSpPr>
        <p:spPr>
          <a:xfrm>
            <a:off x="1432007" y="2636913"/>
            <a:ext cx="112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Substrate </a:t>
            </a:r>
            <a:endParaRPr lang="ar-SA" dirty="0"/>
          </a:p>
        </p:txBody>
      </p:sp>
      <p:cxnSp>
        <p:nvCxnSpPr>
          <p:cNvPr id="10" name="رابط منحني 9"/>
          <p:cNvCxnSpPr/>
          <p:nvPr/>
        </p:nvCxnSpPr>
        <p:spPr>
          <a:xfrm flipV="1">
            <a:off x="2915816" y="2262448"/>
            <a:ext cx="2811900" cy="361174"/>
          </a:xfrm>
          <a:prstGeom prst="curved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>
            <a:off x="4644009" y="3234901"/>
            <a:ext cx="1083707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5159381" y="4149080"/>
            <a:ext cx="427787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Primary antibody</a:t>
            </a:r>
          </a:p>
          <a:p>
            <a:pPr algn="ctr" rtl="0"/>
            <a:r>
              <a:rPr lang="en-US" dirty="0"/>
              <a:t>“antibody </a:t>
            </a:r>
            <a:r>
              <a:rPr lang="en-US" dirty="0" smtClean="0"/>
              <a:t>specified</a:t>
            </a:r>
          </a:p>
          <a:p>
            <a:pPr algn="ctr" rtl="0"/>
            <a:r>
              <a:rPr lang="en-US" dirty="0" smtClean="0"/>
              <a:t> </a:t>
            </a:r>
            <a:r>
              <a:rPr lang="en-US" dirty="0"/>
              <a:t>to specific antigen”</a:t>
            </a:r>
          </a:p>
          <a:p>
            <a:pPr algn="ctr" rtl="0"/>
            <a:endParaRPr lang="ar-SA" dirty="0"/>
          </a:p>
          <a:p>
            <a:endParaRPr lang="ar-SA" dirty="0"/>
          </a:p>
        </p:txBody>
      </p:sp>
      <p:cxnSp>
        <p:nvCxnSpPr>
          <p:cNvPr id="22" name="رابط كسهم مستقيم 21"/>
          <p:cNvCxnSpPr/>
          <p:nvPr/>
        </p:nvCxnSpPr>
        <p:spPr>
          <a:xfrm flipH="1">
            <a:off x="4644009" y="4581128"/>
            <a:ext cx="14401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>
            <a:off x="2339752" y="5001322"/>
            <a:ext cx="1224136" cy="420194"/>
          </a:xfrm>
          <a:prstGeom prst="straightConnector1">
            <a:avLst/>
          </a:prstGeom>
          <a:ln w="28575">
            <a:solidFill>
              <a:srgbClr val="3737F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" name="مربع نص 3072"/>
          <p:cNvSpPr txBox="1"/>
          <p:nvPr/>
        </p:nvSpPr>
        <p:spPr>
          <a:xfrm>
            <a:off x="467544" y="4725144"/>
            <a:ext cx="192892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3737FB"/>
                </a:solidFill>
              </a:rPr>
              <a:t>Antigen of interest</a:t>
            </a:r>
            <a:endParaRPr lang="ar-SA" dirty="0">
              <a:solidFill>
                <a:srgbClr val="3737FB"/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2411760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2699792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2987824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3832663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4120695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4408727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4696759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4984791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5292080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1835696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9" name="مستطيل 48"/>
          <p:cNvSpPr/>
          <p:nvPr/>
        </p:nvSpPr>
        <p:spPr>
          <a:xfrm>
            <a:off x="2123728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1600415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1" name="مستطيل 50"/>
          <p:cNvSpPr/>
          <p:nvPr/>
        </p:nvSpPr>
        <p:spPr>
          <a:xfrm>
            <a:off x="1331640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1088741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3" name="مستطيل 52"/>
          <p:cNvSpPr/>
          <p:nvPr/>
        </p:nvSpPr>
        <p:spPr>
          <a:xfrm>
            <a:off x="827584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4" name="مستطيل 53"/>
          <p:cNvSpPr/>
          <p:nvPr/>
        </p:nvSpPr>
        <p:spPr>
          <a:xfrm>
            <a:off x="3275856" y="5445224"/>
            <a:ext cx="235281" cy="98425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522451" y="267153"/>
            <a:ext cx="5051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b="1" dirty="0" smtClean="0">
                <a:solidFill>
                  <a:schemeClr val="accent1"/>
                </a:solidFill>
              </a:rPr>
              <a:t>Detection </a:t>
            </a:r>
            <a:r>
              <a:rPr lang="en-US" b="1" dirty="0">
                <a:solidFill>
                  <a:schemeClr val="accent1"/>
                </a:solidFill>
              </a:rPr>
              <a:t>of specific protein using Western bolt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3879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334397"/>
            <a:ext cx="8460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7.</a:t>
            </a:r>
            <a:r>
              <a:rPr lang="en-US" dirty="0" smtClean="0"/>
              <a:t>Thus </a:t>
            </a:r>
            <a:r>
              <a:rPr lang="en-US" dirty="0"/>
              <a:t>the molecular weight and amount of the desired protein can be characterized from a complex mixture of proteins by western blotting. </a:t>
            </a: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16832"/>
            <a:ext cx="4710523" cy="3600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659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810000"/>
            <a:ext cx="3518693" cy="4967567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755576" y="332656"/>
            <a:ext cx="130176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Remember: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369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6552982" cy="548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6712804" y="2348880"/>
            <a:ext cx="8891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antigen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449277" y="5908630"/>
            <a:ext cx="10145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antibody</a:t>
            </a:r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6143944" y="1700808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0" name="رابط مستقيم 9"/>
          <p:cNvCxnSpPr>
            <a:stCxn id="4" idx="1"/>
          </p:cNvCxnSpPr>
          <p:nvPr/>
        </p:nvCxnSpPr>
        <p:spPr>
          <a:xfrm flipH="1" flipV="1">
            <a:off x="5796136" y="1340768"/>
            <a:ext cx="432171" cy="4338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5004048" y="971436"/>
            <a:ext cx="90858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epitope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899592" y="602104"/>
            <a:ext cx="1301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>
                <a:solidFill>
                  <a:schemeClr val="accent1"/>
                </a:solidFill>
              </a:rPr>
              <a:t>Remember:</a:t>
            </a:r>
          </a:p>
        </p:txBody>
      </p:sp>
    </p:spTree>
    <p:extLst>
      <p:ext uri="{BB962C8B-B14F-4D97-AF65-F5344CB8AC3E}">
        <p14:creationId xmlns:p14="http://schemas.microsoft.com/office/powerpoint/2010/main" val="993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9149"/>
            <a:ext cx="2481088" cy="246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323528" y="4030775"/>
            <a:ext cx="3831049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dirty="0" smtClean="0"/>
              <a:t>Primary antibody</a:t>
            </a:r>
          </a:p>
          <a:p>
            <a:pPr algn="ctr" rtl="0"/>
            <a:r>
              <a:rPr lang="en-US" dirty="0" smtClean="0"/>
              <a:t>“antibody specified to specific antigen”</a:t>
            </a:r>
          </a:p>
          <a:p>
            <a:pPr algn="ctr" rtl="0"/>
            <a:endParaRPr lang="ar-SA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4499992" y="548680"/>
            <a:ext cx="0" cy="59766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1" t="27887" r="54444" b="38962"/>
          <a:stretch/>
        </p:blipFill>
        <p:spPr>
          <a:xfrm>
            <a:off x="5383059" y="590981"/>
            <a:ext cx="2232248" cy="2150168"/>
          </a:xfrm>
          <a:prstGeom prst="rect">
            <a:avLst/>
          </a:prstGeom>
        </p:spPr>
      </p:pic>
      <p:sp>
        <p:nvSpPr>
          <p:cNvPr id="7" name="شكل بيضاوي 6"/>
          <p:cNvSpPr/>
          <p:nvPr/>
        </p:nvSpPr>
        <p:spPr>
          <a:xfrm>
            <a:off x="6164230" y="2420888"/>
            <a:ext cx="595475" cy="57606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4283968" y="4077072"/>
            <a:ext cx="442567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Secondary antibody</a:t>
            </a:r>
          </a:p>
          <a:p>
            <a:pPr algn="ctr" rtl="0"/>
            <a:r>
              <a:rPr lang="en-US" dirty="0" smtClean="0"/>
              <a:t>“antibody specified to Primary antibody”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6899812" y="2524254"/>
            <a:ext cx="9151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enzyme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518963" y="5157192"/>
            <a:ext cx="396044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The enzyme linked: will convert colorless substrate to colored product, </a:t>
            </a:r>
          </a:p>
          <a:p>
            <a:pPr algn="l" rtl="0"/>
            <a:r>
              <a:rPr lang="en-US" dirty="0" smtClean="0"/>
              <a:t>Indicate the </a:t>
            </a:r>
            <a:r>
              <a:rPr lang="en-US" dirty="0"/>
              <a:t>presence of the antibody - antigen [</a:t>
            </a:r>
            <a:r>
              <a:rPr lang="en-US" dirty="0" err="1"/>
              <a:t>Ab</a:t>
            </a:r>
            <a:r>
              <a:rPr lang="en-US" dirty="0"/>
              <a:t>-Ag] binding</a:t>
            </a:r>
            <a:r>
              <a:rPr lang="en-US" dirty="0" smtClean="0"/>
              <a:t> complex.</a:t>
            </a: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696043" y="229817"/>
            <a:ext cx="1301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>
                <a:solidFill>
                  <a:schemeClr val="accent1"/>
                </a:solidFill>
              </a:rPr>
              <a:t>Remember:</a:t>
            </a:r>
          </a:p>
        </p:txBody>
      </p:sp>
    </p:spTree>
    <p:extLst>
      <p:ext uri="{BB962C8B-B14F-4D97-AF65-F5344CB8AC3E}">
        <p14:creationId xmlns:p14="http://schemas.microsoft.com/office/powerpoint/2010/main" val="41456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Western Blotting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BCH 462[practical]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985075" y="620688"/>
            <a:ext cx="74732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Lab#6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8975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95536" y="548680"/>
            <a:ext cx="792088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Objective:</a:t>
            </a:r>
            <a:endParaRPr lang="en-US" dirty="0"/>
          </a:p>
          <a:p>
            <a:pPr marL="285750" indent="-285750" algn="l" rtl="0">
              <a:buFontTx/>
              <a:buChar char="-"/>
            </a:pPr>
            <a:endParaRPr lang="en-US" dirty="0" smtClean="0"/>
          </a:p>
          <a:p>
            <a:pPr marL="285750" indent="-285750" algn="l" rtl="0">
              <a:buFontTx/>
              <a:buChar char="-"/>
            </a:pPr>
            <a:r>
              <a:rPr lang="en-US" dirty="0" smtClean="0"/>
              <a:t>blotting of proteins from SDS-PAGE.</a:t>
            </a:r>
          </a:p>
          <a:p>
            <a:pPr algn="l" rtl="0"/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7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3528" y="260648"/>
            <a:ext cx="206601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1"/>
                </a:solidFill>
              </a:rPr>
              <a:t>Western </a:t>
            </a:r>
            <a:r>
              <a:rPr lang="en-US" sz="2400" b="1" dirty="0" smtClean="0">
                <a:solidFill>
                  <a:schemeClr val="accent1"/>
                </a:solidFill>
              </a:rPr>
              <a:t> blot:</a:t>
            </a:r>
            <a:endParaRPr lang="ar-SA" sz="2400" b="1" dirty="0">
              <a:solidFill>
                <a:schemeClr val="accent1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03478" y="732550"/>
            <a:ext cx="8256954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-Is </a:t>
            </a:r>
            <a:r>
              <a:rPr lang="en-US" dirty="0"/>
              <a:t>used to identify specific </a:t>
            </a:r>
            <a:r>
              <a:rPr lang="en-US" dirty="0" smtClean="0"/>
              <a:t>antigens[proteins], </a:t>
            </a:r>
            <a:r>
              <a:rPr lang="en-US" dirty="0"/>
              <a:t>based on their </a:t>
            </a:r>
            <a:r>
              <a:rPr lang="en-US" dirty="0" smtClean="0"/>
              <a:t>ability[the antigens] </a:t>
            </a:r>
            <a:r>
              <a:rPr lang="en-US" dirty="0"/>
              <a:t>to bind to antibodies.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-</a:t>
            </a:r>
            <a:r>
              <a:rPr lang="ar-SA" dirty="0" err="1"/>
              <a:t>sometimes</a:t>
            </a:r>
            <a:r>
              <a:rPr lang="ar-SA" dirty="0"/>
              <a:t> </a:t>
            </a:r>
            <a:r>
              <a:rPr lang="ar-SA" dirty="0" err="1"/>
              <a:t>called</a:t>
            </a:r>
            <a:r>
              <a:rPr lang="ar-SA" dirty="0"/>
              <a:t> </a:t>
            </a:r>
            <a:r>
              <a:rPr lang="ar-SA" dirty="0" err="1"/>
              <a:t>the</a:t>
            </a:r>
            <a:r>
              <a:rPr lang="ar-SA" dirty="0"/>
              <a:t> </a:t>
            </a:r>
            <a:r>
              <a:rPr lang="ar-SA" dirty="0" err="1"/>
              <a:t>protein</a:t>
            </a:r>
            <a:r>
              <a:rPr lang="ar-SA" dirty="0"/>
              <a:t> </a:t>
            </a:r>
            <a:r>
              <a:rPr lang="ar-SA" u="sng" dirty="0" err="1"/>
              <a:t>immunoblot</a:t>
            </a:r>
            <a:endParaRPr lang="en-US" u="sng" dirty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Principle:</a:t>
            </a:r>
          </a:p>
          <a:p>
            <a:pPr algn="l" rtl="0"/>
            <a:r>
              <a:rPr lang="en-US" dirty="0"/>
              <a:t>It is an analytical method where in a protein sample is electrophoresed on an SDS-PAGE  then electro-transferred onto nitrocellulose membrane. The transferred protein is detected using specific primary antibody [1ry-antibody],secondary antibody </a:t>
            </a:r>
            <a:r>
              <a:rPr lang="en-US" dirty="0" smtClean="0"/>
              <a:t>labeled </a:t>
            </a:r>
            <a:r>
              <a:rPr lang="en-US" dirty="0"/>
              <a:t>with an enzyme, and substrate which in the end you will get colored product. The color indicate the presence of the protein of </a:t>
            </a:r>
            <a:r>
              <a:rPr lang="en-US" dirty="0" smtClean="0"/>
              <a:t>interest. </a:t>
            </a:r>
          </a:p>
          <a:p>
            <a:pPr algn="l" rtl="0"/>
            <a:endParaRPr lang="en-US" b="1" dirty="0">
              <a:solidFill>
                <a:schemeClr val="accent1"/>
              </a:solidFill>
            </a:endParaRPr>
          </a:p>
          <a:p>
            <a:pPr algn="l" rtl="0"/>
            <a:endParaRPr lang="en-US" b="1" dirty="0" smtClean="0">
              <a:solidFill>
                <a:schemeClr val="accent1"/>
              </a:solidFill>
            </a:endParaRPr>
          </a:p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Or </a:t>
            </a:r>
            <a:r>
              <a:rPr lang="en-US" dirty="0"/>
              <a:t>First, proteins are separated from each other based on their </a:t>
            </a:r>
            <a:r>
              <a:rPr lang="en-US" dirty="0" smtClean="0"/>
              <a:t>size[using SDS-PAGE]. </a:t>
            </a:r>
            <a:r>
              <a:rPr lang="en-US" dirty="0"/>
              <a:t>Second, antibodies are used to detect the protein of interest. Finally, a substrate that reacts with an enzyme is used to view the antibody/protein complex.</a:t>
            </a:r>
            <a:endParaRPr lang="ar-SA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619672" y="444231"/>
            <a:ext cx="55238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Steps of detection of specific protein using </a:t>
            </a:r>
            <a:r>
              <a:rPr lang="en-US" b="1" dirty="0">
                <a:solidFill>
                  <a:schemeClr val="accent1"/>
                </a:solidFill>
              </a:rPr>
              <a:t>Western </a:t>
            </a:r>
            <a:r>
              <a:rPr lang="en-US" b="1" dirty="0" smtClean="0">
                <a:solidFill>
                  <a:schemeClr val="accent1"/>
                </a:solidFill>
              </a:rPr>
              <a:t>bolt</a:t>
            </a:r>
            <a:endParaRPr lang="ar-SA" b="1" dirty="0">
              <a:solidFill>
                <a:schemeClr val="accent1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07504" y="1237402"/>
            <a:ext cx="82089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1.</a:t>
            </a:r>
            <a:r>
              <a:rPr lang="en-US" dirty="0" smtClean="0"/>
              <a:t> A </a:t>
            </a:r>
            <a:r>
              <a:rPr lang="en-US" dirty="0"/>
              <a:t>protein sample is subjected to polyacrylamide gel electrophoresis. </a:t>
            </a:r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731" y="2163265"/>
            <a:ext cx="2042341" cy="158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ثلث متساوي الساقين 4"/>
          <p:cNvSpPr/>
          <p:nvPr/>
        </p:nvSpPr>
        <p:spPr>
          <a:xfrm>
            <a:off x="2097672" y="3189826"/>
            <a:ext cx="241306" cy="193417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ثلث متساوي الساقين 5"/>
          <p:cNvSpPr/>
          <p:nvPr/>
        </p:nvSpPr>
        <p:spPr>
          <a:xfrm>
            <a:off x="2762765" y="3104143"/>
            <a:ext cx="241306" cy="193417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ثلث متساوي الساقين 6"/>
          <p:cNvSpPr/>
          <p:nvPr/>
        </p:nvSpPr>
        <p:spPr>
          <a:xfrm>
            <a:off x="2213626" y="2540723"/>
            <a:ext cx="217175" cy="213601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ثلث متساوي الساقين 7"/>
          <p:cNvSpPr/>
          <p:nvPr/>
        </p:nvSpPr>
        <p:spPr>
          <a:xfrm>
            <a:off x="2521459" y="2773992"/>
            <a:ext cx="241306" cy="193417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ثلث متساوي الساقين 8"/>
          <p:cNvSpPr/>
          <p:nvPr/>
        </p:nvSpPr>
        <p:spPr>
          <a:xfrm>
            <a:off x="2972507" y="3160047"/>
            <a:ext cx="241306" cy="193417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شكل بيضاوي 9"/>
          <p:cNvSpPr/>
          <p:nvPr/>
        </p:nvSpPr>
        <p:spPr>
          <a:xfrm>
            <a:off x="2242456" y="2965595"/>
            <a:ext cx="193044" cy="221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شكل بيضاوي 10"/>
          <p:cNvSpPr/>
          <p:nvPr/>
        </p:nvSpPr>
        <p:spPr>
          <a:xfrm>
            <a:off x="2825995" y="2810403"/>
            <a:ext cx="193044" cy="221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شكل بيضاوي 11"/>
          <p:cNvSpPr/>
          <p:nvPr/>
        </p:nvSpPr>
        <p:spPr>
          <a:xfrm>
            <a:off x="2718768" y="2528641"/>
            <a:ext cx="193044" cy="221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3039378" y="2511553"/>
            <a:ext cx="107563" cy="2113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2542066" y="3209697"/>
            <a:ext cx="107563" cy="2113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1932834" y="3084131"/>
            <a:ext cx="107563" cy="2113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2027146" y="2542933"/>
            <a:ext cx="107563" cy="2113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/>
          <p:cNvSpPr/>
          <p:nvPr/>
        </p:nvSpPr>
        <p:spPr>
          <a:xfrm>
            <a:off x="2762765" y="3054352"/>
            <a:ext cx="482611" cy="4153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1723787" y="3853371"/>
            <a:ext cx="167622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u="sng" dirty="0" smtClean="0"/>
              <a:t>Protein</a:t>
            </a:r>
            <a:r>
              <a:rPr lang="en-US" b="1" dirty="0" smtClean="0"/>
              <a:t> sample </a:t>
            </a:r>
            <a:endParaRPr lang="ar-SA" b="1" dirty="0"/>
          </a:p>
        </p:txBody>
      </p:sp>
      <p:cxnSp>
        <p:nvCxnSpPr>
          <p:cNvPr id="19" name="رابط كسهم مستقيم 18"/>
          <p:cNvCxnSpPr/>
          <p:nvPr/>
        </p:nvCxnSpPr>
        <p:spPr>
          <a:xfrm>
            <a:off x="3583072" y="2920927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79"/>
          <a:stretch/>
        </p:blipFill>
        <p:spPr bwMode="auto">
          <a:xfrm>
            <a:off x="4816587" y="1846518"/>
            <a:ext cx="1430717" cy="1799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مربع نص 20"/>
          <p:cNvSpPr txBox="1"/>
          <p:nvPr/>
        </p:nvSpPr>
        <p:spPr>
          <a:xfrm>
            <a:off x="4970348" y="3853371"/>
            <a:ext cx="112319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SDS-PAGE</a:t>
            </a:r>
            <a:endParaRPr lang="ar-SA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10444" y="4869160"/>
            <a:ext cx="7498207" cy="147732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To confirm the separation of the sample use:</a:t>
            </a:r>
          </a:p>
          <a:p>
            <a:pPr algn="l" rtl="0"/>
            <a:r>
              <a:rPr lang="en-US" dirty="0" smtClean="0"/>
              <a:t>1-Replica of the gel and stain it as usual [with </a:t>
            </a:r>
            <a:r>
              <a:rPr lang="en-GB" dirty="0" err="1">
                <a:latin typeface="Calibri" pitchFamily="34" charset="0"/>
              </a:rPr>
              <a:t>Coomassie</a:t>
            </a:r>
            <a:r>
              <a:rPr lang="en-GB" dirty="0">
                <a:latin typeface="Calibri" pitchFamily="34" charset="0"/>
              </a:rPr>
              <a:t> brilliant blue </a:t>
            </a:r>
            <a:r>
              <a:rPr lang="en-GB" dirty="0" smtClean="0">
                <a:latin typeface="Calibri" pitchFamily="34" charset="0"/>
              </a:rPr>
              <a:t>R-250]</a:t>
            </a:r>
            <a:r>
              <a:rPr lang="en-US" dirty="0" smtClean="0"/>
              <a:t> .</a:t>
            </a:r>
          </a:p>
          <a:p>
            <a:pPr algn="l" rtl="0"/>
            <a:r>
              <a:rPr lang="en-US" dirty="0" smtClean="0"/>
              <a:t>2-prestained marker.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3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41" t="32582" r="38823" b="21447"/>
          <a:stretch/>
        </p:blipFill>
        <p:spPr bwMode="auto">
          <a:xfrm>
            <a:off x="3059832" y="348591"/>
            <a:ext cx="2347824" cy="35830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0" y="443711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dirty="0" smtClean="0"/>
              <a:t>Figure: Protein </a:t>
            </a:r>
            <a:r>
              <a:rPr lang="en-US" dirty="0"/>
              <a:t>Ladder is a mixture of nine (9) blue-, orange- and green-stained proteins (10 to 250kDa) for use as size standards in protein electrophoresis (SDS-PAGE) and Western blotting.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3282757" y="4067389"/>
            <a:ext cx="1939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prestained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marker</a:t>
            </a:r>
            <a:endParaRPr lang="ar-SA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7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273422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2. </a:t>
            </a:r>
            <a:r>
              <a:rPr lang="en-US" dirty="0" smtClean="0"/>
              <a:t>After </a:t>
            </a:r>
            <a:r>
              <a:rPr lang="en-US" dirty="0"/>
              <a:t>that the gel is placed over a sheet of nitrocellulose </a:t>
            </a:r>
            <a:r>
              <a:rPr lang="en-US" dirty="0" smtClean="0"/>
              <a:t>, </a:t>
            </a:r>
            <a:r>
              <a:rPr lang="en-US" dirty="0"/>
              <a:t>the protein in the gel is </a:t>
            </a:r>
            <a:r>
              <a:rPr lang="en-US" dirty="0" err="1"/>
              <a:t>electrophoretically</a:t>
            </a:r>
            <a:r>
              <a:rPr lang="en-US" dirty="0"/>
              <a:t> transferred to the nitrocellulose. </a:t>
            </a:r>
            <a:r>
              <a:rPr lang="en-US" dirty="0" smtClean="0"/>
              <a:t>“transfer step [</a:t>
            </a:r>
            <a:r>
              <a:rPr lang="en-US" b="1" dirty="0" err="1" smtClean="0"/>
              <a:t>Electroblotting</a:t>
            </a:r>
            <a:r>
              <a:rPr lang="en-US" b="1" dirty="0" smtClean="0"/>
              <a:t>]</a:t>
            </a:r>
            <a:r>
              <a:rPr lang="en-US" dirty="0" smtClean="0"/>
              <a:t>”</a:t>
            </a:r>
            <a:endParaRPr lang="ar-SA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96"/>
          <a:stretch/>
        </p:blipFill>
        <p:spPr bwMode="auto">
          <a:xfrm>
            <a:off x="1403648" y="2761764"/>
            <a:ext cx="213330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19975"/>
            <a:ext cx="933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رابط كسهم مستقيم 4"/>
          <p:cNvCxnSpPr/>
          <p:nvPr/>
        </p:nvCxnSpPr>
        <p:spPr>
          <a:xfrm>
            <a:off x="3995936" y="3210512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مربع نص 5"/>
          <p:cNvSpPr txBox="1"/>
          <p:nvPr/>
        </p:nvSpPr>
        <p:spPr>
          <a:xfrm>
            <a:off x="4788024" y="3769876"/>
            <a:ext cx="2120131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1400" dirty="0" smtClean="0"/>
              <a:t>Membrane</a:t>
            </a:r>
          </a:p>
          <a:p>
            <a:pPr algn="ctr" rtl="0"/>
            <a:r>
              <a:rPr lang="en-US" sz="1400" dirty="0" smtClean="0"/>
              <a:t>[with transferred proteins]</a:t>
            </a:r>
            <a:endParaRPr lang="ar-SA" sz="1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641411" y="4911638"/>
            <a:ext cx="2433679" cy="147732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Transfer can be done </a:t>
            </a:r>
            <a:r>
              <a:rPr lang="en-US" dirty="0" smtClean="0"/>
              <a:t>in:</a:t>
            </a:r>
          </a:p>
          <a:p>
            <a:pPr algn="l" rtl="0"/>
            <a:r>
              <a:rPr lang="en-US" dirty="0" smtClean="0"/>
              <a:t>1- wet method.</a:t>
            </a:r>
          </a:p>
          <a:p>
            <a:pPr algn="l" rtl="0"/>
            <a:r>
              <a:rPr lang="en-US" dirty="0" smtClean="0"/>
              <a:t>2-semi-wet method.</a:t>
            </a:r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912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2402" y="4365104"/>
            <a:ext cx="9036496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rtl="0"/>
            <a:r>
              <a:rPr lang="en-US" dirty="0"/>
              <a:t>Because the samples in the gel </a:t>
            </a:r>
            <a:r>
              <a:rPr lang="en-US" dirty="0" smtClean="0"/>
              <a:t>are [–</a:t>
            </a:r>
            <a:r>
              <a:rPr lang="en-US" dirty="0" err="1" smtClean="0"/>
              <a:t>ev</a:t>
            </a:r>
            <a:r>
              <a:rPr lang="en-US" dirty="0" smtClean="0"/>
              <a:t>] charged , </a:t>
            </a:r>
            <a:r>
              <a:rPr lang="en-US" dirty="0"/>
              <a:t>the applied electric current will facilitate their transferring to nitrocellulose </a:t>
            </a:r>
            <a:r>
              <a:rPr lang="en-US" dirty="0" smtClean="0"/>
              <a:t>membrane, the samples will </a:t>
            </a:r>
            <a:r>
              <a:rPr lang="en-US" dirty="0"/>
              <a:t>move toward the </a:t>
            </a:r>
            <a:r>
              <a:rPr lang="en-US" dirty="0" smtClean="0"/>
              <a:t>Anode[+]. </a:t>
            </a:r>
          </a:p>
          <a:p>
            <a:pPr algn="ctr" rtl="0"/>
            <a:endParaRPr lang="en-US" dirty="0"/>
          </a:p>
          <a:p>
            <a:pPr algn="ctr" rtl="0"/>
            <a:r>
              <a:rPr lang="en-US" dirty="0" smtClean="0"/>
              <a:t>Also </a:t>
            </a:r>
            <a:r>
              <a:rPr lang="en-US" dirty="0"/>
              <a:t>the capillary action has its effect in the movement of the samples from the gel to the nitrocellulose membrane. </a:t>
            </a:r>
            <a:endParaRPr lang="en-US" dirty="0" smtClean="0"/>
          </a:p>
          <a:p>
            <a:pPr algn="ctr" rtl="0"/>
            <a:endParaRPr lang="en-US" dirty="0"/>
          </a:p>
          <a:p>
            <a:pPr algn="l" rtl="0"/>
            <a:r>
              <a:rPr lang="en-US" dirty="0" smtClean="0"/>
              <a:t>Note that</a:t>
            </a:r>
            <a:r>
              <a:rPr lang="en-US" dirty="0"/>
              <a:t>: [the filter </a:t>
            </a:r>
            <a:r>
              <a:rPr lang="en-US" dirty="0" smtClean="0"/>
              <a:t>papers, gel and nitrocellulose membrane will soaked in  transfer buffer].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115175" cy="283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4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18864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3.</a:t>
            </a:r>
            <a:r>
              <a:rPr lang="en-US" dirty="0" smtClean="0"/>
              <a:t>The </a:t>
            </a:r>
            <a:r>
              <a:rPr lang="en-US" dirty="0"/>
              <a:t>nitrocellulose is then soaked in blocking buffer to </a:t>
            </a:r>
            <a:r>
              <a:rPr lang="en-US" dirty="0" smtClean="0"/>
              <a:t>block the non-specific </a:t>
            </a:r>
            <a:r>
              <a:rPr lang="en-US" dirty="0"/>
              <a:t>binding </a:t>
            </a:r>
            <a:r>
              <a:rPr lang="en-US" dirty="0" smtClean="0"/>
              <a:t>between the 1ry-antibody and the membrane.</a:t>
            </a:r>
            <a:r>
              <a:rPr lang="en-US" dirty="0"/>
              <a:t> And/or non-specific binding between </a:t>
            </a:r>
            <a:r>
              <a:rPr lang="en-US" dirty="0" smtClean="0"/>
              <a:t>secondary antibodies </a:t>
            </a:r>
            <a:r>
              <a:rPr lang="en-US" dirty="0"/>
              <a:t>to the membrane (which has a high capacity at binding proteins and therefore antibodies).</a:t>
            </a:r>
            <a:endParaRPr lang="ar-SA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017" y="2030571"/>
            <a:ext cx="933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865953" y="3080472"/>
            <a:ext cx="2120131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1400" dirty="0" smtClean="0"/>
              <a:t>Membrane</a:t>
            </a:r>
          </a:p>
          <a:p>
            <a:pPr algn="ctr" rtl="0"/>
            <a:r>
              <a:rPr lang="en-US" sz="1400" dirty="0" smtClean="0"/>
              <a:t>[with transferred proteins]</a:t>
            </a:r>
            <a:endParaRPr lang="ar-SA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264" y="2125305"/>
            <a:ext cx="2026538" cy="72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مربع نص 10"/>
          <p:cNvSpPr txBox="1"/>
          <p:nvPr/>
        </p:nvSpPr>
        <p:spPr>
          <a:xfrm>
            <a:off x="4749398" y="2876743"/>
            <a:ext cx="2486898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/>
              <a:t>Blocking buffer:</a:t>
            </a:r>
          </a:p>
          <a:p>
            <a:pPr algn="ctr" rtl="0"/>
            <a:r>
              <a:rPr lang="en-US" dirty="0" smtClean="0"/>
              <a:t>To block the nonspecific </a:t>
            </a:r>
          </a:p>
          <a:p>
            <a:pPr algn="ctr" rtl="0"/>
            <a:r>
              <a:rPr lang="en-US" dirty="0" smtClean="0"/>
              <a:t>Binding of proteins.</a:t>
            </a:r>
          </a:p>
          <a:p>
            <a:pPr algn="ctr" rtl="0"/>
            <a:endParaRPr lang="ar-SA" dirty="0"/>
          </a:p>
        </p:txBody>
      </p:sp>
      <p:cxnSp>
        <p:nvCxnSpPr>
          <p:cNvPr id="16" name="رابط كسهم مستقيم 15"/>
          <p:cNvCxnSpPr/>
          <p:nvPr/>
        </p:nvCxnSpPr>
        <p:spPr>
          <a:xfrm>
            <a:off x="3480080" y="2646364"/>
            <a:ext cx="709766" cy="33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16"/>
          <p:cNvSpPr/>
          <p:nvPr/>
        </p:nvSpPr>
        <p:spPr>
          <a:xfrm>
            <a:off x="6432408" y="2382004"/>
            <a:ext cx="174734" cy="196849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974124" y="2485728"/>
            <a:ext cx="174734" cy="196849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5568312" y="2387304"/>
            <a:ext cx="174734" cy="196849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5231699" y="2455744"/>
            <a:ext cx="174734" cy="196849"/>
          </a:xfrm>
          <a:prstGeom prst="rect">
            <a:avLst/>
          </a:prstGeom>
          <a:solidFill>
            <a:srgbClr val="F69C9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95536" y="450912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4.</a:t>
            </a:r>
            <a:r>
              <a:rPr lang="en-US" dirty="0" smtClean="0"/>
              <a:t>The </a:t>
            </a:r>
            <a:r>
              <a:rPr lang="en-US" dirty="0"/>
              <a:t>nitrocellulose is then incubated with the specific </a:t>
            </a:r>
            <a:r>
              <a:rPr lang="en-US" dirty="0" smtClean="0"/>
              <a:t>primary antibody </a:t>
            </a:r>
            <a:r>
              <a:rPr lang="en-US" dirty="0"/>
              <a:t>for the protein of interest. </a:t>
            </a:r>
            <a:endParaRPr lang="ar-SA" dirty="0"/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77" y="5112328"/>
            <a:ext cx="933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مربع نص 22"/>
          <p:cNvSpPr txBox="1"/>
          <p:nvPr/>
        </p:nvSpPr>
        <p:spPr>
          <a:xfrm>
            <a:off x="670113" y="6162229"/>
            <a:ext cx="2120131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1400" dirty="0" smtClean="0"/>
              <a:t>Membrane</a:t>
            </a:r>
          </a:p>
          <a:p>
            <a:pPr algn="ctr" rtl="0"/>
            <a:r>
              <a:rPr lang="en-US" sz="1400" dirty="0" smtClean="0"/>
              <a:t>[with transferred proteins]</a:t>
            </a:r>
            <a:endParaRPr lang="ar-SA" sz="1400" dirty="0"/>
          </a:p>
        </p:txBody>
      </p:sp>
      <p:cxnSp>
        <p:nvCxnSpPr>
          <p:cNvPr id="24" name="رابط كسهم مستقيم 23"/>
          <p:cNvCxnSpPr/>
          <p:nvPr/>
        </p:nvCxnSpPr>
        <p:spPr>
          <a:xfrm>
            <a:off x="3486723" y="5878930"/>
            <a:ext cx="1075201" cy="16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86" y="5304874"/>
            <a:ext cx="2159834" cy="76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مربع نص 26"/>
          <p:cNvSpPr txBox="1"/>
          <p:nvPr/>
        </p:nvSpPr>
        <p:spPr>
          <a:xfrm>
            <a:off x="4836483" y="6024954"/>
            <a:ext cx="311989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/>
              <a:t>Specific 1ry antibody</a:t>
            </a:r>
          </a:p>
          <a:p>
            <a:pPr algn="ctr" rtl="0"/>
            <a:r>
              <a:rPr lang="en-US" dirty="0" smtClean="0"/>
              <a:t>[specific for antigen of interest]</a:t>
            </a:r>
            <a:endParaRPr lang="ar-SA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759" y="5485546"/>
            <a:ext cx="394513" cy="392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65" y="5463709"/>
            <a:ext cx="397195" cy="39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569" y="5463709"/>
            <a:ext cx="358647" cy="35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62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4242</TotalTime>
  <Words>782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تجاور</vt:lpstr>
      <vt:lpstr>For SDS-page </vt:lpstr>
      <vt:lpstr>Western Blotting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Blotting</dc:title>
  <dc:creator>لينة</dc:creator>
  <cp:lastModifiedBy>Areej Alzahrani</cp:lastModifiedBy>
  <cp:revision>63</cp:revision>
  <dcterms:created xsi:type="dcterms:W3CDTF">2013-08-30T18:57:49Z</dcterms:created>
  <dcterms:modified xsi:type="dcterms:W3CDTF">2015-03-18T10:29:03Z</dcterms:modified>
</cp:coreProperties>
</file>