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 id="2147483649" r:id="rId5"/>
  </p:sldMasterIdLst>
  <p:notesMasterIdLst>
    <p:notesMasterId r:id="rId15"/>
  </p:notesMasterIdLst>
  <p:sldIdLst>
    <p:sldId id="315" r:id="rId6"/>
    <p:sldId id="303" r:id="rId7"/>
    <p:sldId id="304" r:id="rId8"/>
    <p:sldId id="290" r:id="rId9"/>
    <p:sldId id="306" r:id="rId10"/>
    <p:sldId id="314" r:id="rId11"/>
    <p:sldId id="298" r:id="rId12"/>
    <p:sldId id="311" r:id="rId13"/>
    <p:sldId id="308" r:id="rId1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14" d="100"/>
          <a:sy n="114" d="100"/>
        </p:scale>
        <p:origin x="-918" y="-24"/>
      </p:cViewPr>
      <p:guideLst>
        <p:guide orient="horz" pos="2160"/>
        <p:guide pos="2880"/>
      </p:guideLst>
    </p:cSldViewPr>
  </p:slideViewPr>
  <p:notesTextViewPr>
    <p:cViewPr>
      <p:scale>
        <a:sx n="100" d="100"/>
        <a:sy n="100" d="100"/>
      </p:scale>
      <p:origin x="0" y="0"/>
    </p:cViewPr>
  </p:notesTextViewPr>
  <p:sorterViewPr>
    <p:cViewPr>
      <p:scale>
        <a:sx n="134" d="100"/>
        <a:sy n="134"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A4B08EA-3936-46ED-8C67-0A66D654C5C3}" type="datetimeFigureOut">
              <a:rPr lang="en-US"/>
              <a:pPr>
                <a:defRPr/>
              </a:pPr>
              <a:t>28/10/2018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4581ECC-2D7E-4FCD-BF3B-9CBB4CBBD083}" type="slidenum">
              <a:rPr lang="en-US"/>
              <a:pPr>
                <a:defRPr/>
              </a:pPr>
              <a:t>‹#›</a:t>
            </a:fld>
            <a:endParaRPr lang="en-US"/>
          </a:p>
        </p:txBody>
      </p:sp>
    </p:spTree>
    <p:extLst>
      <p:ext uri="{BB962C8B-B14F-4D97-AF65-F5344CB8AC3E}">
        <p14:creationId xmlns:p14="http://schemas.microsoft.com/office/powerpoint/2010/main" val="1574053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charset="0"/>
              </a:defRPr>
            </a:lvl1pPr>
            <a:lvl2pPr marL="742950" indent="-285750" algn="l" rtl="0" eaLnBrk="0" hangingPunct="0">
              <a:spcBef>
                <a:spcPct val="30000"/>
              </a:spcBef>
              <a:defRPr sz="1200">
                <a:solidFill>
                  <a:schemeClr val="tx1"/>
                </a:solidFill>
                <a:latin typeface="Calibri" pitchFamily="34" charset="0"/>
                <a:cs typeface="Arial" charset="0"/>
              </a:defRPr>
            </a:lvl2pPr>
            <a:lvl3pPr marL="1143000" indent="-228600" algn="l" rtl="0" eaLnBrk="0" hangingPunct="0">
              <a:spcBef>
                <a:spcPct val="30000"/>
              </a:spcBef>
              <a:defRPr sz="1200">
                <a:solidFill>
                  <a:schemeClr val="tx1"/>
                </a:solidFill>
                <a:latin typeface="Calibri" pitchFamily="34" charset="0"/>
                <a:cs typeface="Arial" charset="0"/>
              </a:defRPr>
            </a:lvl3pPr>
            <a:lvl4pPr marL="1600200" indent="-228600" algn="l" rtl="0" eaLnBrk="0" hangingPunct="0">
              <a:spcBef>
                <a:spcPct val="30000"/>
              </a:spcBef>
              <a:defRPr sz="1200">
                <a:solidFill>
                  <a:schemeClr val="tx1"/>
                </a:solidFill>
                <a:latin typeface="Calibri" pitchFamily="34" charset="0"/>
                <a:cs typeface="Arial" charset="0"/>
              </a:defRPr>
            </a:lvl4pPr>
            <a:lvl5pPr marL="2057400" indent="-228600" algn="l" rtl="0" eaLnBrk="0" hangingPunct="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rtl="1" eaLnBrk="1" hangingPunct="1">
              <a:spcBef>
                <a:spcPct val="0"/>
              </a:spcBef>
            </a:pPr>
            <a:fld id="{C191F74A-F12D-49E4-870C-7FAFF813B50D}" type="slidenum">
              <a:rPr lang="ar-SA" altLang="en-US" smtClean="0">
                <a:latin typeface="Arial" charset="0"/>
              </a:rPr>
              <a:pPr algn="r" rtl="1" eaLnBrk="1" hangingPunct="1">
                <a:spcBef>
                  <a:spcPct val="0"/>
                </a:spcBef>
              </a:pPr>
              <a:t>2</a:t>
            </a:fld>
            <a:endParaRPr lang="en-US" altLang="en-US" smtClean="0">
              <a:latin typeface="Arial"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charset="0"/>
              </a:defRPr>
            </a:lvl1pPr>
            <a:lvl2pPr marL="742950" indent="-285750" algn="l" rtl="0" eaLnBrk="0" hangingPunct="0">
              <a:spcBef>
                <a:spcPct val="30000"/>
              </a:spcBef>
              <a:defRPr sz="1200">
                <a:solidFill>
                  <a:schemeClr val="tx1"/>
                </a:solidFill>
                <a:latin typeface="Calibri" pitchFamily="34" charset="0"/>
                <a:cs typeface="Arial" charset="0"/>
              </a:defRPr>
            </a:lvl2pPr>
            <a:lvl3pPr marL="1143000" indent="-228600" algn="l" rtl="0" eaLnBrk="0" hangingPunct="0">
              <a:spcBef>
                <a:spcPct val="30000"/>
              </a:spcBef>
              <a:defRPr sz="1200">
                <a:solidFill>
                  <a:schemeClr val="tx1"/>
                </a:solidFill>
                <a:latin typeface="Calibri" pitchFamily="34" charset="0"/>
                <a:cs typeface="Arial" charset="0"/>
              </a:defRPr>
            </a:lvl3pPr>
            <a:lvl4pPr marL="1600200" indent="-228600" algn="l" rtl="0" eaLnBrk="0" hangingPunct="0">
              <a:spcBef>
                <a:spcPct val="30000"/>
              </a:spcBef>
              <a:defRPr sz="1200">
                <a:solidFill>
                  <a:schemeClr val="tx1"/>
                </a:solidFill>
                <a:latin typeface="Calibri" pitchFamily="34" charset="0"/>
                <a:cs typeface="Arial" charset="0"/>
              </a:defRPr>
            </a:lvl4pPr>
            <a:lvl5pPr marL="2057400" indent="-228600" algn="l" rtl="0" eaLnBrk="0" hangingPunct="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rtl="1" eaLnBrk="1" hangingPunct="1">
              <a:spcBef>
                <a:spcPct val="0"/>
              </a:spcBef>
            </a:pPr>
            <a:fld id="{C191F74A-F12D-49E4-870C-7FAFF813B50D}" type="slidenum">
              <a:rPr lang="ar-SA" altLang="en-US" smtClean="0">
                <a:latin typeface="Arial" charset="0"/>
              </a:rPr>
              <a:pPr algn="r" rtl="1" eaLnBrk="1" hangingPunct="1">
                <a:spcBef>
                  <a:spcPct val="0"/>
                </a:spcBef>
              </a:pPr>
              <a:t>3</a:t>
            </a:fld>
            <a:endParaRPr lang="en-US" altLang="en-US" smtClean="0">
              <a:latin typeface="Arial"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2327B6-E74A-4462-901B-8F4479040D00}" type="slidenum">
              <a:rPr lang="ar-SA" altLang="en-US"/>
              <a:pPr>
                <a:defRPr/>
              </a:pPr>
              <a:t>‹#›</a:t>
            </a:fld>
            <a:endParaRPr lang="en-US" altLang="en-US"/>
          </a:p>
        </p:txBody>
      </p:sp>
    </p:spTree>
    <p:extLst>
      <p:ext uri="{BB962C8B-B14F-4D97-AF65-F5344CB8AC3E}">
        <p14:creationId xmlns:p14="http://schemas.microsoft.com/office/powerpoint/2010/main" val="243258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6068E9-FBB5-4FDC-9A4A-8EC578B0378C}" type="slidenum">
              <a:rPr lang="ar-SA" altLang="en-US"/>
              <a:pPr>
                <a:defRPr/>
              </a:pPr>
              <a:t>‹#›</a:t>
            </a:fld>
            <a:endParaRPr lang="en-US" altLang="en-US"/>
          </a:p>
        </p:txBody>
      </p:sp>
    </p:spTree>
    <p:extLst>
      <p:ext uri="{BB962C8B-B14F-4D97-AF65-F5344CB8AC3E}">
        <p14:creationId xmlns:p14="http://schemas.microsoft.com/office/powerpoint/2010/main" val="536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B1A70A-368F-47E7-9D56-0AC17C03EF24}" type="slidenum">
              <a:rPr lang="ar-SA" altLang="en-US"/>
              <a:pPr>
                <a:defRPr/>
              </a:pPr>
              <a:t>‹#›</a:t>
            </a:fld>
            <a:endParaRPr lang="en-US" altLang="en-US"/>
          </a:p>
        </p:txBody>
      </p:sp>
    </p:spTree>
    <p:extLst>
      <p:ext uri="{BB962C8B-B14F-4D97-AF65-F5344CB8AC3E}">
        <p14:creationId xmlns:p14="http://schemas.microsoft.com/office/powerpoint/2010/main" val="182333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rtl="0" eaLnBrk="1" hangingPunct="1">
                <a:defRPr/>
              </a:pPr>
              <a:endParaRPr lang="en-US" altLang="en-US" sz="2400" smtClean="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rtl="0" eaLnBrk="1" hangingPunct="1">
                  <a:defRPr/>
                </a:pPr>
                <a:endParaRPr lang="en-US" altLang="en-US" sz="2400" smtClean="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rtl="0" eaLnBrk="1" hangingPunct="1">
                  <a:defRPr/>
                </a:pPr>
                <a:endParaRPr lang="en-US" altLang="en-US" sz="2400" smtClean="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rtl="0" eaLnBrk="1" hangingPunct="1">
                  <a:defRPr/>
                </a:pPr>
                <a:endParaRPr lang="en-US" altLang="en-US" sz="2400" smtClean="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1515"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altLang="en-US" noProof="0" smtClean="0"/>
              <a:t>Click to edit Master title style</a:t>
            </a:r>
          </a:p>
        </p:txBody>
      </p:sp>
      <p:sp>
        <p:nvSpPr>
          <p:cNvPr id="2151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en-US" altLang="en-US" noProof="0" smtClean="0"/>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lt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ltLang="en-US"/>
          </a:p>
        </p:txBody>
      </p:sp>
      <p:sp>
        <p:nvSpPr>
          <p:cNvPr id="15" name="Rectangle 15"/>
          <p:cNvSpPr>
            <a:spLocks noGrp="1" noChangeArrowheads="1"/>
          </p:cNvSpPr>
          <p:nvPr>
            <p:ph type="sldNum" sz="quarter" idx="12"/>
          </p:nvPr>
        </p:nvSpPr>
        <p:spPr/>
        <p:txBody>
          <a:bodyPr/>
          <a:lstStyle>
            <a:lvl1pPr>
              <a:defRPr/>
            </a:lvl1pPr>
          </a:lstStyle>
          <a:p>
            <a:pPr>
              <a:defRPr/>
            </a:pPr>
            <a:fld id="{5C8427C2-F1E3-45A6-9596-53DA8F98E043}" type="slidenum">
              <a:rPr lang="ar-SA" altLang="en-US"/>
              <a:pPr>
                <a:defRPr/>
              </a:pPr>
              <a:t>‹#›</a:t>
            </a:fld>
            <a:endParaRPr lang="en-US" altLang="en-US"/>
          </a:p>
        </p:txBody>
      </p:sp>
    </p:spTree>
    <p:extLst>
      <p:ext uri="{BB962C8B-B14F-4D97-AF65-F5344CB8AC3E}">
        <p14:creationId xmlns:p14="http://schemas.microsoft.com/office/powerpoint/2010/main" val="19305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B2CFA57-1152-40BD-9155-3CA4377A03DB}" type="slidenum">
              <a:rPr lang="ar-SA" altLang="en-US"/>
              <a:pPr>
                <a:defRPr/>
              </a:pPr>
              <a:t>‹#›</a:t>
            </a:fld>
            <a:endParaRPr lang="en-US" altLang="en-US"/>
          </a:p>
        </p:txBody>
      </p:sp>
    </p:spTree>
    <p:extLst>
      <p:ext uri="{BB962C8B-B14F-4D97-AF65-F5344CB8AC3E}">
        <p14:creationId xmlns:p14="http://schemas.microsoft.com/office/powerpoint/2010/main" val="1673430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024227D-41D8-4CCC-9561-87C58A32666E}" type="slidenum">
              <a:rPr lang="ar-SA" altLang="en-US"/>
              <a:pPr>
                <a:defRPr/>
              </a:pPr>
              <a:t>‹#›</a:t>
            </a:fld>
            <a:endParaRPr lang="en-US" altLang="en-US"/>
          </a:p>
        </p:txBody>
      </p:sp>
    </p:spTree>
    <p:extLst>
      <p:ext uri="{BB962C8B-B14F-4D97-AF65-F5344CB8AC3E}">
        <p14:creationId xmlns:p14="http://schemas.microsoft.com/office/powerpoint/2010/main" val="357685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3BE34423-AE72-4B15-AE07-EA2C5667E543}" type="slidenum">
              <a:rPr lang="ar-SA" altLang="en-US"/>
              <a:pPr>
                <a:defRPr/>
              </a:pPr>
              <a:t>‹#›</a:t>
            </a:fld>
            <a:endParaRPr lang="en-US" altLang="en-US"/>
          </a:p>
        </p:txBody>
      </p:sp>
    </p:spTree>
    <p:extLst>
      <p:ext uri="{BB962C8B-B14F-4D97-AF65-F5344CB8AC3E}">
        <p14:creationId xmlns:p14="http://schemas.microsoft.com/office/powerpoint/2010/main" val="562404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8ACFD7F0-A52E-4A6F-A792-1B21053707D6}" type="slidenum">
              <a:rPr lang="ar-SA" altLang="en-US"/>
              <a:pPr>
                <a:defRPr/>
              </a:pPr>
              <a:t>‹#›</a:t>
            </a:fld>
            <a:endParaRPr lang="en-US" altLang="en-US"/>
          </a:p>
        </p:txBody>
      </p:sp>
    </p:spTree>
    <p:extLst>
      <p:ext uri="{BB962C8B-B14F-4D97-AF65-F5344CB8AC3E}">
        <p14:creationId xmlns:p14="http://schemas.microsoft.com/office/powerpoint/2010/main" val="3623935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5F403A5A-A8D7-443C-90D4-ACD6803E8D2B}" type="slidenum">
              <a:rPr lang="ar-SA" altLang="en-US"/>
              <a:pPr>
                <a:defRPr/>
              </a:pPr>
              <a:t>‹#›</a:t>
            </a:fld>
            <a:endParaRPr lang="en-US" altLang="en-US"/>
          </a:p>
        </p:txBody>
      </p:sp>
    </p:spTree>
    <p:extLst>
      <p:ext uri="{BB962C8B-B14F-4D97-AF65-F5344CB8AC3E}">
        <p14:creationId xmlns:p14="http://schemas.microsoft.com/office/powerpoint/2010/main" val="1959157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5F5568D8-D2C1-4A5B-9E7F-6905E63449DF}" type="slidenum">
              <a:rPr lang="ar-SA" altLang="en-US"/>
              <a:pPr>
                <a:defRPr/>
              </a:pPr>
              <a:t>‹#›</a:t>
            </a:fld>
            <a:endParaRPr lang="en-US" altLang="en-US"/>
          </a:p>
        </p:txBody>
      </p:sp>
    </p:spTree>
    <p:extLst>
      <p:ext uri="{BB962C8B-B14F-4D97-AF65-F5344CB8AC3E}">
        <p14:creationId xmlns:p14="http://schemas.microsoft.com/office/powerpoint/2010/main" val="349543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BDED0FC1-E860-4575-8F02-50ECA8B400C8}" type="slidenum">
              <a:rPr lang="ar-SA" altLang="en-US"/>
              <a:pPr>
                <a:defRPr/>
              </a:pPr>
              <a:t>‹#›</a:t>
            </a:fld>
            <a:endParaRPr lang="en-US" altLang="en-US"/>
          </a:p>
        </p:txBody>
      </p:sp>
    </p:spTree>
    <p:extLst>
      <p:ext uri="{BB962C8B-B14F-4D97-AF65-F5344CB8AC3E}">
        <p14:creationId xmlns:p14="http://schemas.microsoft.com/office/powerpoint/2010/main" val="371375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0EF452-445C-4D6B-ACE8-2A5B7BFEA73F}" type="slidenum">
              <a:rPr lang="ar-SA" altLang="en-US"/>
              <a:pPr>
                <a:defRPr/>
              </a:pPr>
              <a:t>‹#›</a:t>
            </a:fld>
            <a:endParaRPr lang="en-US" altLang="en-US"/>
          </a:p>
        </p:txBody>
      </p:sp>
    </p:spTree>
    <p:extLst>
      <p:ext uri="{BB962C8B-B14F-4D97-AF65-F5344CB8AC3E}">
        <p14:creationId xmlns:p14="http://schemas.microsoft.com/office/powerpoint/2010/main" val="3318710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C4295EA8-DD59-4D21-8CEF-BDE5BD6F108C}" type="slidenum">
              <a:rPr lang="ar-SA" altLang="en-US"/>
              <a:pPr>
                <a:defRPr/>
              </a:pPr>
              <a:t>‹#›</a:t>
            </a:fld>
            <a:endParaRPr lang="en-US" altLang="en-US"/>
          </a:p>
        </p:txBody>
      </p:sp>
    </p:spTree>
    <p:extLst>
      <p:ext uri="{BB962C8B-B14F-4D97-AF65-F5344CB8AC3E}">
        <p14:creationId xmlns:p14="http://schemas.microsoft.com/office/powerpoint/2010/main" val="3446196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75175D29-697A-44AE-A2BA-9AB9740BCBBD}" type="slidenum">
              <a:rPr lang="ar-SA" altLang="en-US"/>
              <a:pPr>
                <a:defRPr/>
              </a:pPr>
              <a:t>‹#›</a:t>
            </a:fld>
            <a:endParaRPr lang="en-US" altLang="en-US"/>
          </a:p>
        </p:txBody>
      </p:sp>
    </p:spTree>
    <p:extLst>
      <p:ext uri="{BB962C8B-B14F-4D97-AF65-F5344CB8AC3E}">
        <p14:creationId xmlns:p14="http://schemas.microsoft.com/office/powerpoint/2010/main" val="2586966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8E05057C-B001-4A7B-A3DC-2AF8F42428B5}" type="slidenum">
              <a:rPr lang="ar-SA" altLang="en-US"/>
              <a:pPr>
                <a:defRPr/>
              </a:pPr>
              <a:t>‹#›</a:t>
            </a:fld>
            <a:endParaRPr lang="en-US" altLang="en-US"/>
          </a:p>
        </p:txBody>
      </p:sp>
    </p:spTree>
    <p:extLst>
      <p:ext uri="{BB962C8B-B14F-4D97-AF65-F5344CB8AC3E}">
        <p14:creationId xmlns:p14="http://schemas.microsoft.com/office/powerpoint/2010/main" val="2128749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F3DFEDE-7A86-4CC2-B963-60332BA0F7A1}" type="slidenum">
              <a:rPr lang="en-US" altLang="en-US"/>
              <a:pPr>
                <a:defRPr/>
              </a:pPr>
              <a:t>‹#›</a:t>
            </a:fld>
            <a:endParaRPr lang="en-US" altLang="en-US"/>
          </a:p>
        </p:txBody>
      </p:sp>
    </p:spTree>
    <p:extLst>
      <p:ext uri="{BB962C8B-B14F-4D97-AF65-F5344CB8AC3E}">
        <p14:creationId xmlns:p14="http://schemas.microsoft.com/office/powerpoint/2010/main" val="307840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C1D7612-8191-4E6B-85C8-C5598412B94E}" type="slidenum">
              <a:rPr lang="ar-SA" altLang="en-US"/>
              <a:pPr>
                <a:defRPr/>
              </a:pPr>
              <a:t>‹#›</a:t>
            </a:fld>
            <a:endParaRPr lang="en-US" altLang="en-US"/>
          </a:p>
        </p:txBody>
      </p:sp>
    </p:spTree>
    <p:extLst>
      <p:ext uri="{BB962C8B-B14F-4D97-AF65-F5344CB8AC3E}">
        <p14:creationId xmlns:p14="http://schemas.microsoft.com/office/powerpoint/2010/main" val="189345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6B03082-4534-4883-A100-5EAEACE4E9C8}" type="slidenum">
              <a:rPr lang="ar-SA" altLang="en-US"/>
              <a:pPr>
                <a:defRPr/>
              </a:pPr>
              <a:t>‹#›</a:t>
            </a:fld>
            <a:endParaRPr lang="en-US" altLang="en-US"/>
          </a:p>
        </p:txBody>
      </p:sp>
    </p:spTree>
    <p:extLst>
      <p:ext uri="{BB962C8B-B14F-4D97-AF65-F5344CB8AC3E}">
        <p14:creationId xmlns:p14="http://schemas.microsoft.com/office/powerpoint/2010/main" val="318313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6C5F684-3473-457B-8972-A12C56492304}" type="slidenum">
              <a:rPr lang="ar-SA" altLang="en-US"/>
              <a:pPr>
                <a:defRPr/>
              </a:pPr>
              <a:t>‹#›</a:t>
            </a:fld>
            <a:endParaRPr lang="en-US" altLang="en-US"/>
          </a:p>
        </p:txBody>
      </p:sp>
    </p:spTree>
    <p:extLst>
      <p:ext uri="{BB962C8B-B14F-4D97-AF65-F5344CB8AC3E}">
        <p14:creationId xmlns:p14="http://schemas.microsoft.com/office/powerpoint/2010/main" val="272204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7D41F8F-588D-4CF1-9233-982EDDD5BF57}" type="slidenum">
              <a:rPr lang="ar-SA" altLang="en-US"/>
              <a:pPr>
                <a:defRPr/>
              </a:pPr>
              <a:t>‹#›</a:t>
            </a:fld>
            <a:endParaRPr lang="en-US" altLang="en-US"/>
          </a:p>
        </p:txBody>
      </p:sp>
    </p:spTree>
    <p:extLst>
      <p:ext uri="{BB962C8B-B14F-4D97-AF65-F5344CB8AC3E}">
        <p14:creationId xmlns:p14="http://schemas.microsoft.com/office/powerpoint/2010/main" val="224232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69668E5-A170-42B5-9FB6-AE84464E1ECC}" type="slidenum">
              <a:rPr lang="ar-SA" altLang="en-US"/>
              <a:pPr>
                <a:defRPr/>
              </a:pPr>
              <a:t>‹#›</a:t>
            </a:fld>
            <a:endParaRPr lang="en-US" altLang="en-US"/>
          </a:p>
        </p:txBody>
      </p:sp>
    </p:spTree>
    <p:extLst>
      <p:ext uri="{BB962C8B-B14F-4D97-AF65-F5344CB8AC3E}">
        <p14:creationId xmlns:p14="http://schemas.microsoft.com/office/powerpoint/2010/main" val="1969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ECBE95-F0BB-4E1A-A948-901578ABC634}" type="slidenum">
              <a:rPr lang="ar-SA" altLang="en-US"/>
              <a:pPr>
                <a:defRPr/>
              </a:pPr>
              <a:t>‹#›</a:t>
            </a:fld>
            <a:endParaRPr lang="en-US" altLang="en-US"/>
          </a:p>
        </p:txBody>
      </p:sp>
    </p:spTree>
    <p:extLst>
      <p:ext uri="{BB962C8B-B14F-4D97-AF65-F5344CB8AC3E}">
        <p14:creationId xmlns:p14="http://schemas.microsoft.com/office/powerpoint/2010/main" val="307386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B5DA8E5-9E42-428D-8B31-9B5F8139E733}" type="slidenum">
              <a:rPr lang="ar-SA" altLang="en-US"/>
              <a:pPr>
                <a:defRPr/>
              </a:pPr>
              <a:t>‹#›</a:t>
            </a:fld>
            <a:endParaRPr lang="en-US" altLang="en-US"/>
          </a:p>
        </p:txBody>
      </p:sp>
    </p:spTree>
    <p:extLst>
      <p:ext uri="{BB962C8B-B14F-4D97-AF65-F5344CB8AC3E}">
        <p14:creationId xmlns:p14="http://schemas.microsoft.com/office/powerpoint/2010/main" val="303565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fld id="{790510AF-BE9A-4546-8A0F-D7DBD5BA486B}"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8686800" cy="4876800"/>
            <a:chOff x="0" y="0"/>
            <a:chExt cx="5472" cy="3072"/>
          </a:xfrm>
        </p:grpSpPr>
        <p:sp>
          <p:nvSpPr>
            <p:cNvPr id="2057"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rtl="0" eaLnBrk="1" hangingPunct="1">
                <a:defRPr/>
              </a:pPr>
              <a:endParaRPr lang="en-US" altLang="en-US" sz="2400" smtClean="0">
                <a:latin typeface="Times New Roman" pitchFamily="18" charset="0"/>
              </a:endParaRPr>
            </a:p>
          </p:txBody>
        </p:sp>
        <p:grpSp>
          <p:nvGrpSpPr>
            <p:cNvPr id="2058" name="Group 4"/>
            <p:cNvGrpSpPr>
              <a:grpSpLocks/>
            </p:cNvGrpSpPr>
            <p:nvPr/>
          </p:nvGrpSpPr>
          <p:grpSpPr bwMode="auto">
            <a:xfrm>
              <a:off x="240" y="893"/>
              <a:ext cx="5232" cy="115"/>
              <a:chOff x="240" y="893"/>
              <a:chExt cx="5232" cy="115"/>
            </a:xfrm>
          </p:grpSpPr>
          <p:sp>
            <p:nvSpPr>
              <p:cNvPr id="2059"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rtl="0" eaLnBrk="1" hangingPunct="1">
                  <a:defRPr/>
                </a:pPr>
                <a:endParaRPr lang="en-US" altLang="en-US" sz="2400" smtClean="0">
                  <a:latin typeface="Times New Roman" pitchFamily="18" charset="0"/>
                </a:endParaRPr>
              </a:p>
            </p:txBody>
          </p:sp>
          <p:sp>
            <p:nvSpPr>
              <p:cNvPr id="2060"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51"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9"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000"/>
            </a:lvl1pPr>
          </a:lstStyle>
          <a:p>
            <a:pPr>
              <a:defRPr/>
            </a:pPr>
            <a:endParaRPr lang="en-US" altLang="en-US"/>
          </a:p>
        </p:txBody>
      </p:sp>
      <p:sp>
        <p:nvSpPr>
          <p:cNvPr id="20490"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a:defRPr sz="1000"/>
            </a:lvl1pPr>
          </a:lstStyle>
          <a:p>
            <a:pPr>
              <a:defRPr/>
            </a:pPr>
            <a:endParaRPr lang="en-US" altLang="en-US"/>
          </a:p>
        </p:txBody>
      </p:sp>
      <p:sp>
        <p:nvSpPr>
          <p:cNvPr id="20491"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a:defRPr sz="1000"/>
            </a:lvl1pPr>
          </a:lstStyle>
          <a:p>
            <a:pPr>
              <a:defRPr/>
            </a:pPr>
            <a:fld id="{2626F71A-3227-4899-97B5-75330E07FB32}" type="slidenum">
              <a:rPr lang="ar-SA" altLang="en-US"/>
              <a:pPr>
                <a:defRPr/>
              </a:pPr>
              <a:t>‹#›</a:t>
            </a:fld>
            <a:endParaRPr lang="en-US" altLang="en-US"/>
          </a:p>
        </p:txBody>
      </p:sp>
      <p:sp>
        <p:nvSpPr>
          <p:cNvPr id="2056"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09"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28" r:id="rId12"/>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charset="0"/>
        </a:defRPr>
      </a:lvl2pPr>
      <a:lvl3pPr algn="l" rtl="1" eaLnBrk="0" fontAlgn="base" hangingPunct="0">
        <a:spcBef>
          <a:spcPct val="0"/>
        </a:spcBef>
        <a:spcAft>
          <a:spcPct val="0"/>
        </a:spcAft>
        <a:defRPr sz="4200">
          <a:solidFill>
            <a:schemeClr val="tx2"/>
          </a:solidFill>
          <a:latin typeface="Times New Roman" pitchFamily="18" charset="0"/>
          <a:cs typeface="Arial" charset="0"/>
        </a:defRPr>
      </a:lvl3pPr>
      <a:lvl4pPr algn="l" rtl="1" eaLnBrk="0" fontAlgn="base" hangingPunct="0">
        <a:spcBef>
          <a:spcPct val="0"/>
        </a:spcBef>
        <a:spcAft>
          <a:spcPct val="0"/>
        </a:spcAft>
        <a:defRPr sz="4200">
          <a:solidFill>
            <a:schemeClr val="tx2"/>
          </a:solidFill>
          <a:latin typeface="Times New Roman" pitchFamily="18" charset="0"/>
          <a:cs typeface="Arial" charset="0"/>
        </a:defRPr>
      </a:lvl4pPr>
      <a:lvl5pPr algn="l" rtl="1" eaLnBrk="0" fontAlgn="base" hangingPunct="0">
        <a:spcBef>
          <a:spcPct val="0"/>
        </a:spcBef>
        <a:spcAft>
          <a:spcPct val="0"/>
        </a:spcAft>
        <a:defRPr sz="4200">
          <a:solidFill>
            <a:schemeClr val="tx2"/>
          </a:solidFill>
          <a:latin typeface="Times New Roman" pitchFamily="18" charset="0"/>
          <a:cs typeface="Arial" charset="0"/>
        </a:defRPr>
      </a:lvl5pPr>
      <a:lvl6pPr marL="457200" algn="l" rtl="1" fontAlgn="base">
        <a:spcBef>
          <a:spcPct val="0"/>
        </a:spcBef>
        <a:spcAft>
          <a:spcPct val="0"/>
        </a:spcAft>
        <a:defRPr sz="4200">
          <a:solidFill>
            <a:schemeClr val="tx2"/>
          </a:solidFill>
          <a:latin typeface="Times New Roman" pitchFamily="18" charset="0"/>
          <a:cs typeface="Arial" charset="0"/>
        </a:defRPr>
      </a:lvl6pPr>
      <a:lvl7pPr marL="914400" algn="l" rtl="1" fontAlgn="base">
        <a:spcBef>
          <a:spcPct val="0"/>
        </a:spcBef>
        <a:spcAft>
          <a:spcPct val="0"/>
        </a:spcAft>
        <a:defRPr sz="4200">
          <a:solidFill>
            <a:schemeClr val="tx2"/>
          </a:solidFill>
          <a:latin typeface="Times New Roman" pitchFamily="18" charset="0"/>
          <a:cs typeface="Arial" charset="0"/>
        </a:defRPr>
      </a:lvl7pPr>
      <a:lvl8pPr marL="1371600" algn="l" rtl="1" fontAlgn="base">
        <a:spcBef>
          <a:spcPct val="0"/>
        </a:spcBef>
        <a:spcAft>
          <a:spcPct val="0"/>
        </a:spcAft>
        <a:defRPr sz="4200">
          <a:solidFill>
            <a:schemeClr val="tx2"/>
          </a:solidFill>
          <a:latin typeface="Times New Roman" pitchFamily="18" charset="0"/>
          <a:cs typeface="Arial" charset="0"/>
        </a:defRPr>
      </a:lvl8pPr>
      <a:lvl9pPr marL="1828800" algn="l" rtl="1" fontAlgn="base">
        <a:spcBef>
          <a:spcPct val="0"/>
        </a:spcBef>
        <a:spcAft>
          <a:spcPct val="0"/>
        </a:spcAft>
        <a:defRPr sz="4200">
          <a:solidFill>
            <a:schemeClr val="tx2"/>
          </a:solidFill>
          <a:latin typeface="Times New Roman" pitchFamily="18" charset="0"/>
          <a:cs typeface="Arial"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mailto:aldawood@ksu.edu.sa"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hyperlink" Target="http://ucdnema.ucdavis.edu/imagemap/nemmap/ENT10/1-25b.jpg"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hyperlink" Target="http://images.google.com.sa/imgres?imgurl=http://www.delhi.edu/page/plantsci/plantsciencedelhi/plprot/arachnids.jpg&amp;imgrefurl=http://www.delhi.edu/page/plantsci/PlantScienceDelhi/plprot/&amp;h=962&amp;w=852&amp;sz=126&amp;tbnid=kBt6zAZkBzkJ:&amp;tbnh=147&amp;tbnw=131&amp;start=68&amp;prev=/images?q=arthropoda&amp;start=60&amp;hl=ar&amp;lr=&amp;ie=UTF-8&amp;sa=N" TargetMode="External"/><Relationship Id="rId13" Type="http://schemas.openxmlformats.org/officeDocument/2006/relationships/image" Target="../media/image18.jpeg"/><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image" Target="../media/image17.jpeg"/><Relationship Id="rId2" Type="http://schemas.openxmlformats.org/officeDocument/2006/relationships/hyperlink" Target="http://images.google.com.sa/imgres?imgurl=http://www.aces.edu/department/ipm/boll3.gif&amp;imgrefurl=http://www.aces.edu/department/ipm/bollweevil.htm&amp;h=190&amp;w=250&amp;sz=51&amp;tbnid=ak0UXNC49lUJ:&amp;tbnh=80&amp;tbnw=105&amp;start=63&amp;prev=/images?q=weevils&amp;start=60&amp;hl=ar&amp;lr=&amp;ie=UTF-8&amp;sa=N" TargetMode="External"/><Relationship Id="rId1" Type="http://schemas.openxmlformats.org/officeDocument/2006/relationships/slideLayout" Target="../slideLayouts/slideLayout23.xml"/><Relationship Id="rId6" Type="http://schemas.openxmlformats.org/officeDocument/2006/relationships/hyperlink" Target="http://images.google.com.sa/imgres?imgurl=http://en.wikipedia.org/upload/d/db/Honigbiene.JPG&amp;imgrefurl=http://en.wikipedia.org/wiki/Bee&amp;h=284&amp;w=360&amp;sz=25&amp;tbnid=ABCzm-rLYkEJ:&amp;tbnh=91&amp;tbnw=116&amp;start=1&amp;prev=/images?q=arthropoda&amp;hl=ar&amp;lr=&amp;ie=UTF-8&amp;sa=G" TargetMode="External"/><Relationship Id="rId11" Type="http://schemas.openxmlformats.org/officeDocument/2006/relationships/image" Target="../media/image16.jpeg"/><Relationship Id="rId5" Type="http://schemas.openxmlformats.org/officeDocument/2006/relationships/image" Target="../media/image12.jpeg"/><Relationship Id="rId10" Type="http://schemas.openxmlformats.org/officeDocument/2006/relationships/image" Target="../media/image15.jpeg"/><Relationship Id="rId4" Type="http://schemas.openxmlformats.org/officeDocument/2006/relationships/hyperlink" Target="http://images.google.com.sa/imgres?imgurl=http://www.washington.edu/newsroom/news/images/flies-lr.jpg&amp;imgrefurl=http://www.world66.com/europe/denmark/aarhus/lib/image/change&amp;h=250&amp;w=320&amp;sz=8&amp;tbnid=omgt8NBkvZgJ:&amp;tbnh=88&amp;tbnw=112&amp;start=3&amp;prev=/images?q=flies&amp;hl=ar&amp;lr=&amp;ie=UTF-8" TargetMode="External"/><Relationship Id="rId9" Type="http://schemas.openxmlformats.org/officeDocument/2006/relationships/image" Target="../media/image14.jpe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r.wikipedia.org/wiki/%D8%AA%D8%B3%D9%85%D9%8A%D8%A9_%D8%AB%D9%86%D8%A7%D8%A6%D9%8A%D8%A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4.tiff"/><Relationship Id="rId3" Type="http://schemas.openxmlformats.org/officeDocument/2006/relationships/image" Target="../media/image29.jpeg"/><Relationship Id="rId7" Type="http://schemas.openxmlformats.org/officeDocument/2006/relationships/image" Target="../media/image33.tiff"/><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emf"/><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Plant P logo"/>
          <p:cNvPicPr>
            <a:picLocks noChangeAspect="1" noChangeArrowheads="1"/>
          </p:cNvPicPr>
          <p:nvPr/>
        </p:nvPicPr>
        <p:blipFill>
          <a:blip r:embed="rId2">
            <a:clrChange>
              <a:clrFrom>
                <a:srgbClr val="FFFFFF"/>
              </a:clrFrom>
              <a:clrTo>
                <a:srgbClr val="FFFFFF">
                  <a:alpha val="0"/>
                </a:srgbClr>
              </a:clrTo>
            </a:clrChange>
            <a:lum bright="58000" contrast="-56000"/>
            <a:extLst>
              <a:ext uri="{28A0092B-C50C-407E-A947-70E740481C1C}">
                <a14:useLocalDpi xmlns:a14="http://schemas.microsoft.com/office/drawing/2010/main" val="0"/>
              </a:ext>
            </a:extLst>
          </a:blip>
          <a:srcRect/>
          <a:stretch>
            <a:fillRect/>
          </a:stretch>
        </p:blipFill>
        <p:spPr bwMode="auto">
          <a:xfrm>
            <a:off x="2667000" y="19812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2" descr="Dsc00392"/>
          <p:cNvPicPr>
            <a:picLocks noChangeAspect="1" noChangeArrowheads="1"/>
          </p:cNvPicPr>
          <p:nvPr/>
        </p:nvPicPr>
        <p:blipFill>
          <a:blip r:embed="rId3">
            <a:clrChange>
              <a:clrFrom>
                <a:srgbClr val="FFFFFF"/>
              </a:clrFrom>
              <a:clrTo>
                <a:srgbClr val="FFFFFF">
                  <a:alpha val="0"/>
                </a:srgbClr>
              </a:clrTo>
            </a:clrChange>
            <a:lum bright="68000" contrast="-2000"/>
            <a:extLst>
              <a:ext uri="{28A0092B-C50C-407E-A947-70E740481C1C}">
                <a14:useLocalDpi xmlns:a14="http://schemas.microsoft.com/office/drawing/2010/main" val="0"/>
              </a:ext>
            </a:extLst>
          </a:blip>
          <a:srcRect/>
          <a:stretch>
            <a:fillRect/>
          </a:stretch>
        </p:blipFill>
        <p:spPr bwMode="auto">
          <a:xfrm>
            <a:off x="0" y="2362200"/>
            <a:ext cx="35417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alazba_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8382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6"/>
          <p:cNvSpPr txBox="1">
            <a:spLocks noChangeArrowheads="1"/>
          </p:cNvSpPr>
          <p:nvPr/>
        </p:nvSpPr>
        <p:spPr bwMode="auto">
          <a:xfrm>
            <a:off x="1981200" y="1398588"/>
            <a:ext cx="48768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ar-SA" altLang="en-US" sz="1800" b="1">
                <a:solidFill>
                  <a:srgbClr val="0033CC"/>
                </a:solidFill>
              </a:rPr>
              <a:t>المملكة العربية السعودية</a:t>
            </a:r>
          </a:p>
          <a:p>
            <a:pPr algn="ctr" eaLnBrk="1" hangingPunct="1">
              <a:spcBef>
                <a:spcPct val="50000"/>
              </a:spcBef>
              <a:buFontTx/>
              <a:buNone/>
            </a:pPr>
            <a:r>
              <a:rPr lang="ar-SA" altLang="en-US" sz="1800" b="1">
                <a:solidFill>
                  <a:srgbClr val="0033CC"/>
                </a:solidFill>
              </a:rPr>
              <a:t>وزارة التعليم ـ جامعة الملك سعود</a:t>
            </a:r>
          </a:p>
          <a:p>
            <a:pPr algn="ctr" eaLnBrk="1" hangingPunct="1">
              <a:spcBef>
                <a:spcPct val="50000"/>
              </a:spcBef>
              <a:buFontTx/>
              <a:buNone/>
            </a:pPr>
            <a:r>
              <a:rPr lang="ar-SA" altLang="en-US" sz="1800" b="1">
                <a:solidFill>
                  <a:srgbClr val="0033CC"/>
                </a:solidFill>
              </a:rPr>
              <a:t>كلية علوم الأغذية والزراعة ـ قسم وقاية النبات</a:t>
            </a:r>
            <a:endParaRPr lang="en-US" altLang="en-US" sz="1800" b="1">
              <a:solidFill>
                <a:srgbClr val="0033CC"/>
              </a:solidFill>
            </a:endParaRPr>
          </a:p>
        </p:txBody>
      </p:sp>
      <p:sp>
        <p:nvSpPr>
          <p:cNvPr id="4102" name="Text Box 8"/>
          <p:cNvSpPr txBox="1">
            <a:spLocks noChangeArrowheads="1"/>
          </p:cNvSpPr>
          <p:nvPr/>
        </p:nvSpPr>
        <p:spPr bwMode="auto">
          <a:xfrm>
            <a:off x="1698771" y="2819400"/>
            <a:ext cx="5486400" cy="1189038"/>
          </a:xfrm>
          <a:prstGeom prst="rect">
            <a:avLst/>
          </a:prstGeom>
          <a:solidFill>
            <a:schemeClr val="accent1">
              <a:alpha val="43137"/>
            </a:schemeClr>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ar-SA" altLang="en-US" sz="2800" b="1" dirty="0"/>
              <a:t>المحاضرات النظرية</a:t>
            </a:r>
          </a:p>
          <a:p>
            <a:pPr algn="ctr" eaLnBrk="1" hangingPunct="1">
              <a:spcBef>
                <a:spcPct val="50000"/>
              </a:spcBef>
              <a:buFontTx/>
              <a:buNone/>
            </a:pPr>
            <a:r>
              <a:rPr lang="ar-SA" altLang="en-US" sz="2800" b="1" dirty="0"/>
              <a:t>لمقرر </a:t>
            </a:r>
            <a:r>
              <a:rPr lang="ar-SA" altLang="en-US" sz="2800" b="1" dirty="0" smtClean="0"/>
              <a:t>200 </a:t>
            </a:r>
            <a:r>
              <a:rPr lang="ar-SA" altLang="en-US" sz="2800" b="1" dirty="0"/>
              <a:t>وقن </a:t>
            </a:r>
            <a:endParaRPr lang="en-US" altLang="en-US" sz="2800" b="1" dirty="0"/>
          </a:p>
        </p:txBody>
      </p:sp>
      <p:pic>
        <p:nvPicPr>
          <p:cNvPr id="4103" name="Picture 9" descr="شعار الجامعة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914400"/>
            <a:ext cx="11953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10" descr="Parchment"/>
          <p:cNvSpPr txBox="1">
            <a:spLocks noChangeArrowheads="1"/>
          </p:cNvSpPr>
          <p:nvPr/>
        </p:nvSpPr>
        <p:spPr bwMode="auto">
          <a:xfrm>
            <a:off x="1698771" y="4182576"/>
            <a:ext cx="5464029" cy="2446824"/>
          </a:xfrm>
          <a:prstGeom prst="rect">
            <a:avLst/>
          </a:prstGeom>
          <a:blipFill dpi="0" rotWithShape="1">
            <a:blip r:embed="rId6">
              <a:alphaModFix amt="32000"/>
            </a:blip>
            <a:srcRect/>
            <a:tile tx="0" ty="0" sx="100000" sy="100000" flip="none" algn="tl"/>
          </a:blip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ar-SA" altLang="en-US" b="1" dirty="0" smtClean="0"/>
              <a:t>أساتذة المادة </a:t>
            </a:r>
          </a:p>
          <a:p>
            <a:pPr algn="ctr" eaLnBrk="1" hangingPunct="1">
              <a:spcBef>
                <a:spcPct val="50000"/>
              </a:spcBef>
              <a:defRPr/>
            </a:pPr>
            <a:r>
              <a:rPr lang="ar-SA" altLang="en-US" b="1" dirty="0" err="1">
                <a:solidFill>
                  <a:srgbClr val="0033CC"/>
                </a:solidFill>
              </a:rPr>
              <a:t>أ.د</a:t>
            </a:r>
            <a:r>
              <a:rPr lang="ar-SA" altLang="en-US" b="1" dirty="0">
                <a:solidFill>
                  <a:srgbClr val="0033CC"/>
                </a:solidFill>
              </a:rPr>
              <a:t>. عبدالرحمن بن سعد الداود</a:t>
            </a:r>
          </a:p>
          <a:p>
            <a:pPr algn="ctr" eaLnBrk="1" hangingPunct="1">
              <a:spcBef>
                <a:spcPct val="50000"/>
              </a:spcBef>
              <a:defRPr/>
            </a:pPr>
            <a:r>
              <a:rPr lang="ar-SA" altLang="en-US" b="1" dirty="0" err="1">
                <a:solidFill>
                  <a:srgbClr val="0033CC"/>
                </a:solidFill>
              </a:rPr>
              <a:t>أ.د</a:t>
            </a:r>
            <a:r>
              <a:rPr lang="ar-SA" altLang="en-US" b="1" dirty="0">
                <a:solidFill>
                  <a:srgbClr val="0033CC"/>
                </a:solidFill>
              </a:rPr>
              <a:t>. هذال بن محمد آل ظافر</a:t>
            </a:r>
          </a:p>
          <a:p>
            <a:pPr algn="ctr" eaLnBrk="1" hangingPunct="1">
              <a:spcBef>
                <a:spcPct val="50000"/>
              </a:spcBef>
              <a:defRPr/>
            </a:pPr>
            <a:r>
              <a:rPr lang="ar-SA" altLang="en-US" b="1" dirty="0" err="1">
                <a:solidFill>
                  <a:srgbClr val="0033CC"/>
                </a:solidFill>
              </a:rPr>
              <a:t>أ.د</a:t>
            </a:r>
            <a:r>
              <a:rPr lang="ar-SA" altLang="en-US" b="1" dirty="0">
                <a:solidFill>
                  <a:srgbClr val="0033CC"/>
                </a:solidFill>
              </a:rPr>
              <a:t>. عبد العزيز بن سعد القرني</a:t>
            </a:r>
          </a:p>
          <a:p>
            <a:pPr algn="ctr" rtl="0" eaLnBrk="1" hangingPunct="1">
              <a:spcBef>
                <a:spcPct val="50000"/>
              </a:spcBef>
              <a:defRPr/>
            </a:pPr>
            <a:r>
              <a:rPr lang="en-US" altLang="en-US" sz="1200" b="1" dirty="0" smtClean="0">
                <a:solidFill>
                  <a:srgbClr val="0033CC"/>
                </a:solidFill>
                <a:latin typeface="Times New Roman" panose="02020603050405020304" pitchFamily="18" charset="0"/>
                <a:cs typeface="Times New Roman" panose="02020603050405020304" pitchFamily="18" charset="0"/>
              </a:rPr>
              <a:t>Email: 	</a:t>
            </a:r>
            <a:r>
              <a:rPr lang="en-US" altLang="en-US" sz="1200" b="1" dirty="0" smtClean="0">
                <a:solidFill>
                  <a:schemeClr val="accent1">
                    <a:lumMod val="50000"/>
                  </a:schemeClr>
                </a:solidFill>
                <a:latin typeface="Times New Roman" panose="02020603050405020304" pitchFamily="18" charset="0"/>
                <a:cs typeface="Times New Roman" panose="02020603050405020304" pitchFamily="18" charset="0"/>
                <a:hlinkClick r:id="rId7"/>
              </a:rPr>
              <a:t>aldawood@ksu.edu.sa</a:t>
            </a:r>
            <a:r>
              <a:rPr lang="en-US" altLang="en-US" sz="12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1200" b="1" dirty="0" smtClean="0">
                <a:solidFill>
                  <a:srgbClr val="0033CC"/>
                </a:solidFill>
                <a:latin typeface="Times New Roman" panose="02020603050405020304" pitchFamily="18" charset="0"/>
                <a:cs typeface="Times New Roman" panose="02020603050405020304" pitchFamily="18" charset="0"/>
              </a:rPr>
              <a:t>Tel</a:t>
            </a:r>
            <a:r>
              <a:rPr lang="en-US" altLang="en-US" sz="1200" b="1" dirty="0">
                <a:solidFill>
                  <a:srgbClr val="0033CC"/>
                </a:solidFill>
                <a:latin typeface="Times New Roman" panose="02020603050405020304" pitchFamily="18" charset="0"/>
                <a:cs typeface="Times New Roman" panose="02020603050405020304" pitchFamily="18" charset="0"/>
              </a:rPr>
              <a:t>: 467- </a:t>
            </a:r>
            <a:r>
              <a:rPr lang="en-US" altLang="en-US" sz="1200" b="1" dirty="0" smtClean="0">
                <a:solidFill>
                  <a:srgbClr val="0033CC"/>
                </a:solidFill>
                <a:latin typeface="Times New Roman" panose="02020603050405020304" pitchFamily="18" charset="0"/>
                <a:cs typeface="Times New Roman" panose="02020603050405020304" pitchFamily="18" charset="0"/>
              </a:rPr>
              <a:t>8246</a:t>
            </a:r>
            <a:endParaRPr lang="ar-SA" altLang="en-US" sz="1200" b="1" dirty="0">
              <a:solidFill>
                <a:srgbClr val="0033CC"/>
              </a:solidFill>
              <a:latin typeface="Times New Roman" panose="02020603050405020304" pitchFamily="18" charset="0"/>
              <a:cs typeface="Times New Roman" panose="02020603050405020304" pitchFamily="18" charset="0"/>
            </a:endParaRPr>
          </a:p>
          <a:p>
            <a:pPr algn="ctr" rtl="0" eaLnBrk="1" hangingPunct="1">
              <a:spcBef>
                <a:spcPct val="50000"/>
              </a:spcBef>
              <a:defRPr/>
            </a:pPr>
            <a:r>
              <a:rPr lang="en-US" altLang="en-US" sz="1200" b="1" dirty="0" smtClean="0">
                <a:solidFill>
                  <a:srgbClr val="0033CC"/>
                </a:solidFill>
                <a:latin typeface="Times New Roman" panose="02020603050405020304" pitchFamily="18" charset="0"/>
                <a:cs typeface="Times New Roman" panose="02020603050405020304" pitchFamily="18" charset="0"/>
              </a:rPr>
              <a:t>Email: 	</a:t>
            </a:r>
            <a:r>
              <a:rPr lang="en-US" altLang="en-US" sz="1200" b="1" u="sng" dirty="0" smtClean="0">
                <a:solidFill>
                  <a:schemeClr val="accent1">
                    <a:lumMod val="50000"/>
                  </a:schemeClr>
                </a:solidFill>
                <a:latin typeface="Times New Roman" panose="02020603050405020304" pitchFamily="18" charset="0"/>
                <a:cs typeface="Times New Roman" panose="02020603050405020304" pitchFamily="18" charset="0"/>
              </a:rPr>
              <a:t>hdhafer</a:t>
            </a:r>
            <a:r>
              <a:rPr lang="en-US" altLang="en-US" sz="1200" b="1" u="sng" dirty="0" smtClean="0">
                <a:solidFill>
                  <a:schemeClr val="accent1">
                    <a:lumMod val="50000"/>
                  </a:schemeClr>
                </a:solidFill>
                <a:latin typeface="Times New Roman" panose="02020603050405020304" pitchFamily="18" charset="0"/>
                <a:cs typeface="Times New Roman" panose="02020603050405020304" pitchFamily="18" charset="0"/>
                <a:hlinkClick r:id="rId7"/>
              </a:rPr>
              <a:t>@ksu.edu.sa</a:t>
            </a:r>
            <a:r>
              <a:rPr lang="en-US" altLang="en-US" sz="1200" b="1" dirty="0" smtClean="0">
                <a:solidFill>
                  <a:srgbClr val="0033CC"/>
                </a:solidFill>
                <a:latin typeface="Times New Roman" panose="02020603050405020304" pitchFamily="18" charset="0"/>
                <a:cs typeface="Times New Roman" panose="02020603050405020304" pitchFamily="18" charset="0"/>
              </a:rPr>
              <a:t> 	Tel: 467- 0292</a:t>
            </a:r>
          </a:p>
          <a:p>
            <a:pPr algn="ctr" rtl="0" eaLnBrk="1" hangingPunct="1">
              <a:spcBef>
                <a:spcPct val="50000"/>
              </a:spcBef>
              <a:defRPr/>
            </a:pPr>
            <a:r>
              <a:rPr lang="en-US" altLang="en-US" sz="1200" b="1" dirty="0">
                <a:solidFill>
                  <a:srgbClr val="0033CC"/>
                </a:solidFill>
                <a:latin typeface="Times New Roman" panose="02020603050405020304" pitchFamily="18" charset="0"/>
                <a:cs typeface="Times New Roman" panose="02020603050405020304" pitchFamily="18" charset="0"/>
              </a:rPr>
              <a:t>Email: </a:t>
            </a:r>
            <a:r>
              <a:rPr lang="en-US" altLang="en-US" sz="1200" b="1" dirty="0" smtClean="0">
                <a:solidFill>
                  <a:srgbClr val="0033CC"/>
                </a:solidFill>
                <a:latin typeface="Times New Roman" panose="02020603050405020304" pitchFamily="18" charset="0"/>
                <a:cs typeface="Times New Roman" panose="02020603050405020304" pitchFamily="18" charset="0"/>
              </a:rPr>
              <a:t>	</a:t>
            </a:r>
            <a:r>
              <a:rPr lang="en-US" altLang="en-US" sz="1200" b="1" u="sng" dirty="0" smtClean="0">
                <a:solidFill>
                  <a:schemeClr val="accent1">
                    <a:lumMod val="50000"/>
                  </a:schemeClr>
                </a:solidFill>
                <a:latin typeface="Times New Roman" panose="02020603050405020304" pitchFamily="18" charset="0"/>
                <a:cs typeface="Times New Roman" panose="02020603050405020304" pitchFamily="18" charset="0"/>
              </a:rPr>
              <a:t>alqarni</a:t>
            </a:r>
            <a:r>
              <a:rPr lang="en-US" altLang="en-US" sz="1200" b="1" u="sng" dirty="0" smtClean="0">
                <a:solidFill>
                  <a:schemeClr val="accent1">
                    <a:lumMod val="50000"/>
                  </a:schemeClr>
                </a:solidFill>
                <a:latin typeface="Times New Roman" panose="02020603050405020304" pitchFamily="18" charset="0"/>
                <a:cs typeface="Times New Roman" panose="02020603050405020304" pitchFamily="18" charset="0"/>
                <a:hlinkClick r:id="rId7"/>
              </a:rPr>
              <a:t>@ksu.edu.sa</a:t>
            </a:r>
            <a:r>
              <a:rPr lang="en-US" altLang="en-US" sz="1200" b="1" dirty="0" smtClean="0">
                <a:solidFill>
                  <a:srgbClr val="0033CC"/>
                </a:solidFill>
                <a:latin typeface="Times New Roman" panose="02020603050405020304" pitchFamily="18" charset="0"/>
                <a:cs typeface="Times New Roman" panose="02020603050405020304" pitchFamily="18" charset="0"/>
              </a:rPr>
              <a:t> 	Tel</a:t>
            </a:r>
            <a:r>
              <a:rPr lang="en-US" altLang="en-US" sz="1200" b="1" dirty="0">
                <a:solidFill>
                  <a:srgbClr val="0033CC"/>
                </a:solidFill>
                <a:latin typeface="Times New Roman" panose="02020603050405020304" pitchFamily="18" charset="0"/>
                <a:cs typeface="Times New Roman" panose="02020603050405020304" pitchFamily="18" charset="0"/>
              </a:rPr>
              <a:t>: 467- </a:t>
            </a:r>
            <a:r>
              <a:rPr lang="en-US" altLang="en-US" sz="1200" b="1" dirty="0" smtClean="0">
                <a:solidFill>
                  <a:srgbClr val="0033CC"/>
                </a:solidFill>
                <a:latin typeface="Times New Roman" panose="02020603050405020304" pitchFamily="18" charset="0"/>
                <a:cs typeface="Times New Roman" panose="02020603050405020304" pitchFamily="18" charset="0"/>
              </a:rPr>
              <a:t>5282</a:t>
            </a:r>
            <a:endParaRPr lang="ar-SA" altLang="en-US" sz="1200" b="1" dirty="0">
              <a:solidFill>
                <a:srgbClr val="0033CC"/>
              </a:solidFill>
              <a:latin typeface="Times New Roman" panose="02020603050405020304" pitchFamily="18" charset="0"/>
              <a:cs typeface="Times New Roman" panose="02020603050405020304" pitchFamily="18" charset="0"/>
            </a:endParaRPr>
          </a:p>
        </p:txBody>
      </p:sp>
      <p:pic>
        <p:nvPicPr>
          <p:cNvPr id="4105" name="Picture 14" descr="Basmalla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0" y="228600"/>
            <a:ext cx="952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851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717629" y="955358"/>
            <a:ext cx="8075612"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ar-SA" altLang="en-US" sz="1600" b="1" dirty="0" smtClean="0">
              <a:latin typeface="+mj-lt"/>
              <a:cs typeface="+mn-cs"/>
            </a:endParaRPr>
          </a:p>
          <a:p>
            <a:pPr algn="ctr" eaLnBrk="1" hangingPunct="1">
              <a:spcBef>
                <a:spcPct val="0"/>
              </a:spcBef>
              <a:buClrTx/>
              <a:buSzTx/>
              <a:buFontTx/>
              <a:buNone/>
            </a:pPr>
            <a:r>
              <a:rPr lang="ar-SA" altLang="en-US" sz="1600" b="1" dirty="0" smtClean="0">
                <a:latin typeface="+mj-lt"/>
                <a:cs typeface="+mn-cs"/>
              </a:rPr>
              <a:t>موقع </a:t>
            </a:r>
            <a:r>
              <a:rPr lang="ar-SA" altLang="en-US" sz="1600" b="1" dirty="0">
                <a:latin typeface="+mj-lt"/>
                <a:cs typeface="+mn-cs"/>
              </a:rPr>
              <a:t>الحشرات من المملكة الحيوانية</a:t>
            </a:r>
          </a:p>
          <a:p>
            <a:pPr algn="ctr" eaLnBrk="1" hangingPunct="1">
              <a:spcBef>
                <a:spcPct val="0"/>
              </a:spcBef>
              <a:buClrTx/>
              <a:buSzTx/>
              <a:buFontTx/>
              <a:buNone/>
            </a:pPr>
            <a:endParaRPr lang="ar-SA" altLang="en-US" sz="1600" b="1" dirty="0">
              <a:latin typeface="+mj-lt"/>
              <a:cs typeface="+mn-cs"/>
            </a:endParaRPr>
          </a:p>
          <a:p>
            <a:pPr algn="ctr" eaLnBrk="1" hangingPunct="1">
              <a:spcBef>
                <a:spcPct val="0"/>
              </a:spcBef>
              <a:buClrTx/>
              <a:buSzTx/>
              <a:buFontTx/>
              <a:buNone/>
            </a:pPr>
            <a:r>
              <a:rPr lang="ar-SA" altLang="en-US" sz="1800" b="1" dirty="0" smtClean="0">
                <a:latin typeface="+mj-lt"/>
                <a:cs typeface="+mn-cs"/>
              </a:rPr>
              <a:t>الصفات </a:t>
            </a:r>
            <a:r>
              <a:rPr lang="ar-SA" altLang="en-US" sz="1800" b="1" dirty="0">
                <a:latin typeface="+mj-lt"/>
                <a:cs typeface="+mn-cs"/>
              </a:rPr>
              <a:t>العامة لمفصليات </a:t>
            </a:r>
            <a:r>
              <a:rPr lang="ar-SA" altLang="en-US" sz="1800" b="1" dirty="0" smtClean="0">
                <a:latin typeface="+mj-lt"/>
                <a:cs typeface="+mn-cs"/>
              </a:rPr>
              <a:t>الأرجل: تشترك مفصليات الارجل في الصفات التالية:</a:t>
            </a:r>
            <a:endParaRPr lang="ar-SA" altLang="en-US" sz="1800" b="1" dirty="0">
              <a:latin typeface="+mj-lt"/>
              <a:cs typeface="+mn-cs"/>
            </a:endParaRPr>
          </a:p>
          <a:p>
            <a:r>
              <a:rPr lang="ar-SA" altLang="en-US" sz="1800" b="1" dirty="0" smtClean="0">
                <a:latin typeface="+mj-lt"/>
                <a:cs typeface="+mn-cs"/>
              </a:rPr>
              <a:t>1- الجسم مكون من حلقات تحمل زوائد مفصلية </a:t>
            </a:r>
          </a:p>
          <a:p>
            <a:r>
              <a:rPr lang="ar-SA" altLang="en-US" sz="1800" b="1" dirty="0">
                <a:latin typeface="+mj-lt"/>
                <a:cs typeface="+mn-cs"/>
              </a:rPr>
              <a:t>2</a:t>
            </a:r>
            <a:r>
              <a:rPr lang="ar-SA" altLang="en-US" sz="1800" b="1" dirty="0" smtClean="0">
                <a:latin typeface="+mj-lt"/>
                <a:cs typeface="+mn-cs"/>
              </a:rPr>
              <a:t>- </a:t>
            </a:r>
            <a:r>
              <a:rPr lang="ar-SA" altLang="en-US" sz="1800" b="1" dirty="0">
                <a:latin typeface="+mj-lt"/>
                <a:cs typeface="+mn-cs"/>
              </a:rPr>
              <a:t>الهيكل </a:t>
            </a:r>
            <a:r>
              <a:rPr lang="ar-SA" altLang="en-US" sz="1800" b="1" dirty="0" smtClean="0">
                <a:latin typeface="+mj-lt"/>
                <a:cs typeface="+mn-cs"/>
              </a:rPr>
              <a:t>الخارجي: من الكايتين وهي مادة تتكون في الاساس من جزيئات متسلسلة من عديد السكريات (أمثلة على السكريات العديدة: السيليولوز/ النشا/ الجليكوجين/ الكايتين).  والكايتين </a:t>
            </a:r>
            <a:r>
              <a:rPr lang="ar-SA" sz="1800" b="1" dirty="0" smtClean="0">
                <a:latin typeface="+mj-lt"/>
                <a:cs typeface="+mn-cs"/>
              </a:rPr>
              <a:t>عـديم </a:t>
            </a:r>
            <a:r>
              <a:rPr lang="ar-SA" sz="1800" b="1" dirty="0">
                <a:latin typeface="+mj-lt"/>
                <a:cs typeface="+mn-cs"/>
              </a:rPr>
              <a:t>الـذوبان فـي المـاء والمـذيبات العضـوية والقلويـات المركزة أو الأحماض المعدنية المركزة</a:t>
            </a:r>
            <a:r>
              <a:rPr lang="ar-SA" sz="1800" b="1" dirty="0" smtClean="0">
                <a:latin typeface="+mj-lt"/>
                <a:cs typeface="+mn-cs"/>
              </a:rPr>
              <a:t>. والكيتين يكون رقيقا في الاطوار غير البالغة ويتصلب قليلا في الاطوار البالغة نظرا لترسب مادة الكالسيوم.</a:t>
            </a:r>
          </a:p>
          <a:p>
            <a:r>
              <a:rPr lang="ar-SA" altLang="en-US" sz="1800" b="1" dirty="0" smtClean="0">
                <a:latin typeface="+mj-lt"/>
                <a:cs typeface="+mn-cs"/>
              </a:rPr>
              <a:t>3- وجود التماثل الجانبي للجسم</a:t>
            </a:r>
            <a:endParaRPr lang="ar-SA" altLang="en-US" sz="1800" b="1" dirty="0">
              <a:latin typeface="+mj-lt"/>
              <a:cs typeface="+mn-cs"/>
            </a:endParaRPr>
          </a:p>
          <a:p>
            <a:pPr eaLnBrk="1" hangingPunct="1">
              <a:spcBef>
                <a:spcPct val="0"/>
              </a:spcBef>
              <a:buClrTx/>
              <a:buSzTx/>
              <a:buFontTx/>
              <a:buNone/>
            </a:pPr>
            <a:r>
              <a:rPr lang="ar-SA" altLang="en-US" sz="1800" b="1" dirty="0">
                <a:latin typeface="+mj-lt"/>
                <a:cs typeface="+mn-cs"/>
              </a:rPr>
              <a:t>4</a:t>
            </a:r>
            <a:r>
              <a:rPr lang="ar-SA" altLang="en-US" sz="1800" b="1" dirty="0" smtClean="0">
                <a:latin typeface="+mj-lt"/>
                <a:cs typeface="+mn-cs"/>
              </a:rPr>
              <a:t>- </a:t>
            </a:r>
            <a:r>
              <a:rPr lang="ar-SA" altLang="en-US" sz="1800" b="1" dirty="0">
                <a:latin typeface="+mj-lt"/>
                <a:cs typeface="+mn-cs"/>
              </a:rPr>
              <a:t>القدرة على </a:t>
            </a:r>
            <a:r>
              <a:rPr lang="ar-SA" altLang="en-US" sz="1800" b="1" dirty="0" smtClean="0">
                <a:latin typeface="+mj-lt"/>
                <a:cs typeface="+mn-cs"/>
              </a:rPr>
              <a:t>الانسلاخ: وذلك في الاطوار غير البالغة نظرا لحاجتها للنمو والتطور، بينما الاطوار البالغة مكتملة النمو.</a:t>
            </a:r>
            <a:endParaRPr lang="ar-SA" altLang="en-US" sz="1800" b="1" dirty="0">
              <a:latin typeface="+mj-lt"/>
              <a:cs typeface="+mn-cs"/>
            </a:endParaRPr>
          </a:p>
        </p:txBody>
      </p:sp>
      <p:sp>
        <p:nvSpPr>
          <p:cNvPr id="2" name="Rectangle 1"/>
          <p:cNvSpPr/>
          <p:nvPr/>
        </p:nvSpPr>
        <p:spPr>
          <a:xfrm>
            <a:off x="1" y="457200"/>
            <a:ext cx="9144000" cy="707886"/>
          </a:xfrm>
          <a:prstGeom prst="rect">
            <a:avLst/>
          </a:prstGeom>
        </p:spPr>
        <p:txBody>
          <a:bodyPr wrap="square">
            <a:spAutoFit/>
          </a:bodyPr>
          <a:lstStyle/>
          <a:p>
            <a:pPr algn="ctr"/>
            <a:r>
              <a:rPr lang="ar-SA" altLang="en-US" sz="4000" b="1" dirty="0" smtClean="0"/>
              <a:t>تصنيف الحشرات</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1167" y="4445544"/>
            <a:ext cx="2517033" cy="188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44" y="4648200"/>
            <a:ext cx="2739392" cy="170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a:endCxn id="1031" idx="2"/>
          </p:cNvCxnSpPr>
          <p:nvPr/>
        </p:nvCxnSpPr>
        <p:spPr bwMode="auto">
          <a:xfrm>
            <a:off x="1713640" y="4876800"/>
            <a:ext cx="0" cy="1471512"/>
          </a:xfrm>
          <a:prstGeom prst="line">
            <a:avLst/>
          </a:prstGeom>
          <a:solidFill>
            <a:schemeClr val="accent1"/>
          </a:solidFill>
          <a:ln w="2857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4" descr="1-2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895600" y="4445544"/>
            <a:ext cx="2876550" cy="18830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882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717629" y="955358"/>
            <a:ext cx="807561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ar-SA" altLang="en-US" sz="1600" b="1" dirty="0" smtClean="0">
              <a:latin typeface="+mj-lt"/>
              <a:cs typeface="+mn-cs"/>
            </a:endParaRPr>
          </a:p>
          <a:p>
            <a:pPr algn="ctr" eaLnBrk="1" hangingPunct="1">
              <a:spcBef>
                <a:spcPct val="0"/>
              </a:spcBef>
              <a:buClrTx/>
              <a:buSzTx/>
              <a:buFontTx/>
              <a:buNone/>
            </a:pPr>
            <a:r>
              <a:rPr lang="ar-SA" altLang="en-US" sz="1600" b="1" dirty="0" smtClean="0">
                <a:latin typeface="+mj-lt"/>
                <a:cs typeface="+mn-cs"/>
              </a:rPr>
              <a:t>موقع </a:t>
            </a:r>
            <a:r>
              <a:rPr lang="ar-SA" altLang="en-US" sz="1600" b="1" dirty="0">
                <a:latin typeface="+mj-lt"/>
                <a:cs typeface="+mn-cs"/>
              </a:rPr>
              <a:t>الحشرات من المملكة الحيوانية</a:t>
            </a:r>
          </a:p>
          <a:p>
            <a:pPr algn="ctr" eaLnBrk="1" hangingPunct="1">
              <a:spcBef>
                <a:spcPct val="0"/>
              </a:spcBef>
              <a:buClrTx/>
              <a:buSzTx/>
              <a:buFontTx/>
              <a:buNone/>
            </a:pPr>
            <a:endParaRPr lang="ar-SA" altLang="en-US" sz="1600" b="1" dirty="0">
              <a:latin typeface="+mj-lt"/>
              <a:cs typeface="+mn-cs"/>
            </a:endParaRPr>
          </a:p>
          <a:p>
            <a:pPr algn="ctr" eaLnBrk="1" hangingPunct="1">
              <a:spcBef>
                <a:spcPct val="0"/>
              </a:spcBef>
              <a:buClrTx/>
              <a:buSzTx/>
              <a:buFontTx/>
              <a:buNone/>
            </a:pPr>
            <a:r>
              <a:rPr lang="ar-SA" altLang="en-US" sz="1800" b="1" dirty="0" smtClean="0">
                <a:latin typeface="+mj-lt"/>
                <a:cs typeface="+mn-cs"/>
              </a:rPr>
              <a:t>الصفات </a:t>
            </a:r>
            <a:r>
              <a:rPr lang="ar-SA" altLang="en-US" sz="1800" b="1" dirty="0">
                <a:latin typeface="+mj-lt"/>
                <a:cs typeface="+mn-cs"/>
              </a:rPr>
              <a:t>العامة لمفصليات </a:t>
            </a:r>
            <a:r>
              <a:rPr lang="ar-SA" altLang="en-US" sz="1800" b="1" dirty="0" smtClean="0">
                <a:latin typeface="+mj-lt"/>
                <a:cs typeface="+mn-cs"/>
              </a:rPr>
              <a:t>الأرجل: تشترك مفصليات الارجل في الصفات التالية:</a:t>
            </a:r>
            <a:endParaRPr lang="ar-SA" altLang="en-US" sz="1800" b="1" dirty="0">
              <a:latin typeface="+mj-lt"/>
              <a:cs typeface="+mn-cs"/>
            </a:endParaRPr>
          </a:p>
          <a:p>
            <a:pPr eaLnBrk="1" hangingPunct="1">
              <a:spcBef>
                <a:spcPct val="0"/>
              </a:spcBef>
              <a:buClrTx/>
              <a:buSzTx/>
              <a:buFontTx/>
              <a:buNone/>
            </a:pPr>
            <a:endParaRPr lang="ar-SA" altLang="en-US" sz="1800" b="1" dirty="0" smtClean="0">
              <a:latin typeface="+mj-lt"/>
              <a:cs typeface="+mn-cs"/>
            </a:endParaRPr>
          </a:p>
          <a:p>
            <a:pPr eaLnBrk="1" hangingPunct="1">
              <a:spcBef>
                <a:spcPct val="0"/>
              </a:spcBef>
              <a:buClrTx/>
              <a:buSzTx/>
              <a:buFontTx/>
              <a:buNone/>
            </a:pPr>
            <a:r>
              <a:rPr lang="ar-SA" altLang="en-US" sz="1800" b="1" dirty="0" smtClean="0">
                <a:latin typeface="+mj-lt"/>
                <a:cs typeface="+mn-cs"/>
              </a:rPr>
              <a:t>5- </a:t>
            </a:r>
            <a:r>
              <a:rPr lang="ar-SA" altLang="en-US" sz="1800" b="1" dirty="0">
                <a:latin typeface="+mj-lt"/>
                <a:cs typeface="+mn-cs"/>
              </a:rPr>
              <a:t>القناة </a:t>
            </a:r>
            <a:r>
              <a:rPr lang="ar-SA" altLang="en-US" sz="1800" b="1" dirty="0" smtClean="0">
                <a:latin typeface="+mj-lt"/>
                <a:cs typeface="+mn-cs"/>
              </a:rPr>
              <a:t>الهضمية كاملة التكوين تبدأ بالفم وتنتهي بفتحة الاخراج.</a:t>
            </a:r>
            <a:endParaRPr lang="ar-SA" altLang="en-US" sz="1800" b="1" dirty="0">
              <a:latin typeface="+mj-lt"/>
              <a:cs typeface="+mn-cs"/>
            </a:endParaRPr>
          </a:p>
          <a:p>
            <a:pPr eaLnBrk="1" hangingPunct="1">
              <a:spcBef>
                <a:spcPct val="0"/>
              </a:spcBef>
              <a:buClrTx/>
              <a:buSzTx/>
              <a:buFontTx/>
              <a:buNone/>
            </a:pPr>
            <a:r>
              <a:rPr lang="ar-SA" altLang="en-US" sz="1800" b="1" dirty="0">
                <a:latin typeface="+mj-lt"/>
                <a:cs typeface="+mn-cs"/>
              </a:rPr>
              <a:t>6</a:t>
            </a:r>
            <a:r>
              <a:rPr lang="ar-SA" altLang="en-US" sz="1800" b="1" dirty="0" smtClean="0">
                <a:latin typeface="+mj-lt"/>
                <a:cs typeface="+mn-cs"/>
              </a:rPr>
              <a:t>- </a:t>
            </a:r>
            <a:r>
              <a:rPr lang="ar-SA" altLang="en-US" sz="1800" b="1" dirty="0">
                <a:latin typeface="+mj-lt"/>
                <a:cs typeface="+mn-cs"/>
              </a:rPr>
              <a:t>الجهاز </a:t>
            </a:r>
            <a:r>
              <a:rPr lang="ar-SA" altLang="en-US" sz="1800" b="1" dirty="0" smtClean="0">
                <a:latin typeface="+mj-lt"/>
                <a:cs typeface="+mn-cs"/>
              </a:rPr>
              <a:t>الدوري: عبارة عن وعاء دموي مفتوح من الامام والخلف ويقع في الجهة الظهرية من فراغ الجسم</a:t>
            </a:r>
            <a:endParaRPr lang="ar-SA" altLang="en-US" sz="1800" b="1" dirty="0">
              <a:latin typeface="+mj-lt"/>
              <a:cs typeface="+mn-cs"/>
            </a:endParaRPr>
          </a:p>
          <a:p>
            <a:pPr eaLnBrk="1" hangingPunct="1">
              <a:spcBef>
                <a:spcPct val="0"/>
              </a:spcBef>
              <a:buClrTx/>
              <a:buSzTx/>
              <a:buFontTx/>
              <a:buNone/>
            </a:pPr>
            <a:r>
              <a:rPr lang="ar-SA" altLang="en-US" sz="1800" b="1" dirty="0" smtClean="0">
                <a:latin typeface="+mj-lt"/>
                <a:cs typeface="+mn-cs"/>
              </a:rPr>
              <a:t>7- التنفس عن طريق الثغور التنفسية (حشرات) والخياشيم (الحشرات المائية) والكتب الرئوية (عناكب) </a:t>
            </a:r>
            <a:endParaRPr lang="ar-SA" altLang="en-US" sz="1800" b="1" dirty="0">
              <a:latin typeface="+mj-lt"/>
              <a:cs typeface="+mn-cs"/>
            </a:endParaRPr>
          </a:p>
          <a:p>
            <a:pPr eaLnBrk="1" hangingPunct="1">
              <a:spcBef>
                <a:spcPct val="0"/>
              </a:spcBef>
              <a:buClrTx/>
              <a:buSzTx/>
              <a:buFontTx/>
              <a:buNone/>
            </a:pPr>
            <a:r>
              <a:rPr lang="ar-SA" altLang="en-US" sz="1800" b="1" dirty="0" smtClean="0">
                <a:latin typeface="+mj-lt"/>
                <a:cs typeface="+mn-cs"/>
              </a:rPr>
              <a:t>8- الإخراج عن طريق انابيب ملبيجي في الحشرات او الغدد الحرقفية في العناكب.</a:t>
            </a:r>
            <a:endParaRPr lang="ar-SA" altLang="en-US" sz="1800" b="1" dirty="0">
              <a:latin typeface="+mj-lt"/>
              <a:cs typeface="+mn-cs"/>
            </a:endParaRPr>
          </a:p>
          <a:p>
            <a:pPr eaLnBrk="1" hangingPunct="1">
              <a:spcBef>
                <a:spcPct val="0"/>
              </a:spcBef>
              <a:buClrTx/>
              <a:buSzTx/>
              <a:buFontTx/>
              <a:buNone/>
            </a:pPr>
            <a:r>
              <a:rPr lang="ar-SA" altLang="en-US" sz="1800" b="1" dirty="0" smtClean="0">
                <a:latin typeface="+mj-lt"/>
                <a:cs typeface="+mn-cs"/>
              </a:rPr>
              <a:t>9- </a:t>
            </a:r>
            <a:r>
              <a:rPr lang="ar-SA" altLang="en-US" sz="1800" b="1" dirty="0">
                <a:latin typeface="+mj-lt"/>
                <a:cs typeface="+mn-cs"/>
              </a:rPr>
              <a:t>الجهاز </a:t>
            </a:r>
            <a:r>
              <a:rPr lang="ar-SA" altLang="en-US" sz="1800" b="1" dirty="0" smtClean="0">
                <a:latin typeface="+mj-lt"/>
                <a:cs typeface="+mn-cs"/>
              </a:rPr>
              <a:t>العصبي يقع في الجهة السفلية من فراغ الجسم ويتكون من المخ والعقد العصبية والحبل العصبي المزدوج.</a:t>
            </a:r>
          </a:p>
          <a:p>
            <a:pPr eaLnBrk="1" hangingPunct="1">
              <a:spcBef>
                <a:spcPct val="0"/>
              </a:spcBef>
              <a:buClrTx/>
              <a:buSzTx/>
              <a:buFontTx/>
              <a:buNone/>
            </a:pPr>
            <a:r>
              <a:rPr lang="ar-SA" altLang="en-US" sz="1800" b="1" dirty="0" smtClean="0">
                <a:latin typeface="+mj-lt"/>
                <a:cs typeface="+mn-cs"/>
              </a:rPr>
              <a:t>10- </a:t>
            </a:r>
            <a:r>
              <a:rPr lang="ar-SA" sz="1800" b="1" dirty="0">
                <a:latin typeface="+mj-lt"/>
                <a:cs typeface="+mn-cs"/>
              </a:rPr>
              <a:t>الاجناس منفصلة عادة </a:t>
            </a:r>
            <a:r>
              <a:rPr lang="ar-SA" sz="1800" b="1" dirty="0" smtClean="0">
                <a:latin typeface="+mj-lt"/>
                <a:cs typeface="+mn-cs"/>
              </a:rPr>
              <a:t>والاخصاب </a:t>
            </a:r>
            <a:r>
              <a:rPr lang="ar-SA" sz="1800" b="1" dirty="0">
                <a:latin typeface="+mj-lt"/>
                <a:cs typeface="+mn-cs"/>
              </a:rPr>
              <a:t>داخلي </a:t>
            </a:r>
            <a:r>
              <a:rPr lang="ar-SA" sz="1800" b="1" dirty="0" smtClean="0">
                <a:latin typeface="+mj-lt"/>
                <a:cs typeface="+mn-cs"/>
              </a:rPr>
              <a:t>في معظم الاحوال.</a:t>
            </a:r>
            <a:endParaRPr lang="en-US" altLang="en-US" sz="1800" b="1" dirty="0">
              <a:latin typeface="+mj-lt"/>
              <a:cs typeface="+mn-cs"/>
            </a:endParaRPr>
          </a:p>
        </p:txBody>
      </p:sp>
      <p:sp>
        <p:nvSpPr>
          <p:cNvPr id="2" name="Rectangle 1"/>
          <p:cNvSpPr/>
          <p:nvPr/>
        </p:nvSpPr>
        <p:spPr>
          <a:xfrm>
            <a:off x="1" y="457200"/>
            <a:ext cx="9144000" cy="707886"/>
          </a:xfrm>
          <a:prstGeom prst="rect">
            <a:avLst/>
          </a:prstGeom>
        </p:spPr>
        <p:txBody>
          <a:bodyPr wrap="square">
            <a:spAutoFit/>
          </a:bodyPr>
          <a:lstStyle/>
          <a:p>
            <a:pPr algn="ctr"/>
            <a:r>
              <a:rPr lang="ar-SA" altLang="en-US" sz="4000" b="1" dirty="0" smtClean="0"/>
              <a:t>تصنيف الحشرات</a:t>
            </a:r>
          </a:p>
        </p:txBody>
      </p:sp>
      <p:pic>
        <p:nvPicPr>
          <p:cNvPr id="5" name="Picture 5"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2" r="-922" b="4827"/>
          <a:stretch/>
        </p:blipFill>
        <p:spPr>
          <a:xfrm>
            <a:off x="2468880" y="4648200"/>
            <a:ext cx="4285269" cy="2103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882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3"/>
          <p:cNvSpPr>
            <a:spLocks noChangeShapeType="1"/>
          </p:cNvSpPr>
          <p:nvPr/>
        </p:nvSpPr>
        <p:spPr bwMode="auto">
          <a:xfrm>
            <a:off x="468313" y="37893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 name="Text Box 36"/>
          <p:cNvSpPr txBox="1">
            <a:spLocks noChangeArrowheads="1"/>
          </p:cNvSpPr>
          <p:nvPr/>
        </p:nvSpPr>
        <p:spPr bwMode="auto">
          <a:xfrm>
            <a:off x="2674143" y="217512"/>
            <a:ext cx="40655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2400" b="1" dirty="0"/>
              <a:t>نسبة أنواع مفصليات الأرجل والحشرات</a:t>
            </a:r>
          </a:p>
          <a:p>
            <a:pPr algn="r" eaLnBrk="1" hangingPunct="1"/>
            <a:r>
              <a:rPr lang="ar-SA" altLang="en-US" sz="2400" b="1" dirty="0"/>
              <a:t>إلى أنواع الحيوانات الأخرى </a:t>
            </a:r>
            <a:endParaRPr lang="en-US" altLang="en-US" sz="2400" b="1" dirty="0"/>
          </a:p>
        </p:txBody>
      </p:sp>
      <p:sp>
        <p:nvSpPr>
          <p:cNvPr id="2085" name="Text Box 37"/>
          <p:cNvSpPr txBox="1">
            <a:spLocks noChangeArrowheads="1"/>
          </p:cNvSpPr>
          <p:nvPr/>
        </p:nvSpPr>
        <p:spPr bwMode="auto">
          <a:xfrm>
            <a:off x="3975100" y="25844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altLang="en-US"/>
          </a:p>
        </p:txBody>
      </p:sp>
      <p:grpSp>
        <p:nvGrpSpPr>
          <p:cNvPr id="2" name="Group 1"/>
          <p:cNvGrpSpPr/>
          <p:nvPr/>
        </p:nvGrpSpPr>
        <p:grpSpPr>
          <a:xfrm>
            <a:off x="724024" y="1528666"/>
            <a:ext cx="7062147" cy="4921767"/>
            <a:chOff x="-636997" y="998143"/>
            <a:chExt cx="7714517" cy="5403420"/>
          </a:xfrm>
        </p:grpSpPr>
        <p:sp>
          <p:nvSpPr>
            <p:cNvPr id="2050" name="Oval 2"/>
            <p:cNvSpPr>
              <a:spLocks noChangeArrowheads="1"/>
            </p:cNvSpPr>
            <p:nvPr/>
          </p:nvSpPr>
          <p:spPr bwMode="auto">
            <a:xfrm>
              <a:off x="785813" y="1574800"/>
              <a:ext cx="4895850" cy="48260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ar-SA" altLang="en-US" dirty="0" smtClean="0"/>
                <a:t>1</a:t>
              </a:r>
              <a:endParaRPr lang="en-US" altLang="en-US" dirty="0"/>
            </a:p>
          </p:txBody>
        </p:sp>
        <p:sp>
          <p:nvSpPr>
            <p:cNvPr id="2052" name="Line 4"/>
            <p:cNvSpPr>
              <a:spLocks noChangeShapeType="1"/>
            </p:cNvSpPr>
            <p:nvPr/>
          </p:nvSpPr>
          <p:spPr bwMode="auto">
            <a:xfrm flipV="1">
              <a:off x="3233738" y="2654300"/>
              <a:ext cx="2016125" cy="1368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Line 5"/>
            <p:cNvSpPr>
              <a:spLocks noChangeShapeType="1"/>
            </p:cNvSpPr>
            <p:nvPr/>
          </p:nvSpPr>
          <p:spPr bwMode="auto">
            <a:xfrm flipH="1">
              <a:off x="857250" y="4010025"/>
              <a:ext cx="2376488"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 name="Line 6"/>
            <p:cNvSpPr>
              <a:spLocks noChangeShapeType="1"/>
            </p:cNvSpPr>
            <p:nvPr/>
          </p:nvSpPr>
          <p:spPr bwMode="auto">
            <a:xfrm>
              <a:off x="3233738" y="4010025"/>
              <a:ext cx="1727200" cy="172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Line 7"/>
            <p:cNvSpPr>
              <a:spLocks noChangeShapeType="1"/>
            </p:cNvSpPr>
            <p:nvPr/>
          </p:nvSpPr>
          <p:spPr bwMode="auto">
            <a:xfrm flipH="1" flipV="1">
              <a:off x="857250" y="3362325"/>
              <a:ext cx="2376488"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 name="Line 8"/>
            <p:cNvSpPr>
              <a:spLocks noChangeShapeType="1"/>
            </p:cNvSpPr>
            <p:nvPr/>
          </p:nvSpPr>
          <p:spPr bwMode="auto">
            <a:xfrm flipH="1" flipV="1">
              <a:off x="1131888" y="2733675"/>
              <a:ext cx="2089150" cy="1296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 name="Line 9"/>
            <p:cNvSpPr>
              <a:spLocks noChangeShapeType="1"/>
            </p:cNvSpPr>
            <p:nvPr/>
          </p:nvSpPr>
          <p:spPr bwMode="auto">
            <a:xfrm flipV="1">
              <a:off x="3233738" y="1790700"/>
              <a:ext cx="935037" cy="223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flipV="1">
              <a:off x="3221038" y="3729038"/>
              <a:ext cx="2447925" cy="288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61" name="Picture 13" descr="boll3">
              <a:hlinkClick r:id="rId2"/>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106650" y="5088634"/>
              <a:ext cx="1177925" cy="8969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63" name="Picture 15" descr="flies-l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600" y="3086100"/>
              <a:ext cx="8207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Line 17"/>
            <p:cNvSpPr>
              <a:spLocks noChangeShapeType="1"/>
            </p:cNvSpPr>
            <p:nvPr/>
          </p:nvSpPr>
          <p:spPr bwMode="auto">
            <a:xfrm flipH="1">
              <a:off x="4097338" y="1285875"/>
              <a:ext cx="720725"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8"/>
            <p:cNvSpPr>
              <a:spLocks noChangeShapeType="1"/>
            </p:cNvSpPr>
            <p:nvPr/>
          </p:nvSpPr>
          <p:spPr bwMode="auto">
            <a:xfrm>
              <a:off x="597690" y="1790702"/>
              <a:ext cx="404023" cy="1150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Text Box 19"/>
            <p:cNvSpPr txBox="1">
              <a:spLocks noChangeArrowheads="1"/>
            </p:cNvSpPr>
            <p:nvPr/>
          </p:nvSpPr>
          <p:spPr bwMode="auto">
            <a:xfrm>
              <a:off x="524358" y="6034851"/>
              <a:ext cx="137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err="1"/>
                <a:t>Coleoptera</a:t>
              </a:r>
              <a:endParaRPr lang="en-US" altLang="en-US" b="1" dirty="0"/>
            </a:p>
          </p:txBody>
        </p:sp>
        <p:sp>
          <p:nvSpPr>
            <p:cNvPr id="2068" name="Text Box 20"/>
            <p:cNvSpPr txBox="1">
              <a:spLocks noChangeArrowheads="1"/>
            </p:cNvSpPr>
            <p:nvPr/>
          </p:nvSpPr>
          <p:spPr bwMode="auto">
            <a:xfrm>
              <a:off x="251924" y="5737225"/>
              <a:ext cx="1257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b="1" dirty="0" err="1"/>
                <a:t>غمدية</a:t>
              </a:r>
              <a:r>
                <a:rPr lang="ar-SA" altLang="en-US" b="1" dirty="0"/>
                <a:t> الأجنحة</a:t>
              </a:r>
              <a:endParaRPr lang="en-US" altLang="en-US" b="1" dirty="0"/>
            </a:p>
          </p:txBody>
        </p:sp>
        <p:sp>
          <p:nvSpPr>
            <p:cNvPr id="2069" name="Text Box 21"/>
            <p:cNvSpPr txBox="1">
              <a:spLocks noChangeArrowheads="1"/>
            </p:cNvSpPr>
            <p:nvPr/>
          </p:nvSpPr>
          <p:spPr bwMode="auto">
            <a:xfrm>
              <a:off x="3233738" y="5954712"/>
              <a:ext cx="73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b="1"/>
                <a:t>السوس</a:t>
              </a:r>
              <a:endParaRPr lang="en-US" altLang="en-US" b="1"/>
            </a:p>
          </p:txBody>
        </p:sp>
        <p:sp>
          <p:nvSpPr>
            <p:cNvPr id="2070" name="Text Box 22"/>
            <p:cNvSpPr txBox="1">
              <a:spLocks noChangeArrowheads="1"/>
            </p:cNvSpPr>
            <p:nvPr/>
          </p:nvSpPr>
          <p:spPr bwMode="auto">
            <a:xfrm>
              <a:off x="2045494" y="5633542"/>
              <a:ext cx="798514"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b="1" dirty="0"/>
                <a:t>الخنافس</a:t>
              </a:r>
              <a:endParaRPr lang="en-US" altLang="en-US" b="1" dirty="0"/>
            </a:p>
          </p:txBody>
        </p:sp>
        <p:sp>
          <p:nvSpPr>
            <p:cNvPr id="2071" name="Text Box 23"/>
            <p:cNvSpPr txBox="1">
              <a:spLocks noChangeArrowheads="1"/>
            </p:cNvSpPr>
            <p:nvPr/>
          </p:nvSpPr>
          <p:spPr bwMode="auto">
            <a:xfrm>
              <a:off x="3718911" y="4049007"/>
              <a:ext cx="954689" cy="37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1600" b="1" dirty="0" smtClean="0"/>
                <a:t>أبو دقيقات</a:t>
              </a:r>
              <a:endParaRPr lang="en-US" altLang="en-US" sz="1600" b="1" dirty="0"/>
            </a:p>
          </p:txBody>
        </p:sp>
        <p:sp>
          <p:nvSpPr>
            <p:cNvPr id="2072" name="Text Box 24"/>
            <p:cNvSpPr txBox="1">
              <a:spLocks noChangeArrowheads="1"/>
            </p:cNvSpPr>
            <p:nvPr/>
          </p:nvSpPr>
          <p:spPr bwMode="auto">
            <a:xfrm>
              <a:off x="4508060" y="4907756"/>
              <a:ext cx="749813" cy="37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1600" b="1" dirty="0" smtClean="0"/>
                <a:t>فراشات</a:t>
              </a:r>
              <a:endParaRPr lang="en-US" altLang="en-US" sz="1600" b="1" dirty="0"/>
            </a:p>
          </p:txBody>
        </p:sp>
        <p:sp>
          <p:nvSpPr>
            <p:cNvPr id="2073" name="Text Box 25"/>
            <p:cNvSpPr txBox="1">
              <a:spLocks noChangeArrowheads="1"/>
            </p:cNvSpPr>
            <p:nvPr/>
          </p:nvSpPr>
          <p:spPr bwMode="auto">
            <a:xfrm>
              <a:off x="5845772" y="4150694"/>
              <a:ext cx="851377" cy="70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b="1" dirty="0" smtClean="0"/>
                <a:t>حرشفية</a:t>
              </a:r>
              <a:endParaRPr lang="en-US" altLang="en-US" b="1" dirty="0" smtClean="0"/>
            </a:p>
            <a:p>
              <a:pPr algn="r" eaLnBrk="1" hangingPunct="1"/>
              <a:r>
                <a:rPr lang="ar-SA" altLang="en-US" b="1" dirty="0" smtClean="0"/>
                <a:t>الأجنحة</a:t>
              </a:r>
              <a:endParaRPr lang="en-US" altLang="en-US" b="1" dirty="0"/>
            </a:p>
          </p:txBody>
        </p:sp>
        <p:sp>
          <p:nvSpPr>
            <p:cNvPr id="2074" name="Text Box 26"/>
            <p:cNvSpPr txBox="1">
              <a:spLocks noChangeArrowheads="1"/>
            </p:cNvSpPr>
            <p:nvPr/>
          </p:nvSpPr>
          <p:spPr bwMode="auto">
            <a:xfrm>
              <a:off x="5432905" y="4738807"/>
              <a:ext cx="1644615" cy="4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t>Lepidoptera</a:t>
              </a:r>
            </a:p>
          </p:txBody>
        </p:sp>
        <p:sp>
          <p:nvSpPr>
            <p:cNvPr id="2075" name="Text Box 27"/>
            <p:cNvSpPr txBox="1">
              <a:spLocks noChangeArrowheads="1"/>
            </p:cNvSpPr>
            <p:nvPr/>
          </p:nvSpPr>
          <p:spPr bwMode="auto">
            <a:xfrm>
              <a:off x="3988079" y="3232150"/>
              <a:ext cx="777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1600" b="1" dirty="0"/>
                <a:t>ذباب</a:t>
              </a:r>
            </a:p>
            <a:p>
              <a:pPr algn="r" eaLnBrk="1" hangingPunct="1"/>
              <a:r>
                <a:rPr lang="ar-SA" altLang="en-US" sz="1600" b="1" dirty="0"/>
                <a:t>وبعوض</a:t>
              </a:r>
              <a:endParaRPr lang="en-US" altLang="en-US" sz="1600" b="1" dirty="0"/>
            </a:p>
          </p:txBody>
        </p:sp>
        <p:sp>
          <p:nvSpPr>
            <p:cNvPr id="2076" name="Text Box 28"/>
            <p:cNvSpPr txBox="1">
              <a:spLocks noChangeArrowheads="1"/>
            </p:cNvSpPr>
            <p:nvPr/>
          </p:nvSpPr>
          <p:spPr bwMode="auto">
            <a:xfrm>
              <a:off x="-636997" y="1081118"/>
              <a:ext cx="2469375" cy="70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b="1" dirty="0"/>
                <a:t>مفصليات</a:t>
              </a:r>
            </a:p>
            <a:p>
              <a:pPr algn="r" eaLnBrk="1" hangingPunct="1"/>
              <a:r>
                <a:rPr lang="ar-SA" altLang="en-US" b="1" dirty="0" smtClean="0"/>
                <a:t>أخرى(عناكب/ قشريات/ ...)</a:t>
              </a:r>
              <a:endParaRPr lang="en-US" altLang="en-US" b="1" dirty="0"/>
            </a:p>
          </p:txBody>
        </p:sp>
        <p:sp>
          <p:nvSpPr>
            <p:cNvPr id="2077" name="Text Box 29"/>
            <p:cNvSpPr txBox="1">
              <a:spLocks noChangeArrowheads="1"/>
            </p:cNvSpPr>
            <p:nvPr/>
          </p:nvSpPr>
          <p:spPr bwMode="auto">
            <a:xfrm>
              <a:off x="4801920" y="998143"/>
              <a:ext cx="650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b="1" dirty="0"/>
                <a:t>ثدييات</a:t>
              </a:r>
              <a:endParaRPr lang="en-US" altLang="en-US" b="1" dirty="0"/>
            </a:p>
          </p:txBody>
        </p:sp>
        <p:sp>
          <p:nvSpPr>
            <p:cNvPr id="2078" name="Line 30"/>
            <p:cNvSpPr>
              <a:spLocks noChangeShapeType="1"/>
            </p:cNvSpPr>
            <p:nvPr/>
          </p:nvSpPr>
          <p:spPr bwMode="auto">
            <a:xfrm flipV="1">
              <a:off x="3233738" y="1717675"/>
              <a:ext cx="792162" cy="2305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 name="Text Box 31"/>
            <p:cNvSpPr txBox="1">
              <a:spLocks noChangeArrowheads="1"/>
            </p:cNvSpPr>
            <p:nvPr/>
          </p:nvSpPr>
          <p:spPr bwMode="auto">
            <a:xfrm>
              <a:off x="2372414" y="1717675"/>
              <a:ext cx="1358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2000" b="1" dirty="0"/>
                <a:t>بقية الحيوانات</a:t>
              </a:r>
              <a:endParaRPr lang="en-US" altLang="en-US" sz="2000" b="1" dirty="0"/>
            </a:p>
          </p:txBody>
        </p:sp>
        <p:sp>
          <p:nvSpPr>
            <p:cNvPr id="2080" name="Text Box 32"/>
            <p:cNvSpPr txBox="1">
              <a:spLocks noChangeArrowheads="1"/>
            </p:cNvSpPr>
            <p:nvPr/>
          </p:nvSpPr>
          <p:spPr bwMode="auto">
            <a:xfrm>
              <a:off x="728631" y="3686174"/>
              <a:ext cx="1793457" cy="64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1600" b="1" dirty="0"/>
                <a:t>رتب الحشرات </a:t>
              </a:r>
              <a:r>
                <a:rPr lang="ar-SA" altLang="en-US" sz="1600" b="1" dirty="0" smtClean="0"/>
                <a:t>الأخرى</a:t>
              </a:r>
            </a:p>
            <a:p>
              <a:pPr algn="r" eaLnBrk="1" hangingPunct="1"/>
              <a:r>
                <a:rPr lang="ar-SA" altLang="en-US" sz="1600" b="1" dirty="0" smtClean="0"/>
                <a:t>حوالي  26 رتبة</a:t>
              </a:r>
              <a:endParaRPr lang="en-US" altLang="en-US" sz="1600" b="1" dirty="0"/>
            </a:p>
          </p:txBody>
        </p:sp>
        <p:pic>
          <p:nvPicPr>
            <p:cNvPr id="2081" name="Picture 33" descr="Honigbie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3675" y="2211387"/>
              <a:ext cx="863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descr="arachnids">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63009">
              <a:off x="1565275" y="3287712"/>
              <a:ext cx="5175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6" name="Text Box 38"/>
            <p:cNvSpPr txBox="1">
              <a:spLocks noChangeArrowheads="1"/>
            </p:cNvSpPr>
            <p:nvPr/>
          </p:nvSpPr>
          <p:spPr bwMode="auto">
            <a:xfrm>
              <a:off x="3590393" y="2843242"/>
              <a:ext cx="660508" cy="64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1600" b="1" dirty="0" smtClean="0"/>
                <a:t>النحل </a:t>
              </a:r>
            </a:p>
            <a:p>
              <a:pPr algn="r" eaLnBrk="1" hangingPunct="1"/>
              <a:r>
                <a:rPr lang="ar-SA" altLang="en-US" sz="1600" b="1" dirty="0" smtClean="0"/>
                <a:t>والنمل</a:t>
              </a:r>
              <a:endParaRPr lang="en-US" altLang="en-US" sz="1600" b="1" dirty="0"/>
            </a:p>
          </p:txBody>
        </p:sp>
      </p:grpSp>
      <p:sp>
        <p:nvSpPr>
          <p:cNvPr id="2087" name="Text Box 39"/>
          <p:cNvSpPr txBox="1">
            <a:spLocks noChangeArrowheads="1"/>
          </p:cNvSpPr>
          <p:nvPr/>
        </p:nvSpPr>
        <p:spPr bwMode="auto">
          <a:xfrm>
            <a:off x="6435897" y="5917884"/>
            <a:ext cx="2380780" cy="707886"/>
          </a:xfrm>
          <a:prstGeom prst="rect">
            <a:avLst/>
          </a:prstGeom>
          <a:solidFill>
            <a:schemeClr val="accent6">
              <a:lumMod val="20000"/>
              <a:lumOff val="80000"/>
            </a:schemeClr>
          </a:solid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2000" b="1" dirty="0">
                <a:solidFill>
                  <a:srgbClr val="0070C0"/>
                </a:solidFill>
              </a:rPr>
              <a:t>¾ </a:t>
            </a:r>
            <a:r>
              <a:rPr lang="ar-SA" altLang="en-US" sz="2000" b="1" dirty="0" smtClean="0">
                <a:solidFill>
                  <a:srgbClr val="0070C0"/>
                </a:solidFill>
              </a:rPr>
              <a:t>الحيوانات: حشرات</a:t>
            </a:r>
            <a:endParaRPr lang="ar-SA" altLang="en-US" sz="2000" b="1" dirty="0">
              <a:solidFill>
                <a:srgbClr val="0070C0"/>
              </a:solidFill>
            </a:endParaRPr>
          </a:p>
          <a:p>
            <a:pPr algn="r" eaLnBrk="1" hangingPunct="1"/>
            <a:r>
              <a:rPr lang="ar-SA" altLang="en-US" sz="2000" b="1" dirty="0" smtClean="0">
                <a:solidFill>
                  <a:srgbClr val="0070C0"/>
                </a:solidFill>
              </a:rPr>
              <a:t>½ </a:t>
            </a:r>
            <a:r>
              <a:rPr lang="ar-SA" altLang="en-US" sz="2000" b="1" dirty="0">
                <a:solidFill>
                  <a:srgbClr val="0070C0"/>
                </a:solidFill>
              </a:rPr>
              <a:t>الكائنات </a:t>
            </a:r>
            <a:r>
              <a:rPr lang="ar-SA" altLang="en-US" sz="2000" b="1" dirty="0" smtClean="0">
                <a:solidFill>
                  <a:srgbClr val="0070C0"/>
                </a:solidFill>
              </a:rPr>
              <a:t>الحية: حشرات</a:t>
            </a:r>
            <a:endParaRPr lang="en-US" altLang="en-US" sz="2000" b="1" dirty="0">
              <a:solidFill>
                <a:srgbClr val="0070C0"/>
              </a:solidFill>
            </a:endParaRPr>
          </a:p>
        </p:txBody>
      </p:sp>
      <p:sp>
        <p:nvSpPr>
          <p:cNvPr id="3" name="TextBox 2"/>
          <p:cNvSpPr txBox="1"/>
          <p:nvPr/>
        </p:nvSpPr>
        <p:spPr>
          <a:xfrm>
            <a:off x="6442071" y="3188606"/>
            <a:ext cx="1210652" cy="646331"/>
          </a:xfrm>
          <a:prstGeom prst="rect">
            <a:avLst/>
          </a:prstGeom>
          <a:noFill/>
        </p:spPr>
        <p:txBody>
          <a:bodyPr wrap="none" rtlCol="0">
            <a:spAutoFit/>
          </a:bodyPr>
          <a:lstStyle/>
          <a:p>
            <a:r>
              <a:rPr lang="ar-SA" b="1" dirty="0" smtClean="0"/>
              <a:t>ثنائية الاجنحة</a:t>
            </a:r>
          </a:p>
          <a:p>
            <a:r>
              <a:rPr lang="en-US" b="1" dirty="0" err="1" smtClean="0"/>
              <a:t>Diptera</a:t>
            </a:r>
            <a:endParaRPr lang="en-US" b="1" dirty="0"/>
          </a:p>
        </p:txBody>
      </p:sp>
      <p:sp>
        <p:nvSpPr>
          <p:cNvPr id="4" name="TextBox 3"/>
          <p:cNvSpPr txBox="1"/>
          <p:nvPr/>
        </p:nvSpPr>
        <p:spPr>
          <a:xfrm>
            <a:off x="5703004" y="2100184"/>
            <a:ext cx="1659429" cy="646331"/>
          </a:xfrm>
          <a:prstGeom prst="rect">
            <a:avLst/>
          </a:prstGeom>
          <a:noFill/>
        </p:spPr>
        <p:txBody>
          <a:bodyPr wrap="none" rtlCol="0">
            <a:spAutoFit/>
          </a:bodyPr>
          <a:lstStyle/>
          <a:p>
            <a:r>
              <a:rPr lang="ar-SA" b="1" dirty="0" smtClean="0"/>
              <a:t>غشائية الاجنحة</a:t>
            </a:r>
          </a:p>
          <a:p>
            <a:r>
              <a:rPr lang="en-US" b="1" dirty="0" smtClean="0"/>
              <a:t>Hymenoptera</a:t>
            </a:r>
            <a:endParaRPr lang="en-US" b="1" dirty="0"/>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97588" y="4251829"/>
            <a:ext cx="849109" cy="44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ÙØªÙØ¬Ø© Ø¨Ø­Ø« Ø§ÙØµÙØ± Ø¹Ù âªmothâ¬â"/>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98582" y="4651944"/>
            <a:ext cx="747376" cy="455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ÙØªÙØ¬Ø© Ø¨Ø­Ø« Ø§ÙØµÙØ± Ø¹Ù âªbeetle vs weevilâ¬â"/>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09478" y="4692590"/>
            <a:ext cx="862002" cy="10373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20638" y="5012837"/>
            <a:ext cx="527709" cy="830997"/>
          </a:xfrm>
          <a:prstGeom prst="rect">
            <a:avLst/>
          </a:prstGeom>
          <a:noFill/>
        </p:spPr>
        <p:txBody>
          <a:bodyPr wrap="none" rtlCol="0">
            <a:spAutoFit/>
          </a:bodyPr>
          <a:lstStyle/>
          <a:p>
            <a:r>
              <a:rPr lang="en-US" sz="4800" b="1" dirty="0" smtClean="0"/>
              <a:t>1</a:t>
            </a:r>
            <a:endParaRPr lang="en-US" sz="4800" b="1" dirty="0"/>
          </a:p>
        </p:txBody>
      </p:sp>
      <p:sp>
        <p:nvSpPr>
          <p:cNvPr id="49" name="TextBox 48"/>
          <p:cNvSpPr txBox="1"/>
          <p:nvPr/>
        </p:nvSpPr>
        <p:spPr>
          <a:xfrm>
            <a:off x="7701819" y="4446539"/>
            <a:ext cx="527709" cy="830997"/>
          </a:xfrm>
          <a:prstGeom prst="rect">
            <a:avLst/>
          </a:prstGeom>
          <a:noFill/>
        </p:spPr>
        <p:txBody>
          <a:bodyPr wrap="none" rtlCol="0">
            <a:spAutoFit/>
          </a:bodyPr>
          <a:lstStyle/>
          <a:p>
            <a:r>
              <a:rPr lang="en-US" sz="4800" b="1" dirty="0" smtClean="0"/>
              <a:t>2</a:t>
            </a:r>
            <a:endParaRPr lang="en-US" sz="4800" b="1" dirty="0"/>
          </a:p>
        </p:txBody>
      </p:sp>
      <p:sp>
        <p:nvSpPr>
          <p:cNvPr id="50" name="TextBox 49"/>
          <p:cNvSpPr txBox="1"/>
          <p:nvPr/>
        </p:nvSpPr>
        <p:spPr>
          <a:xfrm>
            <a:off x="7362433" y="1969128"/>
            <a:ext cx="527709" cy="830997"/>
          </a:xfrm>
          <a:prstGeom prst="rect">
            <a:avLst/>
          </a:prstGeom>
          <a:noFill/>
        </p:spPr>
        <p:txBody>
          <a:bodyPr wrap="none" rtlCol="0">
            <a:spAutoFit/>
          </a:bodyPr>
          <a:lstStyle/>
          <a:p>
            <a:r>
              <a:rPr lang="en-US" sz="4800" b="1" dirty="0" smtClean="0"/>
              <a:t>3</a:t>
            </a:r>
            <a:endParaRPr lang="en-US" sz="4800" b="1" dirty="0"/>
          </a:p>
        </p:txBody>
      </p:sp>
      <p:sp>
        <p:nvSpPr>
          <p:cNvPr id="51" name="TextBox 50"/>
          <p:cNvSpPr txBox="1"/>
          <p:nvPr/>
        </p:nvSpPr>
        <p:spPr>
          <a:xfrm>
            <a:off x="7652723" y="3086184"/>
            <a:ext cx="527709" cy="830997"/>
          </a:xfrm>
          <a:prstGeom prst="rect">
            <a:avLst/>
          </a:prstGeom>
          <a:noFill/>
        </p:spPr>
        <p:txBody>
          <a:bodyPr wrap="none" rtlCol="0">
            <a:spAutoFit/>
          </a:bodyPr>
          <a:lstStyle/>
          <a:p>
            <a:r>
              <a:rPr lang="en-US" sz="4800" b="1" dirty="0" smtClean="0"/>
              <a:t>4</a:t>
            </a:r>
            <a:endParaRPr lang="en-US" sz="4800" b="1" dirty="0"/>
          </a:p>
        </p:txBody>
      </p:sp>
      <p:sp>
        <p:nvSpPr>
          <p:cNvPr id="52" name="TextBox 51"/>
          <p:cNvSpPr txBox="1"/>
          <p:nvPr/>
        </p:nvSpPr>
        <p:spPr>
          <a:xfrm>
            <a:off x="868418" y="3946311"/>
            <a:ext cx="1107996" cy="646331"/>
          </a:xfrm>
          <a:prstGeom prst="rect">
            <a:avLst/>
          </a:prstGeom>
          <a:noFill/>
        </p:spPr>
        <p:txBody>
          <a:bodyPr wrap="none" rtlCol="0">
            <a:spAutoFit/>
          </a:bodyPr>
          <a:lstStyle/>
          <a:p>
            <a:r>
              <a:rPr lang="en-US" sz="3600" b="1" dirty="0" smtClean="0"/>
              <a:t>5-31</a:t>
            </a:r>
            <a:endParaRPr lang="en-US" sz="3600" b="1" dirty="0"/>
          </a:p>
        </p:txBody>
      </p:sp>
      <p:pic>
        <p:nvPicPr>
          <p:cNvPr id="1032" name="Picture 8" descr="ØµÙØ±Ø© Ø°Ø§Øª ØµÙØ©"/>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56029" y="2509326"/>
            <a:ext cx="1520423" cy="9211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ÙØªÙØ¬Ø© Ø¨Ø­Ø« Ø§ÙØµÙØ± Ø¹Ù âªSpiderâ¬â"/>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851637">
            <a:off x="2258522" y="3330013"/>
            <a:ext cx="536544" cy="37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7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0600" y="889843"/>
            <a:ext cx="4038600" cy="5078313"/>
          </a:xfrm>
          <a:prstGeom prst="rect">
            <a:avLst/>
          </a:prstGeom>
        </p:spPr>
        <p:txBody>
          <a:bodyPr wrap="square">
            <a:spAutoFit/>
          </a:bodyPr>
          <a:lstStyle/>
          <a:p>
            <a:pPr algn="just">
              <a:lnSpc>
                <a:spcPct val="150000"/>
              </a:lnSpc>
            </a:pPr>
            <a:r>
              <a:rPr lang="ar-SA" b="1" dirty="0">
                <a:latin typeface="Times New Roman" panose="02020603050405020304" pitchFamily="18" charset="0"/>
                <a:cs typeface="Times New Roman" panose="02020603050405020304" pitchFamily="18" charset="0"/>
              </a:rPr>
              <a:t>علم التّصنيف هو أحد تخصصات علم الأحياء، </a:t>
            </a:r>
            <a:r>
              <a:rPr lang="ar-SA" b="1" dirty="0" smtClean="0">
                <a:latin typeface="Times New Roman" panose="02020603050405020304" pitchFamily="18" charset="0"/>
                <a:cs typeface="Times New Roman" panose="02020603050405020304" pitchFamily="18" charset="0"/>
              </a:rPr>
              <a:t>ويهتم </a:t>
            </a:r>
            <a:r>
              <a:rPr lang="ar-SA" b="1" dirty="0">
                <a:latin typeface="Times New Roman" panose="02020603050405020304" pitchFamily="18" charset="0"/>
                <a:cs typeface="Times New Roman" panose="02020603050405020304" pitchFamily="18" charset="0"/>
              </a:rPr>
              <a:t>بوصف، وتسمية، وتقسيم الكائنات الحيّة، أو المنقرضة إلى مجموعات، </a:t>
            </a:r>
            <a:r>
              <a:rPr lang="ar-SA" b="1" dirty="0" smtClean="0">
                <a:latin typeface="Times New Roman" panose="02020603050405020304" pitchFamily="18" charset="0"/>
                <a:cs typeface="Times New Roman" panose="02020603050405020304" pitchFamily="18" charset="0"/>
              </a:rPr>
              <a:t>وعلم </a:t>
            </a:r>
            <a:r>
              <a:rPr lang="ar-SA" b="1" dirty="0">
                <a:latin typeface="Times New Roman" panose="02020603050405020304" pitchFamily="18" charset="0"/>
                <a:cs typeface="Times New Roman" panose="02020603050405020304" pitchFamily="18" charset="0"/>
              </a:rPr>
              <a:t>التّصنيف </a:t>
            </a:r>
            <a:r>
              <a:rPr lang="ar-SA" b="1" dirty="0" smtClean="0">
                <a:latin typeface="Times New Roman" panose="02020603050405020304" pitchFamily="18" charset="0"/>
                <a:cs typeface="Times New Roman" panose="02020603050405020304" pitchFamily="18" charset="0"/>
              </a:rPr>
              <a:t>بالإنجليزيّة</a:t>
            </a:r>
            <a:r>
              <a:rPr lang="en-US" b="1" dirty="0" smtClean="0">
                <a:latin typeface="Times New Roman" panose="02020603050405020304" pitchFamily="18" charset="0"/>
                <a:cs typeface="Times New Roman" panose="02020603050405020304" pitchFamily="18" charset="0"/>
              </a:rPr>
              <a:t>Taxonomy </a:t>
            </a:r>
            <a:r>
              <a:rPr lang="ar-SA" b="1" dirty="0" smtClean="0">
                <a:latin typeface="Times New Roman" panose="02020603050405020304" pitchFamily="18" charset="0"/>
                <a:cs typeface="Times New Roman" panose="02020603050405020304" pitchFamily="18" charset="0"/>
              </a:rPr>
              <a:t> مشتق من </a:t>
            </a:r>
            <a:r>
              <a:rPr lang="ar-SA" b="1" dirty="0">
                <a:latin typeface="Times New Roman" panose="02020603050405020304" pitchFamily="18" charset="0"/>
                <a:cs typeface="Times New Roman" panose="02020603050405020304" pitchFamily="18" charset="0"/>
              </a:rPr>
              <a:t>الكلمتَين الإغريقيتين؛ </a:t>
            </a:r>
            <a:r>
              <a:rPr lang="ar-SA" b="1" dirty="0" smtClean="0">
                <a:latin typeface="Times New Roman" panose="02020603050405020304" pitchFamily="18" charset="0"/>
                <a:cs typeface="Times New Roman" panose="02020603050405020304" pitchFamily="18" charset="0"/>
              </a:rPr>
              <a:t>الأولى(</a:t>
            </a:r>
            <a:r>
              <a:rPr lang="en-US" b="1" dirty="0" smtClean="0">
                <a:latin typeface="Times New Roman" panose="02020603050405020304" pitchFamily="18" charset="0"/>
                <a:cs typeface="Times New Roman" panose="02020603050405020304" pitchFamily="18" charset="0"/>
              </a:rPr>
              <a:t>Taxis</a:t>
            </a:r>
            <a:r>
              <a:rPr lang="ar-SA"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ar-SA" b="1" dirty="0">
                <a:latin typeface="Times New Roman" panose="02020603050405020304" pitchFamily="18" charset="0"/>
                <a:cs typeface="Times New Roman" panose="02020603050405020304" pitchFamily="18" charset="0"/>
              </a:rPr>
              <a:t>وتعني ترتيب، والثّانية </a:t>
            </a:r>
            <a:r>
              <a:rPr lang="en-US" b="1" dirty="0" smtClean="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nomos</a:t>
            </a:r>
            <a:r>
              <a:rPr lang="en-US" b="1" dirty="0" smtClean="0">
                <a:latin typeface="Times New Roman" panose="02020603050405020304" pitchFamily="18" charset="0"/>
                <a:cs typeface="Times New Roman" panose="02020603050405020304" pitchFamily="18" charset="0"/>
              </a:rPr>
              <a:t>) </a:t>
            </a:r>
            <a:r>
              <a:rPr lang="ar-SA" b="1" dirty="0" smtClean="0">
                <a:latin typeface="Times New Roman" panose="02020603050405020304" pitchFamily="18" charset="0"/>
                <a:cs typeface="Times New Roman" panose="02020603050405020304" pitchFamily="18" charset="0"/>
              </a:rPr>
              <a:t> وتعني </a:t>
            </a:r>
            <a:r>
              <a:rPr lang="ar-SA" b="1" dirty="0">
                <a:latin typeface="Times New Roman" panose="02020603050405020304" pitchFamily="18" charset="0"/>
                <a:cs typeface="Times New Roman" panose="02020603050405020304" pitchFamily="18" charset="0"/>
              </a:rPr>
              <a:t>علم. </a:t>
            </a:r>
            <a:r>
              <a:rPr lang="ar-SA" b="1" dirty="0" smtClean="0">
                <a:latin typeface="Times New Roman" panose="02020603050405020304" pitchFamily="18" charset="0"/>
                <a:cs typeface="Times New Roman" panose="02020603050405020304" pitchFamily="18" charset="0"/>
              </a:rPr>
              <a:t>وتُعد </a:t>
            </a:r>
            <a:r>
              <a:rPr lang="ar-SA" b="1" dirty="0">
                <a:latin typeface="Times New Roman" panose="02020603050405020304" pitchFamily="18" charset="0"/>
                <a:cs typeface="Times New Roman" panose="02020603050405020304" pitchFamily="18" charset="0"/>
              </a:rPr>
              <a:t>العلاقة بين علم التّصنيف وعلوم الأحياء الأخرى مثالاً على التّكامل بين العلوم، إذ يحتاج علماء الأحياء إلى وصف وتسمية جميع الكائنات الحيّة التي تتم دراستها، ومن جهة أخرى يستفيد علم التّصنيف من بعض تخصصات علم الأحياء، مثل علم الوراثة، وعلم وظائف الأعضاء، وعلم البيئة، وعلم التّشريح</a:t>
            </a:r>
            <a:r>
              <a:rPr lang="ar-SA"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5" name="Rectangle 4"/>
          <p:cNvSpPr/>
          <p:nvPr/>
        </p:nvSpPr>
        <p:spPr>
          <a:xfrm>
            <a:off x="237699" y="4038600"/>
            <a:ext cx="4562901" cy="2169825"/>
          </a:xfrm>
          <a:prstGeom prst="rect">
            <a:avLst/>
          </a:prstGeom>
        </p:spPr>
        <p:txBody>
          <a:bodyPr wrap="square">
            <a:spAutoFit/>
          </a:bodyPr>
          <a:lstStyle/>
          <a:p>
            <a:pPr>
              <a:lnSpc>
                <a:spcPct val="150000"/>
              </a:lnSpc>
            </a:pPr>
            <a:r>
              <a:rPr lang="ar-SA" b="1" dirty="0">
                <a:solidFill>
                  <a:srgbClr val="0033CC"/>
                </a:solidFill>
                <a:latin typeface="Times New Roman" panose="02020603050405020304" pitchFamily="18" charset="0"/>
                <a:cs typeface="Times New Roman" panose="02020603050405020304" pitchFamily="18" charset="0"/>
              </a:rPr>
              <a:t>صنّف العالم كارلوس لينيوس </a:t>
            </a:r>
            <a:r>
              <a:rPr lang="en-US" b="1" dirty="0" err="1" smtClean="0">
                <a:solidFill>
                  <a:srgbClr val="0033CC"/>
                </a:solidFill>
                <a:latin typeface="Times New Roman" panose="02020603050405020304" pitchFamily="18" charset="0"/>
                <a:cs typeface="Times New Roman" panose="02020603050405020304" pitchFamily="18" charset="0"/>
              </a:rPr>
              <a:t>Carolus</a:t>
            </a:r>
            <a:r>
              <a:rPr lang="en-US" b="1" dirty="0" smtClean="0">
                <a:solidFill>
                  <a:srgbClr val="0033CC"/>
                </a:solidFill>
                <a:latin typeface="Times New Roman" panose="02020603050405020304" pitchFamily="18" charset="0"/>
                <a:cs typeface="Times New Roman" panose="02020603050405020304" pitchFamily="18" charset="0"/>
              </a:rPr>
              <a:t> Linnaeus</a:t>
            </a:r>
            <a:r>
              <a:rPr lang="ar-SA" b="1" dirty="0" smtClean="0">
                <a:solidFill>
                  <a:srgbClr val="0033CC"/>
                </a:solidFill>
                <a:latin typeface="Times New Roman" panose="02020603050405020304" pitchFamily="18" charset="0"/>
                <a:cs typeface="Times New Roman" panose="02020603050405020304" pitchFamily="18" charset="0"/>
              </a:rPr>
              <a:t> (</a:t>
            </a:r>
            <a:r>
              <a:rPr lang="en-US" b="1" dirty="0" smtClean="0">
                <a:solidFill>
                  <a:srgbClr val="0033CC"/>
                </a:solidFill>
              </a:rPr>
              <a:t>1707</a:t>
            </a:r>
            <a:r>
              <a:rPr lang="ar-SA" b="1" dirty="0" smtClean="0">
                <a:solidFill>
                  <a:srgbClr val="0033CC"/>
                </a:solidFill>
              </a:rPr>
              <a:t>- </a:t>
            </a:r>
            <a:r>
              <a:rPr lang="en-US" b="1" dirty="0" smtClean="0">
                <a:solidFill>
                  <a:srgbClr val="0033CC"/>
                </a:solidFill>
              </a:rPr>
              <a:t>1778</a:t>
            </a:r>
            <a:r>
              <a:rPr lang="ar-SA" b="1" dirty="0" smtClean="0">
                <a:solidFill>
                  <a:srgbClr val="0033CC"/>
                </a:solidFill>
              </a:rPr>
              <a:t>) </a:t>
            </a:r>
            <a:r>
              <a:rPr lang="ar-SA" b="1" dirty="0" smtClean="0">
                <a:solidFill>
                  <a:srgbClr val="0033CC"/>
                </a:solidFill>
                <a:latin typeface="Times New Roman" panose="02020603050405020304" pitchFamily="18" charset="0"/>
                <a:cs typeface="Times New Roman" panose="02020603050405020304" pitchFamily="18" charset="0"/>
              </a:rPr>
              <a:t>الطّبيعة </a:t>
            </a:r>
            <a:r>
              <a:rPr lang="ar-SA" b="1" dirty="0">
                <a:solidFill>
                  <a:srgbClr val="0033CC"/>
                </a:solidFill>
                <a:latin typeface="Times New Roman" panose="02020603050405020304" pitchFamily="18" charset="0"/>
                <a:cs typeface="Times New Roman" panose="02020603050405020304" pitchFamily="18" charset="0"/>
              </a:rPr>
              <a:t>إلى ثلاثة أقسام وهي النّباتات، والحيوانات، والمعادن، وأوجد أربعة مستويات في التّصنيف وهي: الطّائفة، والرّتبة، والجنس، والنّوع، وأوجد نظام التّسمية الثّنائي للكائنات الحيّة</a:t>
            </a:r>
            <a:r>
              <a:rPr lang="ar-SA" b="1" dirty="0" smtClean="0">
                <a:solidFill>
                  <a:srgbClr val="0033CC"/>
                </a:solidFill>
                <a:latin typeface="Times New Roman" panose="02020603050405020304" pitchFamily="18" charset="0"/>
                <a:cs typeface="Times New Roman" panose="02020603050405020304" pitchFamily="18" charset="0"/>
              </a:rPr>
              <a:t>.</a:t>
            </a:r>
            <a:endParaRPr lang="en-US" b="1" dirty="0">
              <a:solidFill>
                <a:srgbClr val="0033CC"/>
              </a:solidFill>
              <a:latin typeface="Times New Roman" panose="02020603050405020304" pitchFamily="18" charset="0"/>
              <a:cs typeface="Times New Roman" panose="02020603050405020304" pitchFamily="18" charset="0"/>
            </a:endParaRPr>
          </a:p>
        </p:txBody>
      </p:sp>
      <p:pic>
        <p:nvPicPr>
          <p:cNvPr id="1026" name="Picture 2" descr="ØµÙØ±Ø© Ø°Ø§Øª ØµÙØ©"/>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38" r="118" b="2241"/>
          <a:stretch/>
        </p:blipFill>
        <p:spPr bwMode="auto">
          <a:xfrm>
            <a:off x="842749" y="1371600"/>
            <a:ext cx="3352800" cy="22212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2477873" y="297883"/>
            <a:ext cx="34353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eaLnBrk="1" hangingPunct="1"/>
            <a:r>
              <a:rPr lang="en-US" altLang="en-US" sz="2400" b="1" kern="0" smtClean="0">
                <a:solidFill>
                  <a:schemeClr val="tx1"/>
                </a:solidFill>
              </a:rPr>
              <a:t> Taxonomy </a:t>
            </a:r>
            <a:r>
              <a:rPr lang="ar-SA" altLang="en-US" sz="2400" b="1" kern="0" smtClean="0">
                <a:solidFill>
                  <a:schemeClr val="tx1"/>
                </a:solidFill>
              </a:rPr>
              <a:t>علم التصنيف</a:t>
            </a:r>
            <a:endParaRPr lang="en-US" altLang="en-US" sz="2400" b="1" kern="0" dirty="0" smtClean="0">
              <a:solidFill>
                <a:schemeClr val="tx1"/>
              </a:solidFill>
            </a:endParaRPr>
          </a:p>
        </p:txBody>
      </p:sp>
    </p:spTree>
    <p:extLst>
      <p:ext uri="{BB962C8B-B14F-4D97-AF65-F5344CB8AC3E}">
        <p14:creationId xmlns:p14="http://schemas.microsoft.com/office/powerpoint/2010/main" val="3132507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3680" y="762000"/>
            <a:ext cx="6065520" cy="4247317"/>
          </a:xfrm>
          <a:prstGeom prst="rect">
            <a:avLst/>
          </a:prstGeom>
        </p:spPr>
        <p:txBody>
          <a:bodyPr wrap="square">
            <a:spAutoFit/>
          </a:bodyPr>
          <a:lstStyle/>
          <a:p>
            <a:r>
              <a:rPr lang="ar-SA" b="1" dirty="0" smtClean="0">
                <a:hlinkClick r:id="rId2" tooltip="تسمية ثنائية"/>
              </a:rPr>
              <a:t>التسمية </a:t>
            </a:r>
            <a:r>
              <a:rPr lang="ar-SA" b="1" dirty="0">
                <a:hlinkClick r:id="rId2" tooltip="تسمية ثنائية"/>
              </a:rPr>
              <a:t>الثنائية</a:t>
            </a:r>
            <a:r>
              <a:rPr lang="ar-SA" b="1" dirty="0"/>
              <a:t>: هي </a:t>
            </a:r>
            <a:r>
              <a:rPr lang="ar-SA" b="1" dirty="0" smtClean="0"/>
              <a:t>الطريقة المعتمدة في </a:t>
            </a:r>
            <a:r>
              <a:rPr lang="ar-SA" b="1" dirty="0"/>
              <a:t>تسمية المخلوقات </a:t>
            </a:r>
            <a:r>
              <a:rPr lang="ar-SA" b="1" dirty="0" smtClean="0"/>
              <a:t>وفيها يعطى </a:t>
            </a:r>
            <a:r>
              <a:rPr lang="ar-SA" b="1" dirty="0"/>
              <a:t>كل </a:t>
            </a:r>
            <a:r>
              <a:rPr lang="ar-SA" b="1" dirty="0" smtClean="0"/>
              <a:t>كائن حي اسما </a:t>
            </a:r>
            <a:r>
              <a:rPr lang="ar-SA" b="1" dirty="0"/>
              <a:t>علميا مكونا من جزئين هما اسم الجنس واسم النوع</a:t>
            </a:r>
            <a:r>
              <a:rPr lang="ar-SA" b="1" dirty="0" smtClean="0"/>
              <a:t>. </a:t>
            </a:r>
          </a:p>
          <a:p>
            <a:endParaRPr lang="ar-SA" b="1" dirty="0"/>
          </a:p>
          <a:p>
            <a:r>
              <a:rPr lang="ar-SA" b="1" dirty="0" smtClean="0"/>
              <a:t>والتصنيف العلمي للكائنات الحية يشتمل على نظام </a:t>
            </a:r>
            <a:r>
              <a:rPr lang="ar-SA" b="1" dirty="0"/>
              <a:t>هرمي متسلسل تقع فيه كل فئة ضمن </a:t>
            </a:r>
            <a:r>
              <a:rPr lang="ar-SA" b="1" dirty="0" smtClean="0"/>
              <a:t>أخرى أشمل منها بدءا من النوع وانتهاءا بالمملكة:</a:t>
            </a:r>
            <a:endParaRPr lang="ar-SA" b="1" dirty="0"/>
          </a:p>
          <a:p>
            <a:r>
              <a:rPr lang="ar-SA" b="1" dirty="0" smtClean="0"/>
              <a:t>النوع</a:t>
            </a:r>
            <a:r>
              <a:rPr lang="en-US" b="1" dirty="0" smtClean="0"/>
              <a:t>species</a:t>
            </a:r>
            <a:r>
              <a:rPr lang="en-US" b="1" dirty="0"/>
              <a:t> </a:t>
            </a:r>
            <a:r>
              <a:rPr lang="ar-SA" b="1" dirty="0" smtClean="0"/>
              <a:t> ويعرف </a:t>
            </a:r>
            <a:r>
              <a:rPr lang="ar-SA" b="1" dirty="0"/>
              <a:t>بأنه مجموعة من الكائنات الحية المتشابهة في الشكل والتكيف وقادرة على التزاوج بينها وإنتاج </a:t>
            </a:r>
            <a:r>
              <a:rPr lang="ar-SA" b="1" dirty="0" smtClean="0"/>
              <a:t>أفراد خصبة.</a:t>
            </a:r>
            <a:endParaRPr lang="ar-SA" b="1" dirty="0"/>
          </a:p>
          <a:p>
            <a:r>
              <a:rPr lang="ar-SA" b="1" dirty="0"/>
              <a:t>اما </a:t>
            </a:r>
            <a:r>
              <a:rPr lang="ar-SA" b="1" dirty="0" smtClean="0"/>
              <a:t>الجنس</a:t>
            </a:r>
            <a:r>
              <a:rPr lang="en-US" b="1" dirty="0" smtClean="0"/>
              <a:t>genus</a:t>
            </a:r>
            <a:r>
              <a:rPr lang="en-US" b="1" dirty="0"/>
              <a:t> </a:t>
            </a:r>
            <a:r>
              <a:rPr lang="ar-SA" b="1" dirty="0" smtClean="0"/>
              <a:t> فيعرف </a:t>
            </a:r>
            <a:r>
              <a:rPr lang="ar-SA" b="1" dirty="0"/>
              <a:t>بانه مجموعة من الأنواع أكثر ترابطا وتشابها وتشترك في اصل واحد</a:t>
            </a:r>
          </a:p>
          <a:p>
            <a:r>
              <a:rPr lang="ar-SA" b="1" dirty="0" smtClean="0"/>
              <a:t>ثم العائلة</a:t>
            </a:r>
            <a:r>
              <a:rPr lang="en-US" b="1" dirty="0" smtClean="0"/>
              <a:t>Family</a:t>
            </a:r>
            <a:r>
              <a:rPr lang="en-US" b="1" dirty="0"/>
              <a:t> </a:t>
            </a:r>
            <a:r>
              <a:rPr lang="ar-SA" b="1" dirty="0" smtClean="0"/>
              <a:t> وهي </a:t>
            </a:r>
            <a:r>
              <a:rPr lang="ar-SA" b="1" dirty="0"/>
              <a:t>المرتبة الأعلى بعد الجنس وتتكون من اجناس متشابهة ومتقاربة فيما بينها</a:t>
            </a:r>
          </a:p>
          <a:p>
            <a:r>
              <a:rPr lang="ar-SA" b="1" dirty="0"/>
              <a:t>الرتبة </a:t>
            </a:r>
            <a:r>
              <a:rPr lang="en-US" b="1" dirty="0"/>
              <a:t>order </a:t>
            </a:r>
            <a:r>
              <a:rPr lang="ar-SA" b="1" dirty="0" smtClean="0"/>
              <a:t> وهي </a:t>
            </a:r>
            <a:r>
              <a:rPr lang="ar-SA" b="1" dirty="0"/>
              <a:t>تضم عائلات متقاربة</a:t>
            </a:r>
          </a:p>
          <a:p>
            <a:r>
              <a:rPr lang="ar-SA" b="1" dirty="0" smtClean="0"/>
              <a:t>الصف </a:t>
            </a:r>
            <a:r>
              <a:rPr lang="en-US" b="1" dirty="0"/>
              <a:t>class </a:t>
            </a:r>
            <a:r>
              <a:rPr lang="ar-SA" b="1" dirty="0" smtClean="0"/>
              <a:t> تضم </a:t>
            </a:r>
            <a:r>
              <a:rPr lang="ar-SA" b="1" dirty="0"/>
              <a:t>رتبا ذات علاقة مع بعضها البعض</a:t>
            </a:r>
          </a:p>
          <a:p>
            <a:r>
              <a:rPr lang="ar-SA" b="1" dirty="0"/>
              <a:t>الشعبة </a:t>
            </a:r>
            <a:r>
              <a:rPr lang="en-US" b="1" dirty="0"/>
              <a:t>phylum </a:t>
            </a:r>
            <a:r>
              <a:rPr lang="ar-SA" b="1" dirty="0" smtClean="0"/>
              <a:t> تضم </a:t>
            </a:r>
            <a:r>
              <a:rPr lang="ar-SA" b="1" dirty="0"/>
              <a:t>طوائف متشابهة</a:t>
            </a:r>
          </a:p>
          <a:p>
            <a:r>
              <a:rPr lang="ar-SA" b="1" dirty="0"/>
              <a:t>المملكة </a:t>
            </a:r>
            <a:r>
              <a:rPr lang="en-US" b="1" dirty="0" smtClean="0"/>
              <a:t>kingdom</a:t>
            </a:r>
            <a:r>
              <a:rPr lang="en-US" b="1" dirty="0"/>
              <a:t> </a:t>
            </a:r>
            <a:r>
              <a:rPr lang="ar-SA" b="1" dirty="0" smtClean="0"/>
              <a:t> وتضم العديد من الشعب</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 r="43280"/>
          <a:stretch/>
        </p:blipFill>
        <p:spPr bwMode="auto">
          <a:xfrm>
            <a:off x="304800" y="748351"/>
            <a:ext cx="2667000" cy="4753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5410200"/>
            <a:ext cx="9144000" cy="1200329"/>
          </a:xfrm>
          <a:prstGeom prst="rect">
            <a:avLst/>
          </a:prstGeom>
          <a:solidFill>
            <a:srgbClr val="FFC000"/>
          </a:solidFill>
        </p:spPr>
        <p:txBody>
          <a:bodyPr wrap="square">
            <a:spAutoFit/>
          </a:bodyPr>
          <a:lstStyle/>
          <a:p>
            <a:pPr algn="l" rtl="0"/>
            <a:r>
              <a:rPr lang="ar-SA" b="1" dirty="0"/>
              <a:t>مثال: الاسم </a:t>
            </a:r>
            <a:r>
              <a:rPr lang="ar-SA" b="1" dirty="0" smtClean="0"/>
              <a:t>العمي </a:t>
            </a:r>
            <a:r>
              <a:rPr lang="ar-SA" b="1" dirty="0"/>
              <a:t>لنحل العسل </a:t>
            </a:r>
            <a:r>
              <a:rPr lang="en-US" b="1" i="1" dirty="0"/>
              <a:t>Apis mellifera</a:t>
            </a:r>
            <a:endParaRPr lang="ar-SA" b="1" i="1" dirty="0"/>
          </a:p>
          <a:p>
            <a:pPr algn="l" rtl="0"/>
            <a:r>
              <a:rPr lang="en-US" sz="3200" b="1" dirty="0" err="1" smtClean="0"/>
              <a:t>Animalia</a:t>
            </a:r>
            <a:r>
              <a:rPr lang="en-US" sz="3600" b="1" dirty="0" err="1" smtClean="0"/>
              <a:t>:</a:t>
            </a:r>
            <a:r>
              <a:rPr lang="en-US" sz="2800" b="1" dirty="0" err="1" smtClean="0"/>
              <a:t>Arthropoda:</a:t>
            </a:r>
            <a:r>
              <a:rPr lang="en-US" sz="2400" b="1" dirty="0" err="1" smtClean="0"/>
              <a:t>Insecta:</a:t>
            </a:r>
            <a:r>
              <a:rPr lang="en-US" sz="2000" b="1" dirty="0" err="1" smtClean="0"/>
              <a:t>Hymenoptera</a:t>
            </a:r>
            <a:r>
              <a:rPr lang="en-US" b="1" dirty="0" err="1" smtClean="0"/>
              <a:t>:Apidae:</a:t>
            </a:r>
            <a:r>
              <a:rPr lang="en-US" sz="1600" b="1" dirty="0" err="1" smtClean="0"/>
              <a:t>Apis</a:t>
            </a:r>
            <a:r>
              <a:rPr lang="en-US" sz="1400" b="1" dirty="0" err="1" smtClean="0"/>
              <a:t>:mellifera</a:t>
            </a:r>
            <a:endParaRPr lang="en-US" sz="1400" b="1" dirty="0"/>
          </a:p>
          <a:p>
            <a:pPr algn="l" rtl="0"/>
            <a:endParaRPr lang="ar-SA" b="1" dirty="0"/>
          </a:p>
        </p:txBody>
      </p:sp>
    </p:spTree>
    <p:extLst>
      <p:ext uri="{BB962C8B-B14F-4D97-AF65-F5344CB8AC3E}">
        <p14:creationId xmlns:p14="http://schemas.microsoft.com/office/powerpoint/2010/main" val="39714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رابط كسهم مستقيم 7"/>
          <p:cNvCxnSpPr/>
          <p:nvPr/>
        </p:nvCxnSpPr>
        <p:spPr>
          <a:xfrm>
            <a:off x="4716015" y="512767"/>
            <a:ext cx="22970" cy="4679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رابط مستقيم 9"/>
          <p:cNvCxnSpPr/>
          <p:nvPr/>
        </p:nvCxnSpPr>
        <p:spPr>
          <a:xfrm flipH="1">
            <a:off x="880407" y="980728"/>
            <a:ext cx="731040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مستطيل 15"/>
          <p:cNvSpPr/>
          <p:nvPr/>
        </p:nvSpPr>
        <p:spPr>
          <a:xfrm>
            <a:off x="7694965" y="1457980"/>
            <a:ext cx="915635" cy="52322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الرخويات</a:t>
            </a:r>
            <a:endParaRPr lang="ar-SA"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23" name="مستطيل 22"/>
          <p:cNvSpPr/>
          <p:nvPr/>
        </p:nvSpPr>
        <p:spPr>
          <a:xfrm>
            <a:off x="6228184" y="4886980"/>
            <a:ext cx="2771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الحشرات غير المجنحة</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cxnSp>
        <p:nvCxnSpPr>
          <p:cNvPr id="24" name="رابط كسهم مستقيم 23"/>
          <p:cNvCxnSpPr/>
          <p:nvPr/>
        </p:nvCxnSpPr>
        <p:spPr>
          <a:xfrm>
            <a:off x="4648200" y="2326233"/>
            <a:ext cx="0" cy="3826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5" name="رابط مستقيم 24"/>
          <p:cNvCxnSpPr/>
          <p:nvPr/>
        </p:nvCxnSpPr>
        <p:spPr>
          <a:xfrm flipH="1" flipV="1">
            <a:off x="990600" y="2840360"/>
            <a:ext cx="7443614" cy="12576"/>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رابط كسهم مستقيم 33"/>
          <p:cNvCxnSpPr/>
          <p:nvPr/>
        </p:nvCxnSpPr>
        <p:spPr>
          <a:xfrm flipH="1">
            <a:off x="7740352" y="4588768"/>
            <a:ext cx="794"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5" name="رابط كسهم مستقيم 44"/>
          <p:cNvCxnSpPr>
            <a:endCxn id="46" idx="0"/>
          </p:cNvCxnSpPr>
          <p:nvPr/>
        </p:nvCxnSpPr>
        <p:spPr>
          <a:xfrm flipH="1">
            <a:off x="6570713" y="980728"/>
            <a:ext cx="18306" cy="4772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6" name="مستطيل 45"/>
          <p:cNvSpPr/>
          <p:nvPr/>
        </p:nvSpPr>
        <p:spPr>
          <a:xfrm>
            <a:off x="6156176" y="1457980"/>
            <a:ext cx="829074" cy="52322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الحبليات</a:t>
            </a:r>
            <a:endParaRPr lang="ar-SA"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cxnSp>
        <p:nvCxnSpPr>
          <p:cNvPr id="47" name="رابط كسهم مستقيم 46"/>
          <p:cNvCxnSpPr/>
          <p:nvPr/>
        </p:nvCxnSpPr>
        <p:spPr>
          <a:xfrm flipH="1">
            <a:off x="4716016" y="980728"/>
            <a:ext cx="794" cy="57606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8" name="مستطيل 47"/>
          <p:cNvSpPr/>
          <p:nvPr/>
        </p:nvSpPr>
        <p:spPr>
          <a:xfrm>
            <a:off x="3563888" y="1556792"/>
            <a:ext cx="2304255" cy="646331"/>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ar-SA" sz="3600" b="1" dirty="0" smtClean="0">
                <a:effectLst>
                  <a:outerShdw blurRad="38100" dist="38100" dir="2700000" algn="tl">
                    <a:srgbClr val="000000">
                      <a:alpha val="43137"/>
                    </a:srgbClr>
                  </a:outerShdw>
                </a:effectLst>
                <a:latin typeface="Arabic Typesetting" pitchFamily="66" charset="-78"/>
                <a:cs typeface="Arabic Typesetting" pitchFamily="66" charset="-78"/>
              </a:rPr>
              <a:t>مفصليات الارجل</a:t>
            </a:r>
            <a:endParaRPr lang="ar-SA" sz="36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50" name="مستطيل 49"/>
          <p:cNvSpPr/>
          <p:nvPr/>
        </p:nvSpPr>
        <p:spPr>
          <a:xfrm>
            <a:off x="2051720" y="1443335"/>
            <a:ext cx="1127232"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ar-SA" sz="2400" b="1" dirty="0" smtClean="0">
                <a:effectLst>
                  <a:outerShdw blurRad="38100" dist="38100" dir="2700000" algn="tl">
                    <a:srgbClr val="000000">
                      <a:alpha val="43137"/>
                    </a:srgbClr>
                  </a:outerShdw>
                </a:effectLst>
                <a:latin typeface="Arabic Typesetting" pitchFamily="66" charset="-78"/>
                <a:cs typeface="Arabic Typesetting" pitchFamily="66" charset="-78"/>
              </a:rPr>
              <a:t>الديدان الحلقية</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52" name="مستطيل 51"/>
          <p:cNvSpPr/>
          <p:nvPr/>
        </p:nvSpPr>
        <p:spPr>
          <a:xfrm>
            <a:off x="484075" y="1443335"/>
            <a:ext cx="963725"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a:r>
              <a:rPr lang="ar-SA" sz="2400" b="1" dirty="0" smtClean="0">
                <a:effectLst>
                  <a:outerShdw blurRad="38100" dist="38100" dir="2700000" algn="tl">
                    <a:srgbClr val="000000">
                      <a:alpha val="43137"/>
                    </a:srgbClr>
                  </a:outerShdw>
                </a:effectLst>
                <a:latin typeface="Arabic Typesetting" pitchFamily="66" charset="-78"/>
                <a:cs typeface="Arabic Typesetting" pitchFamily="66" charset="-78"/>
              </a:rPr>
              <a:t>قبائل أخرى</a:t>
            </a:r>
            <a:endParaRPr lang="ar-SA" sz="24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57" name="مستطيل 56"/>
          <p:cNvSpPr/>
          <p:nvPr/>
        </p:nvSpPr>
        <p:spPr>
          <a:xfrm>
            <a:off x="2701076" y="-171400"/>
            <a:ext cx="4067676" cy="861774"/>
          </a:xfrm>
          <a:prstGeom prst="rect">
            <a:avLst/>
          </a:prstGeom>
        </p:spPr>
        <p:txBody>
          <a:bodyPr wrap="square">
            <a:spAutoFit/>
          </a:bodyPr>
          <a:lstStyle/>
          <a:p>
            <a:r>
              <a:rPr lang="en-US" b="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rPr>
              <a:t/>
            </a:r>
            <a:br>
              <a:rPr lang="en-US" b="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rPr>
            </a:br>
            <a:r>
              <a:rPr lang="ar-SA" b="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SA" sz="3200"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المملكة الحيوانية  </a:t>
            </a:r>
            <a:r>
              <a:rPr lang="en-US" sz="3200"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 Kingdom </a:t>
            </a:r>
            <a:r>
              <a:rPr lang="en-US" sz="3200" b="1" dirty="0" err="1"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Animalia</a:t>
            </a:r>
            <a:endParaRPr lang="ar-SA" sz="3200" b="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58" name="مستطيل 57"/>
          <p:cNvSpPr/>
          <p:nvPr/>
        </p:nvSpPr>
        <p:spPr>
          <a:xfrm>
            <a:off x="3639316" y="611697"/>
            <a:ext cx="1845624" cy="584775"/>
          </a:xfrm>
          <a:prstGeom prst="rect">
            <a:avLst/>
          </a:prstGeom>
        </p:spPr>
        <p:txBody>
          <a:bodyPr wrap="square">
            <a:spAutoFit/>
          </a:bodyPr>
          <a:lstStyle/>
          <a:p>
            <a:r>
              <a:rPr lang="ar-SA" sz="3200" b="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rPr>
              <a:t>شعبة</a:t>
            </a:r>
            <a:r>
              <a:rPr lang="ar-SA" sz="2800" b="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2800" b="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rPr>
              <a:t>Phylum</a:t>
            </a:r>
            <a:endParaRPr lang="ar-SA" sz="2800" b="1" dirty="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64" name="مستطيل 63"/>
          <p:cNvSpPr/>
          <p:nvPr/>
        </p:nvSpPr>
        <p:spPr>
          <a:xfrm>
            <a:off x="7924800" y="3286780"/>
            <a:ext cx="936475" cy="523220"/>
          </a:xfrm>
          <a:prstGeom prst="rect">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wrap="none">
            <a:spAutoFit/>
          </a:bodyPr>
          <a:lstStyle/>
          <a:p>
            <a:pPr algn="ctr"/>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القشريات</a:t>
            </a:r>
            <a:endParaRPr lang="ar-SA"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66" name="مستطيل 65"/>
          <p:cNvSpPr/>
          <p:nvPr/>
        </p:nvSpPr>
        <p:spPr>
          <a:xfrm>
            <a:off x="6444208" y="3284984"/>
            <a:ext cx="1079142" cy="523220"/>
          </a:xfrm>
          <a:prstGeom prst="rect">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wrap="none">
            <a:spAutoFit/>
          </a:bodyPr>
          <a:lstStyle/>
          <a:p>
            <a:pPr algn="ctr"/>
            <a:r>
              <a:rPr lang="ar-SA" sz="2800" b="1" dirty="0" err="1" smtClean="0">
                <a:effectLst>
                  <a:outerShdw blurRad="38100" dist="38100" dir="2700000" algn="tl">
                    <a:srgbClr val="000000">
                      <a:alpha val="43137"/>
                    </a:srgbClr>
                  </a:outerShdw>
                </a:effectLst>
                <a:latin typeface="Arabic Typesetting" pitchFamily="66" charset="-78"/>
                <a:cs typeface="Arabic Typesetting" pitchFamily="66" charset="-78"/>
              </a:rPr>
              <a:t>العنكبوتيات</a:t>
            </a:r>
            <a:endParaRPr lang="ar-SA"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68" name="مستطيل 67"/>
          <p:cNvSpPr/>
          <p:nvPr/>
        </p:nvSpPr>
        <p:spPr>
          <a:xfrm>
            <a:off x="1973152" y="3212976"/>
            <a:ext cx="1455848" cy="523220"/>
          </a:xfrm>
          <a:prstGeom prst="rect">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wrap="none">
            <a:spAutoFit/>
          </a:bodyPr>
          <a:lstStyle/>
          <a:p>
            <a:pPr algn="ctr"/>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ذوات المائة رجل</a:t>
            </a:r>
            <a:endParaRPr lang="ar-SA"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69" name="مستطيل 68"/>
          <p:cNvSpPr/>
          <p:nvPr/>
        </p:nvSpPr>
        <p:spPr>
          <a:xfrm>
            <a:off x="3779912" y="2463225"/>
            <a:ext cx="2069976" cy="584775"/>
          </a:xfrm>
          <a:prstGeom prst="rect">
            <a:avLst/>
          </a:prstGeom>
        </p:spPr>
        <p:txBody>
          <a:bodyPr wrap="square">
            <a:spAutoFit/>
          </a:bodyPr>
          <a:lstStyle/>
          <a:p>
            <a:r>
              <a:rPr lang="ar-SA" sz="3200" b="1" dirty="0" smtClean="0">
                <a:effectLst>
                  <a:outerShdw blurRad="38100" dist="38100" dir="2700000" algn="tl">
                    <a:srgbClr val="000000">
                      <a:alpha val="43137"/>
                    </a:srgbClr>
                  </a:outerShdw>
                </a:effectLst>
                <a:latin typeface="Arabic Typesetting" pitchFamily="66" charset="-78"/>
                <a:cs typeface="Arabic Typesetting" pitchFamily="66" charset="-78"/>
              </a:rPr>
              <a:t>     </a:t>
            </a:r>
            <a:r>
              <a:rPr lang="ar-SA" sz="3200" b="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rPr>
              <a:t>صف </a:t>
            </a:r>
            <a:r>
              <a:rPr lang="en-US" sz="3200" b="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rPr>
              <a:t>Class   </a:t>
            </a:r>
            <a:endParaRPr lang="ar-SA" sz="3200" b="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75" name="مستطيل 74"/>
          <p:cNvSpPr/>
          <p:nvPr/>
        </p:nvSpPr>
        <p:spPr>
          <a:xfrm>
            <a:off x="3733800" y="3392269"/>
            <a:ext cx="1829543" cy="646331"/>
          </a:xfrm>
          <a:prstGeom prst="rect">
            <a:avLst/>
          </a:prstGeom>
          <a:solidFill>
            <a:schemeClr val="accent2">
              <a:lumMod val="60000"/>
              <a:lumOff val="4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ar-SA" sz="3600" b="1" dirty="0" smtClean="0">
                <a:effectLst>
                  <a:outerShdw blurRad="38100" dist="38100" dir="2700000" algn="tl">
                    <a:srgbClr val="000000">
                      <a:alpha val="43137"/>
                    </a:srgbClr>
                  </a:outerShdw>
                </a:effectLst>
                <a:latin typeface="Arabic Typesetting" pitchFamily="66" charset="-78"/>
                <a:cs typeface="Arabic Typesetting" pitchFamily="66" charset="-78"/>
              </a:rPr>
              <a:t>الحشرات</a:t>
            </a:r>
            <a:endParaRPr lang="ar-SA" sz="36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77" name="مستطيل 76"/>
          <p:cNvSpPr/>
          <p:nvPr/>
        </p:nvSpPr>
        <p:spPr>
          <a:xfrm>
            <a:off x="428943" y="3179440"/>
            <a:ext cx="1247457" cy="523220"/>
          </a:xfrm>
          <a:prstGeom prst="rect">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wrap="none">
            <a:spAutoFit/>
          </a:bodyPr>
          <a:lstStyle/>
          <a:p>
            <a:pPr algn="ctr"/>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صفوف اخرى</a:t>
            </a:r>
            <a:endParaRPr lang="ar-SA"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cxnSp>
        <p:nvCxnSpPr>
          <p:cNvPr id="78" name="رابط مستقيم 77"/>
          <p:cNvCxnSpPr/>
          <p:nvPr/>
        </p:nvCxnSpPr>
        <p:spPr>
          <a:xfrm flipH="1">
            <a:off x="2476500" y="4572000"/>
            <a:ext cx="5263852" cy="0"/>
          </a:xfrm>
          <a:prstGeom prst="line">
            <a:avLst/>
          </a:prstGeom>
        </p:spPr>
        <p:style>
          <a:lnRef idx="3">
            <a:schemeClr val="accent2"/>
          </a:lnRef>
          <a:fillRef idx="0">
            <a:schemeClr val="accent2"/>
          </a:fillRef>
          <a:effectRef idx="2">
            <a:schemeClr val="accent2"/>
          </a:effectRef>
          <a:fontRef idx="minor">
            <a:schemeClr val="tx1"/>
          </a:fontRef>
        </p:style>
      </p:cxnSp>
      <p:sp>
        <p:nvSpPr>
          <p:cNvPr id="84" name="مستطيل 83"/>
          <p:cNvSpPr/>
          <p:nvPr/>
        </p:nvSpPr>
        <p:spPr>
          <a:xfrm>
            <a:off x="1752600" y="4810780"/>
            <a:ext cx="152399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الحشرات المجنحة</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cxnSp>
        <p:nvCxnSpPr>
          <p:cNvPr id="85" name="رابط مستقيم 84"/>
          <p:cNvCxnSpPr/>
          <p:nvPr/>
        </p:nvCxnSpPr>
        <p:spPr>
          <a:xfrm flipH="1">
            <a:off x="1066800" y="5841504"/>
            <a:ext cx="2819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6" name="رابط كسهم مستقيم 85"/>
          <p:cNvCxnSpPr/>
          <p:nvPr/>
        </p:nvCxnSpPr>
        <p:spPr>
          <a:xfrm>
            <a:off x="2476500" y="5178670"/>
            <a:ext cx="0" cy="3839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8" name="رابط كسهم مستقيم 87"/>
          <p:cNvCxnSpPr/>
          <p:nvPr/>
        </p:nvCxnSpPr>
        <p:spPr>
          <a:xfrm>
            <a:off x="3886200" y="5822340"/>
            <a:ext cx="0" cy="3600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4" name="رابط كسهم مستقيم 93"/>
          <p:cNvCxnSpPr>
            <a:endCxn id="16" idx="0"/>
          </p:cNvCxnSpPr>
          <p:nvPr/>
        </p:nvCxnSpPr>
        <p:spPr>
          <a:xfrm flipH="1">
            <a:off x="8152783" y="1061447"/>
            <a:ext cx="38030" cy="39653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رابط كسهم مستقيم 97"/>
          <p:cNvCxnSpPr/>
          <p:nvPr/>
        </p:nvCxnSpPr>
        <p:spPr>
          <a:xfrm flipH="1">
            <a:off x="2699792" y="980728"/>
            <a:ext cx="1284" cy="467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9" name="رابط كسهم مستقيم 98"/>
          <p:cNvCxnSpPr/>
          <p:nvPr/>
        </p:nvCxnSpPr>
        <p:spPr>
          <a:xfrm flipH="1">
            <a:off x="879611" y="980728"/>
            <a:ext cx="794" cy="46260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2" name="رابط كسهم مستقيم 101"/>
          <p:cNvCxnSpPr/>
          <p:nvPr/>
        </p:nvCxnSpPr>
        <p:spPr>
          <a:xfrm flipH="1">
            <a:off x="8434214" y="2918956"/>
            <a:ext cx="794" cy="43384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3" name="رابط كسهم مستقيم 102"/>
          <p:cNvCxnSpPr/>
          <p:nvPr/>
        </p:nvCxnSpPr>
        <p:spPr>
          <a:xfrm flipH="1">
            <a:off x="6948264" y="2924944"/>
            <a:ext cx="794" cy="36004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4" name="رابط كسهم مستقيم 103"/>
          <p:cNvCxnSpPr/>
          <p:nvPr/>
        </p:nvCxnSpPr>
        <p:spPr>
          <a:xfrm flipH="1">
            <a:off x="4648200" y="2916560"/>
            <a:ext cx="794" cy="36004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5" name="رابط كسهم مستقيم 104"/>
          <p:cNvCxnSpPr/>
          <p:nvPr/>
        </p:nvCxnSpPr>
        <p:spPr>
          <a:xfrm flipH="1">
            <a:off x="2699792" y="2852936"/>
            <a:ext cx="794" cy="36004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6" name="رابط كسهم مستقيم 105"/>
          <p:cNvCxnSpPr/>
          <p:nvPr/>
        </p:nvCxnSpPr>
        <p:spPr>
          <a:xfrm flipH="1">
            <a:off x="990600" y="2840360"/>
            <a:ext cx="794" cy="36004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7" name="رابط كسهم مستقيم 106"/>
          <p:cNvCxnSpPr/>
          <p:nvPr/>
        </p:nvCxnSpPr>
        <p:spPr>
          <a:xfrm flipH="1">
            <a:off x="4644008" y="4077072"/>
            <a:ext cx="794" cy="36004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08" name="مستطيل 107"/>
          <p:cNvSpPr/>
          <p:nvPr/>
        </p:nvSpPr>
        <p:spPr>
          <a:xfrm>
            <a:off x="3352800" y="4063425"/>
            <a:ext cx="2790056" cy="584775"/>
          </a:xfrm>
          <a:prstGeom prst="rect">
            <a:avLst/>
          </a:prstGeom>
        </p:spPr>
        <p:txBody>
          <a:bodyPr wrap="square">
            <a:spAutoFit/>
          </a:bodyPr>
          <a:lstStyle/>
          <a:p>
            <a:r>
              <a:rPr lang="ar-SA" sz="3200" b="1" dirty="0" smtClean="0">
                <a:effectLst>
                  <a:outerShdw blurRad="38100" dist="38100" dir="2700000" algn="tl">
                    <a:srgbClr val="000000">
                      <a:alpha val="43137"/>
                    </a:srgbClr>
                  </a:outerShdw>
                </a:effectLst>
                <a:latin typeface="Arabic Typesetting" pitchFamily="66" charset="-78"/>
                <a:cs typeface="Arabic Typesetting" pitchFamily="66" charset="-78"/>
              </a:rPr>
              <a:t>     </a:t>
            </a:r>
            <a:r>
              <a:rPr lang="ar-SA" sz="3200"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تحت صف </a:t>
            </a:r>
            <a:r>
              <a:rPr lang="en-US" sz="3200"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Subclass </a:t>
            </a:r>
            <a:r>
              <a:rPr lang="en-US" sz="3200" b="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rPr>
              <a:t> </a:t>
            </a:r>
            <a:endParaRPr lang="ar-SA" sz="3200" b="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cxnSp>
        <p:nvCxnSpPr>
          <p:cNvPr id="110" name="رابط كسهم مستقيم 109"/>
          <p:cNvCxnSpPr/>
          <p:nvPr/>
        </p:nvCxnSpPr>
        <p:spPr>
          <a:xfrm flipH="1">
            <a:off x="2513856" y="4588768"/>
            <a:ext cx="794"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3" name="مستطيل 112"/>
          <p:cNvSpPr/>
          <p:nvPr/>
        </p:nvSpPr>
        <p:spPr>
          <a:xfrm>
            <a:off x="3048000" y="6182380"/>
            <a:ext cx="1514128"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داخلية الاجنحة </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14" name="مستطيل 113"/>
          <p:cNvSpPr/>
          <p:nvPr/>
        </p:nvSpPr>
        <p:spPr>
          <a:xfrm>
            <a:off x="1505744" y="5420380"/>
            <a:ext cx="1803699" cy="523220"/>
          </a:xfrm>
          <a:prstGeom prst="rect">
            <a:avLst/>
          </a:prstGeom>
        </p:spPr>
        <p:txBody>
          <a:bodyPr wrap="none">
            <a:spAutoFit/>
          </a:bodyPr>
          <a:lstStyle/>
          <a:p>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 قسم     </a:t>
            </a:r>
            <a:r>
              <a:rPr lang="en-US" sz="2800" b="1" dirty="0" smtClean="0">
                <a:effectLst>
                  <a:outerShdw blurRad="38100" dist="38100" dir="2700000" algn="tl">
                    <a:srgbClr val="000000">
                      <a:alpha val="43137"/>
                    </a:srgbClr>
                  </a:outerShdw>
                </a:effectLst>
                <a:latin typeface="Arabic Typesetting" pitchFamily="66" charset="-78"/>
                <a:cs typeface="Arabic Typesetting" pitchFamily="66" charset="-78"/>
              </a:rPr>
              <a:t>Division</a:t>
            </a:r>
            <a:endParaRPr lang="ar-SA"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15" name="مستطيل 114"/>
          <p:cNvSpPr/>
          <p:nvPr/>
        </p:nvSpPr>
        <p:spPr>
          <a:xfrm>
            <a:off x="228600" y="6182380"/>
            <a:ext cx="1656184"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خارجية  الاجنحة </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cxnSp>
        <p:nvCxnSpPr>
          <p:cNvPr id="116" name="رابط كسهم مستقيم 115"/>
          <p:cNvCxnSpPr/>
          <p:nvPr/>
        </p:nvCxnSpPr>
        <p:spPr>
          <a:xfrm>
            <a:off x="1066800" y="5822340"/>
            <a:ext cx="0" cy="3600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80364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lstStyle/>
          <a:p>
            <a:pPr algn="ctr" eaLnBrk="1" hangingPunct="1"/>
            <a:r>
              <a:rPr lang="ar-SA" altLang="en-US" sz="2000" b="1" dirty="0" smtClean="0">
                <a:solidFill>
                  <a:schemeClr val="tx1"/>
                </a:solidFill>
              </a:rPr>
              <a:t>تصنيف </a:t>
            </a:r>
            <a:r>
              <a:rPr lang="ar-SA" altLang="en-US" sz="2000" b="1" dirty="0">
                <a:solidFill>
                  <a:schemeClr val="tx1"/>
                </a:solidFill>
              </a:rPr>
              <a:t>الحشرات:</a:t>
            </a:r>
            <a:br>
              <a:rPr lang="ar-SA" altLang="en-US" sz="2000" b="1" dirty="0">
                <a:solidFill>
                  <a:schemeClr val="tx1"/>
                </a:solidFill>
              </a:rPr>
            </a:br>
            <a:r>
              <a:rPr lang="en-US" altLang="en-US" sz="2000" b="1" dirty="0" smtClean="0">
                <a:solidFill>
                  <a:schemeClr val="tx1"/>
                </a:solidFill>
              </a:rPr>
              <a:t>Insect Classification</a:t>
            </a:r>
            <a:r>
              <a:rPr lang="ar-SA" altLang="en-US" sz="2000" b="1" dirty="0" smtClean="0">
                <a:solidFill>
                  <a:schemeClr val="tx1"/>
                </a:solidFill>
              </a:rPr>
              <a:t/>
            </a:r>
            <a:br>
              <a:rPr lang="ar-SA" altLang="en-US" sz="2000" b="1" dirty="0" smtClean="0">
                <a:solidFill>
                  <a:schemeClr val="tx1"/>
                </a:solidFill>
              </a:rPr>
            </a:br>
            <a:r>
              <a:rPr lang="ar-SA" altLang="en-US" sz="2000" b="1" dirty="0" smtClean="0">
                <a:solidFill>
                  <a:schemeClr val="tx1"/>
                </a:solidFill>
              </a:rPr>
              <a:t>المملكة الحيوانية</a:t>
            </a:r>
            <a:r>
              <a:rPr lang="en-US" altLang="en-US" sz="2000" b="1" dirty="0" smtClean="0">
                <a:solidFill>
                  <a:schemeClr val="tx1"/>
                </a:solidFill>
              </a:rPr>
              <a:t> Kingdom Animalia</a:t>
            </a:r>
            <a:r>
              <a:rPr lang="ar-SA" altLang="en-US" sz="2000" b="1" dirty="0" smtClean="0">
                <a:solidFill>
                  <a:schemeClr val="tx1"/>
                </a:solidFill>
              </a:rPr>
              <a:t/>
            </a:r>
            <a:br>
              <a:rPr lang="ar-SA" altLang="en-US" sz="2000" b="1" dirty="0" smtClean="0">
                <a:solidFill>
                  <a:schemeClr val="tx1"/>
                </a:solidFill>
              </a:rPr>
            </a:br>
            <a:endParaRPr lang="en-US" altLang="en-US" sz="2000" b="1" dirty="0" smtClean="0">
              <a:solidFill>
                <a:schemeClr val="tx1"/>
              </a:solidFill>
            </a:endParaRPr>
          </a:p>
        </p:txBody>
      </p:sp>
      <p:sp>
        <p:nvSpPr>
          <p:cNvPr id="3076" name="Line 4"/>
          <p:cNvSpPr>
            <a:spLocks noChangeShapeType="1"/>
          </p:cNvSpPr>
          <p:nvPr/>
        </p:nvSpPr>
        <p:spPr bwMode="auto">
          <a:xfrm flipH="1">
            <a:off x="2195513" y="981075"/>
            <a:ext cx="1081087" cy="5762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 name="Line 5"/>
          <p:cNvSpPr>
            <a:spLocks noChangeShapeType="1"/>
          </p:cNvSpPr>
          <p:nvPr/>
        </p:nvSpPr>
        <p:spPr bwMode="auto">
          <a:xfrm>
            <a:off x="4500563" y="1052513"/>
            <a:ext cx="0" cy="5762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Line 6"/>
          <p:cNvSpPr>
            <a:spLocks noChangeShapeType="1"/>
          </p:cNvSpPr>
          <p:nvPr/>
        </p:nvSpPr>
        <p:spPr bwMode="auto">
          <a:xfrm>
            <a:off x="5867400" y="1052513"/>
            <a:ext cx="792163" cy="5762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Text Box 7"/>
          <p:cNvSpPr txBox="1">
            <a:spLocks noChangeArrowheads="1"/>
          </p:cNvSpPr>
          <p:nvPr/>
        </p:nvSpPr>
        <p:spPr bwMode="auto">
          <a:xfrm>
            <a:off x="4787900" y="1557338"/>
            <a:ext cx="4356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b="1" dirty="0"/>
              <a:t> قبيلة: </a:t>
            </a:r>
            <a:r>
              <a:rPr lang="ar-SA" altLang="en-US" sz="2000" b="1" dirty="0"/>
              <a:t>مفصليات </a:t>
            </a:r>
            <a:r>
              <a:rPr lang="ar-SA" altLang="en-US" sz="2000" b="1" dirty="0" smtClean="0"/>
              <a:t>الأرجل </a:t>
            </a:r>
            <a:r>
              <a:rPr lang="en-US" altLang="en-US" b="1" dirty="0" smtClean="0"/>
              <a:t>Phylum</a:t>
            </a:r>
            <a:r>
              <a:rPr lang="en-US" altLang="en-US" b="1" dirty="0"/>
              <a:t>: </a:t>
            </a:r>
            <a:r>
              <a:rPr lang="en-US" altLang="en-US" b="1" dirty="0" err="1" smtClean="0"/>
              <a:t>Arthropoda</a:t>
            </a:r>
            <a:endParaRPr lang="en-US" altLang="en-US" b="1" dirty="0"/>
          </a:p>
        </p:txBody>
      </p:sp>
      <p:sp>
        <p:nvSpPr>
          <p:cNvPr id="3080" name="Text Box 8"/>
          <p:cNvSpPr txBox="1">
            <a:spLocks noChangeArrowheads="1"/>
          </p:cNvSpPr>
          <p:nvPr/>
        </p:nvSpPr>
        <p:spPr bwMode="auto">
          <a:xfrm>
            <a:off x="3851275" y="15573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b="1"/>
              <a:t> الرخويات</a:t>
            </a:r>
            <a:endParaRPr lang="en-US" altLang="en-US" b="1"/>
          </a:p>
        </p:txBody>
      </p:sp>
      <p:sp>
        <p:nvSpPr>
          <p:cNvPr id="3081" name="Text Box 9"/>
          <p:cNvSpPr txBox="1">
            <a:spLocks noChangeArrowheads="1"/>
          </p:cNvSpPr>
          <p:nvPr/>
        </p:nvSpPr>
        <p:spPr bwMode="auto">
          <a:xfrm>
            <a:off x="2484438" y="1557338"/>
            <a:ext cx="1249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b="1"/>
              <a:t>الديدان الحلقية</a:t>
            </a:r>
            <a:endParaRPr lang="en-US" altLang="en-US" b="1"/>
          </a:p>
        </p:txBody>
      </p:sp>
      <p:sp>
        <p:nvSpPr>
          <p:cNvPr id="3082" name="Line 10"/>
          <p:cNvSpPr>
            <a:spLocks noChangeShapeType="1"/>
          </p:cNvSpPr>
          <p:nvPr/>
        </p:nvSpPr>
        <p:spPr bwMode="auto">
          <a:xfrm flipH="1">
            <a:off x="1476375" y="1916113"/>
            <a:ext cx="3382963" cy="360362"/>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Line 11"/>
          <p:cNvSpPr>
            <a:spLocks noChangeShapeType="1"/>
          </p:cNvSpPr>
          <p:nvPr/>
        </p:nvSpPr>
        <p:spPr bwMode="auto">
          <a:xfrm flipH="1">
            <a:off x="2843213" y="1916113"/>
            <a:ext cx="2233612" cy="360362"/>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Line 12"/>
          <p:cNvSpPr>
            <a:spLocks noChangeShapeType="1"/>
          </p:cNvSpPr>
          <p:nvPr/>
        </p:nvSpPr>
        <p:spPr bwMode="auto">
          <a:xfrm flipH="1">
            <a:off x="3924300" y="1916113"/>
            <a:ext cx="1584325" cy="360362"/>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13"/>
          <p:cNvSpPr>
            <a:spLocks noChangeShapeType="1"/>
          </p:cNvSpPr>
          <p:nvPr/>
        </p:nvSpPr>
        <p:spPr bwMode="auto">
          <a:xfrm>
            <a:off x="6011863" y="1916113"/>
            <a:ext cx="144462"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Text Box 14"/>
          <p:cNvSpPr txBox="1">
            <a:spLocks noChangeArrowheads="1"/>
          </p:cNvSpPr>
          <p:nvPr/>
        </p:nvSpPr>
        <p:spPr bwMode="auto">
          <a:xfrm>
            <a:off x="5003800" y="2205038"/>
            <a:ext cx="3503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b="1"/>
              <a:t>صف: الحشرات       </a:t>
            </a:r>
            <a:r>
              <a:rPr lang="en-US" altLang="en-US" b="1"/>
              <a:t>   Class: Insecta</a:t>
            </a:r>
          </a:p>
        </p:txBody>
      </p:sp>
      <p:sp>
        <p:nvSpPr>
          <p:cNvPr id="3087" name="Text Box 15"/>
          <p:cNvSpPr txBox="1">
            <a:spLocks noChangeArrowheads="1"/>
          </p:cNvSpPr>
          <p:nvPr/>
        </p:nvSpPr>
        <p:spPr bwMode="auto">
          <a:xfrm>
            <a:off x="0" y="2205038"/>
            <a:ext cx="5262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b="1"/>
              <a:t>العنكبوتيات     القشريات     ذوات المائة رجل     صفوف أخرى .....</a:t>
            </a:r>
            <a:endParaRPr lang="en-US" altLang="en-US" b="1"/>
          </a:p>
        </p:txBody>
      </p:sp>
      <p:sp>
        <p:nvSpPr>
          <p:cNvPr id="3088" name="Line 16"/>
          <p:cNvSpPr>
            <a:spLocks noChangeShapeType="1"/>
          </p:cNvSpPr>
          <p:nvPr/>
        </p:nvSpPr>
        <p:spPr bwMode="auto">
          <a:xfrm flipH="1">
            <a:off x="3428999" y="2565400"/>
            <a:ext cx="2655887" cy="503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a:off x="6227763" y="2565400"/>
            <a:ext cx="1368425" cy="358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Text Box 18"/>
          <p:cNvSpPr txBox="1">
            <a:spLocks noChangeArrowheads="1"/>
          </p:cNvSpPr>
          <p:nvPr/>
        </p:nvSpPr>
        <p:spPr bwMode="auto">
          <a:xfrm>
            <a:off x="6489700" y="2852738"/>
            <a:ext cx="2654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b="1"/>
              <a:t>تحت صف الحشرات غير المجنحة</a:t>
            </a:r>
            <a:endParaRPr lang="en-US" altLang="en-US" b="1"/>
          </a:p>
        </p:txBody>
      </p:sp>
      <p:sp>
        <p:nvSpPr>
          <p:cNvPr id="3091" name="Text Box 19"/>
          <p:cNvSpPr txBox="1">
            <a:spLocks noChangeArrowheads="1"/>
          </p:cNvSpPr>
          <p:nvPr/>
        </p:nvSpPr>
        <p:spPr bwMode="auto">
          <a:xfrm>
            <a:off x="1682905" y="2990850"/>
            <a:ext cx="2306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b="1" dirty="0"/>
              <a:t>تحت صف الحشرات المجنحة</a:t>
            </a:r>
            <a:endParaRPr lang="en-US" altLang="en-US" b="1" dirty="0"/>
          </a:p>
        </p:txBody>
      </p:sp>
      <p:sp>
        <p:nvSpPr>
          <p:cNvPr id="3092" name="Line 20"/>
          <p:cNvSpPr>
            <a:spLocks noChangeShapeType="1"/>
          </p:cNvSpPr>
          <p:nvPr/>
        </p:nvSpPr>
        <p:spPr bwMode="auto">
          <a:xfrm flipH="1">
            <a:off x="3203575" y="1052513"/>
            <a:ext cx="792163" cy="5762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Text Box 21"/>
          <p:cNvSpPr txBox="1">
            <a:spLocks noChangeArrowheads="1"/>
          </p:cNvSpPr>
          <p:nvPr/>
        </p:nvSpPr>
        <p:spPr bwMode="auto">
          <a:xfrm>
            <a:off x="1547813" y="1557338"/>
            <a:ext cx="78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b="1"/>
              <a:t>الحبليات</a:t>
            </a:r>
            <a:endParaRPr lang="en-US" altLang="en-US" b="1"/>
          </a:p>
        </p:txBody>
      </p:sp>
      <p:sp>
        <p:nvSpPr>
          <p:cNvPr id="3094" name="Text Box 22"/>
          <p:cNvSpPr txBox="1">
            <a:spLocks noChangeArrowheads="1"/>
          </p:cNvSpPr>
          <p:nvPr/>
        </p:nvSpPr>
        <p:spPr bwMode="auto">
          <a:xfrm>
            <a:off x="1634509" y="3156672"/>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t>Subclass </a:t>
            </a:r>
            <a:r>
              <a:rPr lang="en-US" altLang="en-US" b="1" dirty="0" err="1"/>
              <a:t>Pterygota</a:t>
            </a:r>
            <a:endParaRPr lang="en-US" altLang="en-US" b="1" dirty="0"/>
          </a:p>
        </p:txBody>
      </p:sp>
      <p:sp>
        <p:nvSpPr>
          <p:cNvPr id="3095" name="Text Box 23"/>
          <p:cNvSpPr txBox="1">
            <a:spLocks noChangeArrowheads="1"/>
          </p:cNvSpPr>
          <p:nvPr/>
        </p:nvSpPr>
        <p:spPr bwMode="auto">
          <a:xfrm>
            <a:off x="6659563" y="3068638"/>
            <a:ext cx="186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err="1"/>
              <a:t>S.c.</a:t>
            </a:r>
            <a:r>
              <a:rPr lang="en-US" altLang="en-US" b="1" dirty="0"/>
              <a:t> </a:t>
            </a:r>
            <a:r>
              <a:rPr lang="en-US" altLang="en-US" b="1" dirty="0" err="1"/>
              <a:t>Apterygota</a:t>
            </a:r>
            <a:endParaRPr lang="en-US" altLang="en-US" b="1" dirty="0"/>
          </a:p>
        </p:txBody>
      </p:sp>
      <p:sp>
        <p:nvSpPr>
          <p:cNvPr id="3096" name="Text Box 24"/>
          <p:cNvSpPr txBox="1">
            <a:spLocks noChangeArrowheads="1"/>
          </p:cNvSpPr>
          <p:nvPr/>
        </p:nvSpPr>
        <p:spPr bwMode="auto">
          <a:xfrm>
            <a:off x="3387725" y="3523384"/>
            <a:ext cx="223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1600" b="1" dirty="0"/>
              <a:t>قسم داخلية الأجنحة</a:t>
            </a:r>
            <a:endParaRPr lang="en-US" altLang="en-US" sz="1600" b="1" dirty="0"/>
          </a:p>
        </p:txBody>
      </p:sp>
      <p:sp>
        <p:nvSpPr>
          <p:cNvPr id="3097" name="Text Box 25"/>
          <p:cNvSpPr txBox="1">
            <a:spLocks noChangeArrowheads="1"/>
          </p:cNvSpPr>
          <p:nvPr/>
        </p:nvSpPr>
        <p:spPr bwMode="auto">
          <a:xfrm>
            <a:off x="0" y="3573463"/>
            <a:ext cx="1727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1600" b="1"/>
              <a:t>قسم خارجية الأجنحة</a:t>
            </a:r>
            <a:endParaRPr lang="en-US" altLang="en-US" sz="1600" b="1"/>
          </a:p>
          <a:p>
            <a:pPr eaLnBrk="1" hangingPunct="1"/>
            <a:endParaRPr lang="en-US" altLang="en-US" sz="1600"/>
          </a:p>
        </p:txBody>
      </p:sp>
      <p:sp>
        <p:nvSpPr>
          <p:cNvPr id="3100" name="Line 28"/>
          <p:cNvSpPr>
            <a:spLocks noChangeShapeType="1"/>
          </p:cNvSpPr>
          <p:nvPr/>
        </p:nvSpPr>
        <p:spPr bwMode="auto">
          <a:xfrm flipH="1">
            <a:off x="1258887" y="981075"/>
            <a:ext cx="1477168" cy="5762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Text Box 29"/>
          <p:cNvSpPr txBox="1">
            <a:spLocks noChangeArrowheads="1"/>
          </p:cNvSpPr>
          <p:nvPr/>
        </p:nvSpPr>
        <p:spPr bwMode="auto">
          <a:xfrm>
            <a:off x="250825" y="155733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b="1"/>
              <a:t>قبائل أخرى ..</a:t>
            </a:r>
            <a:endParaRPr lang="en-US" altLang="en-US"/>
          </a:p>
        </p:txBody>
      </p:sp>
      <p:sp>
        <p:nvSpPr>
          <p:cNvPr id="3102" name="Line 30"/>
          <p:cNvSpPr>
            <a:spLocks noChangeShapeType="1"/>
          </p:cNvSpPr>
          <p:nvPr/>
        </p:nvSpPr>
        <p:spPr bwMode="auto">
          <a:xfrm flipH="1">
            <a:off x="4859338" y="1916113"/>
            <a:ext cx="936625"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Text Box 32"/>
          <p:cNvSpPr txBox="1">
            <a:spLocks noChangeArrowheads="1"/>
          </p:cNvSpPr>
          <p:nvPr/>
        </p:nvSpPr>
        <p:spPr bwMode="auto">
          <a:xfrm>
            <a:off x="6445250" y="3357563"/>
            <a:ext cx="2698750" cy="23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1600" b="1" dirty="0"/>
              <a:t>تطور </a:t>
            </a:r>
            <a:r>
              <a:rPr lang="ar-SA" altLang="en-US" sz="1600" b="1" dirty="0" smtClean="0"/>
              <a:t>معدوم</a:t>
            </a:r>
            <a:endParaRPr lang="ar-SA" altLang="en-US" sz="1600" b="1" dirty="0"/>
          </a:p>
          <a:p>
            <a:pPr algn="r" eaLnBrk="1" hangingPunct="1"/>
            <a:r>
              <a:rPr lang="ar-SA" altLang="en-US" sz="1600" b="1" dirty="0"/>
              <a:t>زوج أو </a:t>
            </a:r>
            <a:r>
              <a:rPr lang="ar-SA" altLang="en-US" sz="1600" b="1" dirty="0" smtClean="0"/>
              <a:t>أكثر من </a:t>
            </a:r>
            <a:r>
              <a:rPr lang="ar-SA" altLang="en-US" sz="1600" b="1" dirty="0"/>
              <a:t>الزوائد البطنية</a:t>
            </a:r>
          </a:p>
          <a:p>
            <a:pPr algn="r" eaLnBrk="1" hangingPunct="1"/>
            <a:r>
              <a:rPr lang="ar-SA" altLang="en-US" sz="1600" b="1" dirty="0"/>
              <a:t>الفكوك بالرأس في نقطة تمفصل واحدة</a:t>
            </a:r>
          </a:p>
          <a:p>
            <a:pPr algn="r" eaLnBrk="1" hangingPunct="1"/>
            <a:r>
              <a:rPr lang="ar-SA" altLang="en-US" sz="1600" b="1" dirty="0"/>
              <a:t>منها الرتب التالية:</a:t>
            </a:r>
          </a:p>
          <a:p>
            <a:pPr algn="r" eaLnBrk="1" hangingPunct="1"/>
            <a:r>
              <a:rPr lang="ar-SA" altLang="en-US" sz="1600" b="1" dirty="0"/>
              <a:t>رتبة ذات الذنب القافز</a:t>
            </a:r>
          </a:p>
          <a:p>
            <a:pPr algn="r" eaLnBrk="1" hangingPunct="1"/>
            <a:r>
              <a:rPr lang="en-US" altLang="en-US" sz="1600" b="1" dirty="0"/>
              <a:t>Order </a:t>
            </a:r>
            <a:r>
              <a:rPr lang="en-US" altLang="en-US" sz="1600" b="1" dirty="0" err="1"/>
              <a:t>Collembola</a:t>
            </a:r>
            <a:endParaRPr lang="ar-SA" altLang="en-US" sz="1600" b="1" dirty="0"/>
          </a:p>
          <a:p>
            <a:pPr algn="r" eaLnBrk="1" hangingPunct="1"/>
            <a:r>
              <a:rPr lang="ar-SA" altLang="en-US" sz="1600" b="1" dirty="0"/>
              <a:t>رتبة ذات الذنب الشعري</a:t>
            </a:r>
          </a:p>
          <a:p>
            <a:pPr algn="r" eaLnBrk="1" hangingPunct="1"/>
            <a:r>
              <a:rPr lang="en-US" altLang="en-US" sz="1600" b="1" dirty="0"/>
              <a:t>Order </a:t>
            </a:r>
            <a:r>
              <a:rPr lang="en-US" altLang="en-US" sz="1600" b="1" dirty="0" err="1"/>
              <a:t>Thysanura</a:t>
            </a:r>
            <a:endParaRPr lang="ar-SA" altLang="en-US" sz="1600" b="1" dirty="0"/>
          </a:p>
          <a:p>
            <a:pPr algn="r" eaLnBrk="1" hangingPunct="1"/>
            <a:endParaRPr lang="en-US" altLang="en-US" b="1" dirty="0"/>
          </a:p>
        </p:txBody>
      </p:sp>
      <p:sp>
        <p:nvSpPr>
          <p:cNvPr id="3106" name="Text Box 34"/>
          <p:cNvSpPr txBox="1">
            <a:spLocks noChangeArrowheads="1"/>
          </p:cNvSpPr>
          <p:nvPr/>
        </p:nvSpPr>
        <p:spPr bwMode="auto">
          <a:xfrm>
            <a:off x="158750" y="3736975"/>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Exopterygota</a:t>
            </a:r>
          </a:p>
        </p:txBody>
      </p:sp>
      <p:sp>
        <p:nvSpPr>
          <p:cNvPr id="3107" name="Text Box 35"/>
          <p:cNvSpPr txBox="1">
            <a:spLocks noChangeArrowheads="1"/>
          </p:cNvSpPr>
          <p:nvPr/>
        </p:nvSpPr>
        <p:spPr bwMode="auto">
          <a:xfrm>
            <a:off x="4009481" y="3712405"/>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err="1"/>
              <a:t>Endopterygota</a:t>
            </a:r>
            <a:endParaRPr lang="en-US" altLang="en-US" dirty="0"/>
          </a:p>
        </p:txBody>
      </p:sp>
      <p:sp>
        <p:nvSpPr>
          <p:cNvPr id="3108" name="Text Box 36"/>
          <p:cNvSpPr txBox="1">
            <a:spLocks noChangeArrowheads="1"/>
          </p:cNvSpPr>
          <p:nvPr/>
        </p:nvSpPr>
        <p:spPr bwMode="auto">
          <a:xfrm>
            <a:off x="1520801" y="3450795"/>
            <a:ext cx="26666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ar-SA" altLang="en-US" sz="1400" b="1" dirty="0"/>
              <a:t>تطور ناقص أو </a:t>
            </a:r>
            <a:r>
              <a:rPr lang="ar-SA" altLang="en-US" sz="1400" b="1" dirty="0" smtClean="0"/>
              <a:t>كامل/لازوائد بطنية</a:t>
            </a:r>
          </a:p>
          <a:p>
            <a:pPr algn="ctr" eaLnBrk="1" hangingPunct="1"/>
            <a:r>
              <a:rPr lang="ar-SA" altLang="en-US" sz="1400" b="1" dirty="0" smtClean="0"/>
              <a:t>الفكوك </a:t>
            </a:r>
            <a:r>
              <a:rPr lang="ar-SA" altLang="en-US" sz="1400" b="1" dirty="0"/>
              <a:t>بالرأس في نقطتي </a:t>
            </a:r>
            <a:r>
              <a:rPr lang="ar-SA" altLang="en-US" sz="1400" b="1" dirty="0" smtClean="0"/>
              <a:t>تمفصل</a:t>
            </a:r>
            <a:endParaRPr lang="ar-SA" altLang="en-US" sz="1400" b="1" dirty="0"/>
          </a:p>
        </p:txBody>
      </p:sp>
      <p:sp>
        <p:nvSpPr>
          <p:cNvPr id="3109" name="Text Box 37"/>
          <p:cNvSpPr txBox="1">
            <a:spLocks noChangeArrowheads="1"/>
          </p:cNvSpPr>
          <p:nvPr/>
        </p:nvSpPr>
        <p:spPr bwMode="auto">
          <a:xfrm>
            <a:off x="3754437" y="4043363"/>
            <a:ext cx="1754188"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1600" b="1" dirty="0"/>
              <a:t>تنشأ الأجنحة داخليا</a:t>
            </a:r>
          </a:p>
          <a:p>
            <a:pPr algn="r" eaLnBrk="1" hangingPunct="1"/>
            <a:r>
              <a:rPr lang="ar-SA" altLang="en-US" sz="1600" b="1" dirty="0"/>
              <a:t>تطور كامل</a:t>
            </a:r>
          </a:p>
          <a:p>
            <a:pPr algn="r" eaLnBrk="1" hangingPunct="1"/>
            <a:r>
              <a:rPr lang="ar-SA" altLang="en-US" sz="1600" b="1" dirty="0"/>
              <a:t>يرقات + عذارى</a:t>
            </a:r>
          </a:p>
          <a:p>
            <a:pPr algn="r" eaLnBrk="1" hangingPunct="1"/>
            <a:r>
              <a:rPr lang="ar-SA" altLang="en-US" sz="1600" b="1" dirty="0"/>
              <a:t>منها الرتب التالية:</a:t>
            </a:r>
          </a:p>
          <a:p>
            <a:pPr algn="r" eaLnBrk="1" hangingPunct="1"/>
            <a:r>
              <a:rPr lang="ar-SA" altLang="en-US" sz="1600" b="1" dirty="0"/>
              <a:t>رتبة ثنائية الأجنحة</a:t>
            </a:r>
          </a:p>
          <a:p>
            <a:pPr algn="r" eaLnBrk="1" hangingPunct="1"/>
            <a:r>
              <a:rPr lang="en-US" altLang="en-US" sz="1600" b="1" dirty="0"/>
              <a:t>Order </a:t>
            </a:r>
            <a:r>
              <a:rPr lang="en-US" altLang="en-US" sz="1600" b="1" dirty="0" err="1"/>
              <a:t>Diptera</a:t>
            </a:r>
            <a:endParaRPr lang="ar-SA" altLang="en-US" sz="1600" b="1" dirty="0"/>
          </a:p>
          <a:p>
            <a:pPr algn="r" eaLnBrk="1" hangingPunct="1"/>
            <a:r>
              <a:rPr lang="ar-SA" altLang="en-US" sz="1600" b="1" dirty="0"/>
              <a:t>رتبة حرشفية الأجنحة</a:t>
            </a:r>
          </a:p>
          <a:p>
            <a:pPr algn="r" eaLnBrk="1" hangingPunct="1"/>
            <a:r>
              <a:rPr lang="en-US" altLang="en-US" sz="1600" b="1" dirty="0"/>
              <a:t>O. Lepidoptera</a:t>
            </a:r>
            <a:endParaRPr lang="ar-SA" altLang="en-US" sz="1600" b="1" dirty="0"/>
          </a:p>
          <a:p>
            <a:pPr algn="r" eaLnBrk="1" hangingPunct="1"/>
            <a:r>
              <a:rPr lang="ar-SA" altLang="en-US" sz="1600" b="1" dirty="0"/>
              <a:t>رتبة غشائية الأجنحة</a:t>
            </a:r>
          </a:p>
          <a:p>
            <a:pPr algn="r" eaLnBrk="1" hangingPunct="1"/>
            <a:r>
              <a:rPr lang="en-US" altLang="en-US" sz="1600" b="1" dirty="0"/>
              <a:t>O. Hymenoptera</a:t>
            </a:r>
          </a:p>
        </p:txBody>
      </p:sp>
      <p:sp>
        <p:nvSpPr>
          <p:cNvPr id="3110" name="Text Box 38"/>
          <p:cNvSpPr txBox="1">
            <a:spLocks noChangeArrowheads="1"/>
          </p:cNvSpPr>
          <p:nvPr/>
        </p:nvSpPr>
        <p:spPr bwMode="auto">
          <a:xfrm>
            <a:off x="-17463" y="4043363"/>
            <a:ext cx="2090738"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altLang="en-US" sz="1600" b="1" dirty="0"/>
              <a:t>تنشأ الأجنحة خارجيا</a:t>
            </a:r>
          </a:p>
          <a:p>
            <a:pPr algn="r" eaLnBrk="1" hangingPunct="1"/>
            <a:r>
              <a:rPr lang="ar-SA" altLang="en-US" sz="1600" b="1" dirty="0"/>
              <a:t>تطور ناقص</a:t>
            </a:r>
          </a:p>
          <a:p>
            <a:pPr algn="r" eaLnBrk="1" hangingPunct="1"/>
            <a:r>
              <a:rPr lang="ar-SA" altLang="en-US" sz="1600" b="1" dirty="0"/>
              <a:t>حوريات تشبه البالغ</a:t>
            </a:r>
          </a:p>
          <a:p>
            <a:pPr algn="r" eaLnBrk="1" hangingPunct="1"/>
            <a:r>
              <a:rPr lang="ar-SA" altLang="en-US" sz="1600" b="1" dirty="0"/>
              <a:t>منها الرتب التالية:</a:t>
            </a:r>
          </a:p>
          <a:p>
            <a:pPr algn="r" eaLnBrk="1" hangingPunct="1"/>
            <a:r>
              <a:rPr lang="ar-SA" altLang="en-US" sz="1600" b="1" dirty="0"/>
              <a:t>رتبة مستقيمة الأجنحة</a:t>
            </a:r>
          </a:p>
          <a:p>
            <a:pPr algn="r" eaLnBrk="1" hangingPunct="1"/>
            <a:r>
              <a:rPr lang="en-US" altLang="en-US" sz="1600" b="1" dirty="0"/>
              <a:t>O. </a:t>
            </a:r>
            <a:r>
              <a:rPr lang="en-US" altLang="en-US" sz="1600" b="1" dirty="0" err="1"/>
              <a:t>Orthoptera</a:t>
            </a:r>
            <a:endParaRPr lang="ar-SA" altLang="en-US" sz="1600" b="1" dirty="0"/>
          </a:p>
          <a:p>
            <a:pPr algn="r" eaLnBrk="1" hangingPunct="1"/>
            <a:r>
              <a:rPr lang="ar-SA" altLang="en-US" sz="1600" b="1" dirty="0"/>
              <a:t>رتبة الصراصير+ فرس النبي</a:t>
            </a:r>
          </a:p>
          <a:p>
            <a:pPr algn="r" eaLnBrk="1" hangingPunct="1"/>
            <a:r>
              <a:rPr lang="en-US" altLang="en-US" sz="1600" b="1" dirty="0"/>
              <a:t>O. </a:t>
            </a:r>
            <a:r>
              <a:rPr lang="en-US" altLang="en-US" sz="1600" b="1" dirty="0" err="1"/>
              <a:t>Dictyoptera</a:t>
            </a:r>
            <a:endParaRPr lang="ar-SA" altLang="en-US" sz="1600" b="1" dirty="0"/>
          </a:p>
          <a:p>
            <a:pPr algn="r" eaLnBrk="1" hangingPunct="1"/>
            <a:r>
              <a:rPr lang="ar-SA" altLang="en-US" sz="1600" b="1" dirty="0"/>
              <a:t>رتبة الرعاشات</a:t>
            </a:r>
          </a:p>
          <a:p>
            <a:pPr algn="r" eaLnBrk="1" hangingPunct="1"/>
            <a:r>
              <a:rPr lang="en-US" altLang="en-US" sz="1600" b="1" dirty="0"/>
              <a:t>O. </a:t>
            </a:r>
            <a:r>
              <a:rPr lang="en-US" altLang="en-US" sz="1600" b="1" dirty="0" err="1"/>
              <a:t>Odonata</a:t>
            </a:r>
            <a:endParaRPr lang="en-US" altLang="en-US" sz="1600" b="1" dirty="0"/>
          </a:p>
        </p:txBody>
      </p:sp>
      <p:pic>
        <p:nvPicPr>
          <p:cNvPr id="3111" name="Picture 39" descr=" title illustration "/>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794625" y="5368925"/>
            <a:ext cx="1253211" cy="798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13" name="Text Box 41"/>
          <p:cNvSpPr txBox="1">
            <a:spLocks noChangeArrowheads="1"/>
          </p:cNvSpPr>
          <p:nvPr/>
        </p:nvSpPr>
        <p:spPr bwMode="auto">
          <a:xfrm>
            <a:off x="5435600" y="6491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Line 5"/>
          <p:cNvSpPr>
            <a:spLocks noChangeShapeType="1"/>
          </p:cNvSpPr>
          <p:nvPr/>
        </p:nvSpPr>
        <p:spPr bwMode="auto">
          <a:xfrm>
            <a:off x="3923376" y="3319499"/>
            <a:ext cx="793086" cy="2539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5"/>
          <p:cNvSpPr>
            <a:spLocks noChangeShapeType="1"/>
          </p:cNvSpPr>
          <p:nvPr/>
        </p:nvSpPr>
        <p:spPr bwMode="auto">
          <a:xfrm flipH="1">
            <a:off x="1027906" y="3308368"/>
            <a:ext cx="648826" cy="2539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8" name="Picture 4" descr="ØµÙØ±Ø© Ø°Ø§Øª Øµ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4" y="4187365"/>
            <a:ext cx="1685926" cy="126685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honeybee life cycle&#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1173" y="5373004"/>
            <a:ext cx="2038665" cy="12231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ØµÙØ±Ø© Ø°Ø§Øª ØµÙ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9669" y="4084687"/>
            <a:ext cx="1759653" cy="128831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ØµÙØ±Ø© Ø°Ø§Øª ØµÙØ©"/>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7570" y="5373005"/>
            <a:ext cx="1840489" cy="1301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1151" y="6411537"/>
            <a:ext cx="1075936" cy="369332"/>
          </a:xfrm>
          <a:prstGeom prst="rect">
            <a:avLst/>
          </a:prstGeom>
          <a:noFill/>
        </p:spPr>
        <p:txBody>
          <a:bodyPr wrap="none" rtlCol="0">
            <a:spAutoFit/>
          </a:bodyPr>
          <a:lstStyle/>
          <a:p>
            <a:r>
              <a:rPr lang="ar-SA" b="1" dirty="0" smtClean="0">
                <a:solidFill>
                  <a:srgbClr val="0033CC"/>
                </a:solidFill>
              </a:rPr>
              <a:t>تطور ناقص</a:t>
            </a:r>
            <a:endParaRPr lang="en-US" b="1" dirty="0">
              <a:solidFill>
                <a:srgbClr val="0033CC"/>
              </a:solidFill>
            </a:endParaRPr>
          </a:p>
        </p:txBody>
      </p:sp>
      <p:sp>
        <p:nvSpPr>
          <p:cNvPr id="54" name="TextBox 53"/>
          <p:cNvSpPr txBox="1"/>
          <p:nvPr/>
        </p:nvSpPr>
        <p:spPr>
          <a:xfrm>
            <a:off x="5948465" y="6411537"/>
            <a:ext cx="1003801" cy="369332"/>
          </a:xfrm>
          <a:prstGeom prst="rect">
            <a:avLst/>
          </a:prstGeom>
          <a:noFill/>
        </p:spPr>
        <p:txBody>
          <a:bodyPr wrap="none" rtlCol="0">
            <a:spAutoFit/>
          </a:bodyPr>
          <a:lstStyle/>
          <a:p>
            <a:r>
              <a:rPr lang="ar-SA" b="1" dirty="0" smtClean="0">
                <a:solidFill>
                  <a:srgbClr val="0033CC"/>
                </a:solidFill>
              </a:rPr>
              <a:t>تطور كامل</a:t>
            </a:r>
            <a:endParaRPr lang="en-US" b="1" dirty="0">
              <a:solidFill>
                <a:srgbClr val="0033CC"/>
              </a:solidFill>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4625" y="6023824"/>
            <a:ext cx="1262821" cy="80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8539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ØªØ®Ø²ÙÙ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678" y="1536884"/>
            <a:ext cx="1701549" cy="23305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ØµÙØ±Ø© Ø°Ø§Øª ØµÙ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6361" y="5160073"/>
            <a:ext cx="1995732" cy="1495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rendering of the insectarium, part of the American Museum of Natural Historyâs  planned Gilder Center, which would display both live insects and collections of specimen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717" y="3819099"/>
            <a:ext cx="1995732" cy="132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8400" y="902732"/>
            <a:ext cx="4572000" cy="369332"/>
          </a:xfrm>
          <a:prstGeom prst="rect">
            <a:avLst/>
          </a:prstGeom>
        </p:spPr>
        <p:txBody>
          <a:bodyPr>
            <a:spAutoFit/>
          </a:bodyPr>
          <a:lstStyle/>
          <a:p>
            <a:pPr algn="ctr"/>
            <a:r>
              <a:rPr lang="ar-SA" b="1" dirty="0" smtClean="0"/>
              <a:t>أين تعرض نتائج الابحاث في مجال علم التصنيف؟</a:t>
            </a:r>
            <a:endParaRPr lang="en-US" b="1" dirty="0"/>
          </a:p>
        </p:txBody>
      </p:sp>
      <p:sp>
        <p:nvSpPr>
          <p:cNvPr id="5" name="Rectangle 4"/>
          <p:cNvSpPr/>
          <p:nvPr/>
        </p:nvSpPr>
        <p:spPr>
          <a:xfrm>
            <a:off x="3124200" y="1752600"/>
            <a:ext cx="5508009" cy="646331"/>
          </a:xfrm>
          <a:prstGeom prst="rect">
            <a:avLst/>
          </a:prstGeom>
        </p:spPr>
        <p:txBody>
          <a:bodyPr wrap="square">
            <a:spAutoFit/>
          </a:bodyPr>
          <a:lstStyle/>
          <a:p>
            <a:r>
              <a:rPr lang="ar-SA" b="1" dirty="0" smtClean="0">
                <a:solidFill>
                  <a:srgbClr val="0033CC"/>
                </a:solidFill>
              </a:rPr>
              <a:t>المتاحف العلمية: ُبني </a:t>
            </a:r>
            <a:r>
              <a:rPr lang="ar-SA" b="1" dirty="0">
                <a:solidFill>
                  <a:srgbClr val="0033CC"/>
                </a:solidFill>
              </a:rPr>
              <a:t>أول متحف علمي في التاريخ في 1683 وهو متحف تاريخ العلوم في أكسفورد.</a:t>
            </a:r>
            <a:endParaRPr lang="en-US" b="1" dirty="0">
              <a:solidFill>
                <a:srgbClr val="0033CC"/>
              </a:solidFill>
            </a:endParaRPr>
          </a:p>
        </p:txBody>
      </p:sp>
      <p:sp>
        <p:nvSpPr>
          <p:cNvPr id="6" name="TextBox 5"/>
          <p:cNvSpPr txBox="1"/>
          <p:nvPr/>
        </p:nvSpPr>
        <p:spPr>
          <a:xfrm>
            <a:off x="5504430" y="2450068"/>
            <a:ext cx="3127779" cy="369332"/>
          </a:xfrm>
          <a:prstGeom prst="rect">
            <a:avLst/>
          </a:prstGeom>
          <a:noFill/>
        </p:spPr>
        <p:txBody>
          <a:bodyPr wrap="none" rtlCol="0">
            <a:spAutoFit/>
          </a:bodyPr>
          <a:lstStyle/>
          <a:p>
            <a:r>
              <a:rPr lang="ar-SA" b="1" dirty="0" smtClean="0"/>
              <a:t>أمثلة على انواع تم اكتشافها في المملكة</a:t>
            </a:r>
            <a:endParaRPr lang="en-US" b="1"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0258" y="3072541"/>
            <a:ext cx="1581951" cy="195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300755" y="5160073"/>
            <a:ext cx="1612942" cy="461665"/>
          </a:xfrm>
          <a:prstGeom prst="rect">
            <a:avLst/>
          </a:prstGeom>
          <a:noFill/>
        </p:spPr>
        <p:txBody>
          <a:bodyPr wrap="none" rtlCol="0">
            <a:spAutoFit/>
          </a:bodyPr>
          <a:lstStyle/>
          <a:p>
            <a:r>
              <a:rPr lang="en-US" sz="1200" b="1" i="1" dirty="0" err="1" smtClean="0"/>
              <a:t>Braunsapis</a:t>
            </a:r>
            <a:r>
              <a:rPr lang="en-US" sz="1200" b="1" i="1" dirty="0" smtClean="0"/>
              <a:t> </a:t>
            </a:r>
            <a:r>
              <a:rPr lang="en-US" sz="1200" b="1" i="1" dirty="0" err="1" smtClean="0"/>
              <a:t>alqarnii</a:t>
            </a:r>
            <a:endParaRPr lang="ar-SA" sz="1200" b="1" i="1" dirty="0" smtClean="0"/>
          </a:p>
          <a:p>
            <a:r>
              <a:rPr lang="ar-SA" sz="1200" b="1" dirty="0" smtClean="0"/>
              <a:t>نوع من النحل البري الملقح</a:t>
            </a:r>
            <a:endParaRPr lang="en-US" sz="1200" b="1"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4800" y="2971800"/>
            <a:ext cx="862522" cy="1442653"/>
          </a:xfrm>
          <a:prstGeom prst="rect">
            <a:avLst/>
          </a:prstGeom>
        </p:spPr>
      </p:pic>
      <p:sp>
        <p:nvSpPr>
          <p:cNvPr id="10" name="TextBox 9"/>
          <p:cNvSpPr txBox="1"/>
          <p:nvPr/>
        </p:nvSpPr>
        <p:spPr>
          <a:xfrm>
            <a:off x="4114800" y="4572000"/>
            <a:ext cx="1501611" cy="261610"/>
          </a:xfrm>
          <a:prstGeom prst="rect">
            <a:avLst/>
          </a:prstGeom>
          <a:noFill/>
        </p:spPr>
        <p:txBody>
          <a:bodyPr wrap="square" rtlCol="0">
            <a:spAutoFit/>
          </a:bodyPr>
          <a:lstStyle/>
          <a:p>
            <a:r>
              <a:rPr lang="en-US" sz="1100" b="1" i="1" dirty="0" err="1" smtClean="0"/>
              <a:t>Zorochros</a:t>
            </a:r>
            <a:r>
              <a:rPr lang="en-US" sz="1100" b="1" i="1" dirty="0" smtClean="0"/>
              <a:t> </a:t>
            </a:r>
            <a:r>
              <a:rPr lang="en-US" sz="1100" b="1" i="1" dirty="0" err="1" smtClean="0"/>
              <a:t>yosrae</a:t>
            </a:r>
            <a:endParaRPr lang="en-US" sz="1100" b="1" i="1"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6800" y="3276600"/>
            <a:ext cx="1781446" cy="1336085"/>
          </a:xfrm>
          <a:prstGeom prst="rect">
            <a:avLst/>
          </a:prstGeom>
        </p:spPr>
      </p:pic>
      <p:sp>
        <p:nvSpPr>
          <p:cNvPr id="16" name="TextBox 15"/>
          <p:cNvSpPr txBox="1"/>
          <p:nvPr/>
        </p:nvSpPr>
        <p:spPr>
          <a:xfrm>
            <a:off x="5105400" y="4191000"/>
            <a:ext cx="1629046" cy="261610"/>
          </a:xfrm>
          <a:prstGeom prst="rect">
            <a:avLst/>
          </a:prstGeom>
          <a:noFill/>
        </p:spPr>
        <p:txBody>
          <a:bodyPr wrap="square" rtlCol="0">
            <a:spAutoFit/>
          </a:bodyPr>
          <a:lstStyle/>
          <a:p>
            <a:r>
              <a:rPr lang="en-US" sz="1100" b="1" i="1" dirty="0" err="1"/>
              <a:t>Dicronychus</a:t>
            </a:r>
            <a:r>
              <a:rPr lang="en-US" sz="1100" b="1" i="1" dirty="0"/>
              <a:t> </a:t>
            </a:r>
            <a:r>
              <a:rPr lang="en-US" sz="1100" b="1" i="1" dirty="0" err="1" smtClean="0"/>
              <a:t>bushrae</a:t>
            </a:r>
            <a:endParaRPr lang="en-US" sz="1100" b="1" i="1" dirty="0"/>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0400" y="3048000"/>
            <a:ext cx="715005" cy="1474623"/>
          </a:xfrm>
          <a:prstGeom prst="rect">
            <a:avLst/>
          </a:prstGeom>
        </p:spPr>
      </p:pic>
      <p:sp>
        <p:nvSpPr>
          <p:cNvPr id="18" name="TextBox 17"/>
          <p:cNvSpPr txBox="1"/>
          <p:nvPr/>
        </p:nvSpPr>
        <p:spPr>
          <a:xfrm>
            <a:off x="2514600" y="4495800"/>
            <a:ext cx="1676400" cy="261610"/>
          </a:xfrm>
          <a:prstGeom prst="rect">
            <a:avLst/>
          </a:prstGeom>
          <a:noFill/>
        </p:spPr>
        <p:txBody>
          <a:bodyPr wrap="square" rtlCol="0">
            <a:spAutoFit/>
          </a:bodyPr>
          <a:lstStyle/>
          <a:p>
            <a:r>
              <a:rPr lang="en-US" sz="1100" b="1" i="1" dirty="0" err="1" smtClean="0"/>
              <a:t>Dicronychus</a:t>
            </a:r>
            <a:r>
              <a:rPr lang="en-US" sz="1100" b="1" i="1" dirty="0" smtClean="0"/>
              <a:t> </a:t>
            </a:r>
            <a:r>
              <a:rPr lang="en-US" sz="1100" b="1" i="1" dirty="0" err="1" smtClean="0"/>
              <a:t>latifae</a:t>
            </a:r>
            <a:endParaRPr lang="en-US" sz="1100" b="1" i="1" dirty="0"/>
          </a:p>
        </p:txBody>
      </p:sp>
    </p:spTree>
    <p:extLst>
      <p:ext uri="{BB962C8B-B14F-4D97-AF65-F5344CB8AC3E}">
        <p14:creationId xmlns:p14="http://schemas.microsoft.com/office/powerpoint/2010/main" val="2647441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E8AB834CD3224F8EC08CA6B1068794" ma:contentTypeVersion="0" ma:contentTypeDescription="Create a new document." ma:contentTypeScope="" ma:versionID="b6a64c76b157398618a17dc86017cf9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4AB4D9E-E4C7-4BCA-8218-9B6366734B59}">
  <ds:schemaRefs>
    <ds:schemaRef ds:uri="http://schemas.microsoft.com/sharepoint/v3/contenttype/forms"/>
  </ds:schemaRefs>
</ds:datastoreItem>
</file>

<file path=customXml/itemProps2.xml><?xml version="1.0" encoding="utf-8"?>
<ds:datastoreItem xmlns:ds="http://schemas.openxmlformats.org/officeDocument/2006/customXml" ds:itemID="{8CF8F260-B4D4-4E74-8367-98D3B397DEBC}">
  <ds:schemaRefs>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3C2A2F50-C59B-4332-9F9D-6A0A7C1AA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Layers</Template>
  <TotalTime>2609</TotalTime>
  <Words>733</Words>
  <Application>Microsoft Office PowerPoint</Application>
  <PresentationFormat>On-screen Show (4:3)</PresentationFormat>
  <Paragraphs>158</Paragraphs>
  <Slides>9</Slides>
  <Notes>2</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Default Design</vt:lpstr>
      <vt:lpstr>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تصنيف الحشرات: Insect Classification المملكة الحيوانية Kingdom Animalia </vt:lpstr>
      <vt:lpstr>PowerPoint Presentation</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Badri</dc:creator>
  <cp:lastModifiedBy>User</cp:lastModifiedBy>
  <cp:revision>87</cp:revision>
  <dcterms:created xsi:type="dcterms:W3CDTF">2007-11-26T06:58:35Z</dcterms:created>
  <dcterms:modified xsi:type="dcterms:W3CDTF">2018-10-28T09:18:55Z</dcterms:modified>
</cp:coreProperties>
</file>