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434" r:id="rId2"/>
    <p:sldId id="436" r:id="rId3"/>
    <p:sldId id="435" r:id="rId4"/>
    <p:sldId id="499" r:id="rId5"/>
    <p:sldId id="498" r:id="rId6"/>
    <p:sldId id="500" r:id="rId7"/>
    <p:sldId id="482" r:id="rId8"/>
    <p:sldId id="484" r:id="rId9"/>
    <p:sldId id="485" r:id="rId10"/>
    <p:sldId id="491" r:id="rId11"/>
    <p:sldId id="494" r:id="rId12"/>
    <p:sldId id="495" r:id="rId13"/>
    <p:sldId id="496" r:id="rId14"/>
    <p:sldId id="489" r:id="rId15"/>
    <p:sldId id="4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C6"/>
    <a:srgbClr val="FEFE7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58B4-B7BD-4F46-864B-DBF50BF46D34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47382-2AFA-48CB-BF8F-9F23D2527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7AE39-E3D1-4D23-8ABA-77B39C2A7596}" type="datetimeFigureOut">
              <a:rPr lang="en-US" smtClean="0"/>
              <a:pPr/>
              <a:t>21/3/2017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5B12B2-4FB3-489F-A189-74144EEB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amza.ca/media/service_pics/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4" descr="https://www.chem.wisc.edu/deptfiles/content/Organic-Path-Page-2.png"/>
          <p:cNvPicPr>
            <a:picLocks noChangeAspect="1" noChangeArrowheads="1"/>
          </p:cNvPicPr>
          <p:nvPr/>
        </p:nvPicPr>
        <p:blipFill>
          <a:blip r:embed="rId3"/>
          <a:srcRect l="1621" t="80711" r="34353" b="4133"/>
          <a:stretch>
            <a:fillRect/>
          </a:stretch>
        </p:blipFill>
        <p:spPr bwMode="auto">
          <a:xfrm>
            <a:off x="0" y="1981200"/>
            <a:ext cx="6019800" cy="838200"/>
          </a:xfrm>
          <a:prstGeom prst="rect">
            <a:avLst/>
          </a:prstGeom>
          <a:noFill/>
          <a:effectLst>
            <a:glow rad="228600">
              <a:srgbClr val="FFC000">
                <a:alpha val="40000"/>
              </a:srgbClr>
            </a:glow>
            <a:reflection blurRad="6350" stA="50000" endA="300" endPos="90000" dir="5400000" sy="-100000" algn="bl" rotWithShape="0"/>
          </a:effectLst>
        </p:spPr>
      </p:pic>
      <p:sp>
        <p:nvSpPr>
          <p:cNvPr id="9" name="Subtitle 2"/>
          <p:cNvSpPr>
            <a:spLocks noGrp="1"/>
          </p:cNvSpPr>
          <p:nvPr/>
        </p:nvSpPr>
        <p:spPr>
          <a:xfrm>
            <a:off x="1600200" y="3810000"/>
            <a:ext cx="6096000" cy="1828800"/>
          </a:xfrm>
          <a:prstGeom prst="rect">
            <a:avLst/>
          </a:prstGeom>
          <a:solidFill>
            <a:srgbClr val="00B050"/>
          </a:solidFill>
          <a:effectLst>
            <a:reflection blurRad="6350" stA="50000" endA="300" endPos="90000" dir="5400000" sy="-100000" algn="bl" rotWithShape="0"/>
          </a:effectLst>
        </p:spPr>
        <p:txBody>
          <a:bodyPr>
            <a:no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Dr. Mohamed El-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Newehy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/>
            <a:r>
              <a:rPr lang="en-US" sz="2400" b="1" i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Chemistry Department, College of  Science, King Saud University</a:t>
            </a:r>
          </a:p>
          <a:p>
            <a:pPr lvl="0"/>
            <a:r>
              <a:rPr lang="en-US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http://fac.ksu.edu.sa/melnewehy</a:t>
            </a:r>
            <a:endParaRPr lang="en-US" sz="2400" b="1" dirty="0" smtClean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0" name="Picture 2" descr="http://medicalcity.ksu.edu.sa/images/uploads/news/KSU_BackgroundLogo_(2).png"/>
          <p:cNvPicPr>
            <a:picLocks noChangeAspect="1" noChangeArrowheads="1"/>
          </p:cNvPicPr>
          <p:nvPr/>
        </p:nvPicPr>
        <p:blipFill>
          <a:blip r:embed="rId4"/>
          <a:srcRect l="16842" t="20000" r="13684" b="28000"/>
          <a:stretch>
            <a:fillRect/>
          </a:stretch>
        </p:blipFill>
        <p:spPr bwMode="auto">
          <a:xfrm>
            <a:off x="6477000" y="152400"/>
            <a:ext cx="2514600" cy="990600"/>
          </a:xfrm>
          <a:prstGeom prst="rect">
            <a:avLst/>
          </a:prstGeom>
          <a:noFill/>
          <a:effectLst>
            <a:glow rad="228600">
              <a:srgbClr val="FFC000">
                <a:alpha val="40000"/>
              </a:srgbClr>
            </a:glow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982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5254" y="1066800"/>
            <a:ext cx="6259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A) </a:t>
            </a:r>
            <a:r>
              <a:rPr lang="en-US" sz="2400" b="1" dirty="0" err="1" smtClean="0">
                <a:solidFill>
                  <a:srgbClr val="00B050"/>
                </a:solidFill>
                <a:cs typeface="Calibri" pitchFamily="34" charset="0"/>
              </a:rPr>
              <a:t>Nucleophiic</a:t>
            </a:r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 substitution, or S</a:t>
            </a:r>
            <a:r>
              <a:rPr lang="en-US" sz="2400" b="1" baseline="-25000" dirty="0" smtClean="0">
                <a:solidFill>
                  <a:srgbClr val="00B050"/>
                </a:solidFill>
                <a:cs typeface="Calibri" pitchFamily="34" charset="0"/>
              </a:rPr>
              <a:t>N</a:t>
            </a:r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, reactions. 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85553" y="1600200"/>
            <a:ext cx="6234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cs typeface="Calibri" pitchFamily="34" charset="0"/>
              </a:rPr>
              <a:t>Those in which the halogen is replaced by some other atom or group. 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55255" y="2133600"/>
            <a:ext cx="4507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B) Elimination, or E, reactions. 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85553" y="2533405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cs typeface="Calibri" pitchFamily="34" charset="0"/>
              </a:rPr>
              <a:t>Those that involve the loss of HX from the halide. 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85553" y="5269468"/>
            <a:ext cx="533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cs typeface="Calibri" pitchFamily="34" charset="0"/>
              </a:rPr>
              <a:t>Those that involve reaction with certain metals.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5255" y="4849831"/>
            <a:ext cx="5969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C) Formation of organometallic compounds.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" r="2740" b="9360"/>
          <a:stretch/>
        </p:blipFill>
        <p:spPr bwMode="auto">
          <a:xfrm>
            <a:off x="1801610" y="3048000"/>
            <a:ext cx="5284990" cy="155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5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1" grpId="0"/>
      <p:bldP spid="22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7620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A) </a:t>
            </a:r>
            <a:r>
              <a:rPr lang="en-US" sz="2400" b="1" dirty="0" err="1" smtClean="0">
                <a:solidFill>
                  <a:srgbClr val="00B050"/>
                </a:solidFill>
                <a:cs typeface="Calibri" pitchFamily="34" charset="0"/>
              </a:rPr>
              <a:t>Nucleophiic</a:t>
            </a:r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 substitution, or </a:t>
            </a:r>
            <a:r>
              <a:rPr lang="en-US" sz="2400" b="1" i="1" dirty="0" smtClean="0">
                <a:solidFill>
                  <a:srgbClr val="00B050"/>
                </a:solidFill>
                <a:cs typeface="Calibri" pitchFamily="34" charset="0"/>
              </a:rPr>
              <a:t>S</a:t>
            </a:r>
            <a:r>
              <a:rPr lang="en-US" sz="2400" b="1" i="1" baseline="-25000" dirty="0" smtClean="0">
                <a:solidFill>
                  <a:srgbClr val="00B050"/>
                </a:solidFill>
                <a:cs typeface="Calibri" pitchFamily="34" charset="0"/>
              </a:rPr>
              <a:t>N</a:t>
            </a:r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, reactions. 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79746" y="1371600"/>
            <a:ext cx="6705600" cy="5106875"/>
            <a:chOff x="1600200" y="1342467"/>
            <a:chExt cx="6705600" cy="5106875"/>
          </a:xfrm>
        </p:grpSpPr>
        <p:pic>
          <p:nvPicPr>
            <p:cNvPr id="493578" name="Picture 1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90" b="16863"/>
            <a:stretch/>
          </p:blipFill>
          <p:spPr bwMode="auto">
            <a:xfrm>
              <a:off x="2667000" y="1342467"/>
              <a:ext cx="5638800" cy="510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1769060"/>
                </p:ext>
              </p:extLst>
            </p:nvPr>
          </p:nvGraphicFramePr>
          <p:xfrm>
            <a:off x="1600200" y="1752600"/>
            <a:ext cx="869264" cy="4573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CS ChemDraw Drawing" r:id="rId4" imgW="1057320" imgH="4520880" progId="ChemDraw.Document.6.0">
                    <p:embed/>
                  </p:oleObj>
                </mc:Choice>
                <mc:Fallback>
                  <p:oleObj name="CS ChemDraw Drawing" r:id="rId4" imgW="1057320" imgH="4520880" progId="ChemDraw.Document.6.0">
                    <p:embed/>
                    <p:pic>
                      <p:nvPicPr>
                        <p:cNvPr id="7783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1752600"/>
                          <a:ext cx="869264" cy="4573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4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888" y="914400"/>
            <a:ext cx="4425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B) Elimination, or E, reactions. 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1425714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cs typeface="Calibri" pitchFamily="34" charset="0"/>
              </a:rPr>
              <a:t>Alkyl halides can lose H and X from adjacent carbons to </a:t>
            </a:r>
            <a:r>
              <a:rPr lang="en-US" sz="2000" dirty="0" smtClean="0">
                <a:solidFill>
                  <a:srgbClr val="00B0F0"/>
                </a:solidFill>
                <a:cs typeface="Calibri" pitchFamily="34" charset="0"/>
              </a:rPr>
              <a:t>form alkenes </a:t>
            </a:r>
            <a:r>
              <a:rPr lang="en-US" sz="2000" dirty="0" smtClean="0">
                <a:cs typeface="Calibri" pitchFamily="34" charset="0"/>
              </a:rPr>
              <a:t>by an 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elimination process</a:t>
            </a:r>
            <a:r>
              <a:rPr lang="en-US" sz="2000" dirty="0" smtClean="0">
                <a:cs typeface="Calibri" pitchFamily="34" charset="0"/>
              </a:rPr>
              <a:t>.</a:t>
            </a:r>
            <a:endParaRPr lang="en-US" sz="2000" dirty="0">
              <a:cs typeface="Calibri" pitchFamily="34" charset="0"/>
            </a:endParaRPr>
          </a:p>
        </p:txBody>
      </p:sp>
      <p:pic>
        <p:nvPicPr>
          <p:cNvPr id="13" name="Picture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37" y="3581400"/>
            <a:ext cx="6943526" cy="123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5" y="5257800"/>
            <a:ext cx="5120180" cy="11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5" y="2286000"/>
            <a:ext cx="4564745" cy="87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42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888" y="838200"/>
            <a:ext cx="495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Elimination </a:t>
            </a:r>
            <a:r>
              <a:rPr lang="en-US" sz="2400" b="1" dirty="0">
                <a:solidFill>
                  <a:srgbClr val="00B050"/>
                </a:solidFill>
                <a:cs typeface="Calibri" pitchFamily="34" charset="0"/>
              </a:rPr>
              <a:t>versus </a:t>
            </a:r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Substitution 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Elimination</a:t>
            </a:r>
            <a:r>
              <a:rPr lang="en-US" sz="2000" dirty="0" smtClean="0">
                <a:solidFill>
                  <a:srgbClr val="00B050"/>
                </a:solidFill>
                <a:cs typeface="Calibri" pitchFamily="34" charset="0"/>
              </a:rPr>
              <a:t> is favored over substitution when 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strongly basic solutions</a:t>
            </a:r>
            <a:r>
              <a:rPr lang="en-US" sz="2000" dirty="0" smtClean="0">
                <a:solidFill>
                  <a:srgbClr val="00B050"/>
                </a:solidFill>
                <a:cs typeface="Calibri" pitchFamily="34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high temperatures </a:t>
            </a:r>
            <a:r>
              <a:rPr lang="en-US" sz="2000" dirty="0" smtClean="0">
                <a:solidFill>
                  <a:srgbClr val="00B050"/>
                </a:solidFill>
                <a:cs typeface="Calibri" pitchFamily="34" charset="0"/>
              </a:rPr>
              <a:t>are used.</a:t>
            </a:r>
            <a:endParaRPr lang="en-US" sz="2000" dirty="0">
              <a:solidFill>
                <a:srgbClr val="00B050"/>
              </a:solidFill>
              <a:cs typeface="Calibri" pitchFamily="34" charset="0"/>
            </a:endParaRPr>
          </a:p>
        </p:txBody>
      </p:sp>
      <p:pic>
        <p:nvPicPr>
          <p:cNvPr id="495651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54578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5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762000"/>
            <a:ext cx="5969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C) Formation of organometallic compounds.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2954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 smtClean="0">
                <a:cs typeface="Calibri" pitchFamily="34" charset="0"/>
              </a:rPr>
              <a:t>Most organic chlorides, bromides, and iodides react with certain metals to give </a:t>
            </a:r>
            <a:r>
              <a:rPr lang="en-US" sz="2000" dirty="0" err="1" smtClean="0">
                <a:solidFill>
                  <a:srgbClr val="FF0000"/>
                </a:solidFill>
                <a:cs typeface="Calibri" pitchFamily="34" charset="0"/>
              </a:rPr>
              <a:t>organometallic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 compounds</a:t>
            </a:r>
            <a:r>
              <a:rPr lang="en-US" sz="2000" dirty="0" smtClean="0">
                <a:cs typeface="Calibri" pitchFamily="34" charset="0"/>
              </a:rPr>
              <a:t>, molecules with </a:t>
            </a:r>
            <a:r>
              <a:rPr lang="en-US" sz="2000" dirty="0" smtClean="0">
                <a:solidFill>
                  <a:srgbClr val="00B050"/>
                </a:solidFill>
                <a:cs typeface="Calibri" pitchFamily="34" charset="0"/>
              </a:rPr>
              <a:t>carbon-metal bonds</a:t>
            </a:r>
            <a:r>
              <a:rPr lang="en-US" sz="2000" dirty="0" smtClean="0">
                <a:cs typeface="Calibri" pitchFamily="34" charset="0"/>
              </a:rPr>
              <a:t>.</a:t>
            </a:r>
            <a:endParaRPr lang="en-US" sz="2000" dirty="0"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2032575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Grignard reagents </a:t>
            </a:r>
            <a:r>
              <a:rPr lang="en-US" sz="2000" dirty="0" smtClean="0">
                <a:cs typeface="Calibri" pitchFamily="34" charset="0"/>
              </a:rPr>
              <a:t>are obtained by the reaction of alkyl or aryl halides with metallic magnesium in dry ether as the solvent.</a:t>
            </a:r>
            <a:endParaRPr lang="en-US" sz="2000" dirty="0"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4399" y="2800290"/>
            <a:ext cx="2475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solidFill>
                  <a:srgbClr val="0070C0"/>
                </a:solidFill>
                <a:cs typeface="Calibri" pitchFamily="34" charset="0"/>
              </a:rPr>
              <a:t>General reaction </a:t>
            </a:r>
            <a:endParaRPr lang="en-US" sz="2000" b="1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28800" y="4612859"/>
            <a:ext cx="15611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i="1" dirty="0" smtClean="0">
                <a:cs typeface="Calibri" pitchFamily="34" charset="0"/>
              </a:rPr>
              <a:t>Specific example </a:t>
            </a:r>
            <a:endParaRPr lang="en-US" sz="1600" dirty="0">
              <a:cs typeface="Calibri" pitchFamily="34" charset="0"/>
            </a:endParaRPr>
          </a:p>
        </p:txBody>
      </p:sp>
      <p:pic>
        <p:nvPicPr>
          <p:cNvPr id="48949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257550"/>
            <a:ext cx="521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9501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848100"/>
            <a:ext cx="5191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9503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257800"/>
            <a:ext cx="4914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75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2" grpId="0"/>
      <p:bldP spid="13" grpId="0"/>
      <p:bldP spid="18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6260" y="149517"/>
            <a:ext cx="6112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" y="843625"/>
            <a:ext cx="5969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B050"/>
                </a:solidFill>
                <a:cs typeface="Calibri" pitchFamily="34" charset="0"/>
              </a:rPr>
              <a:t>C) Formation of organometallic compounds.</a:t>
            </a:r>
            <a:endParaRPr lang="en-US" sz="2400" b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13716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rgbClr val="FF0000"/>
                </a:solidFill>
                <a:cs typeface="Calibri" pitchFamily="34" charset="0"/>
              </a:rPr>
              <a:t>Grignard reagents </a:t>
            </a:r>
            <a:r>
              <a:rPr lang="en-US" sz="2000" dirty="0">
                <a:cs typeface="Calibri" pitchFamily="34" charset="0"/>
              </a:rPr>
              <a:t>react readily with any source of protons to give hydrocarbons.</a:t>
            </a:r>
          </a:p>
        </p:txBody>
      </p:sp>
      <p:pic>
        <p:nvPicPr>
          <p:cNvPr id="4905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68" y="2133600"/>
            <a:ext cx="5967064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7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76400" y="2057400"/>
            <a:ext cx="5867400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Organic Halogen Compounds</a:t>
            </a:r>
          </a:p>
        </p:txBody>
      </p:sp>
    </p:spTree>
    <p:extLst>
      <p:ext uri="{BB962C8B-B14F-4D97-AF65-F5344CB8AC3E}">
        <p14:creationId xmlns:p14="http://schemas.microsoft.com/office/powerpoint/2010/main" val="15995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557" y="152400"/>
            <a:ext cx="89266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Classes and Nomenclature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636" y="2738735"/>
            <a:ext cx="5587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 Alkyl halides</a:t>
            </a:r>
            <a:r>
              <a:rPr lang="en-US" sz="2400" b="1" i="1" dirty="0" smtClean="0">
                <a:cs typeface="Calibri" pitchFamily="34" charset="0"/>
              </a:rPr>
              <a:t>, </a:t>
            </a:r>
            <a:r>
              <a:rPr lang="en-US" sz="2400" dirty="0" smtClean="0">
                <a:cs typeface="Calibri" pitchFamily="34" charset="0"/>
              </a:rPr>
              <a:t>R-X.</a:t>
            </a:r>
            <a:endParaRPr lang="en-US" sz="2400" b="1" dirty="0" smtClean="0"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3810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just"/>
            <a:r>
              <a:rPr lang="en-US" sz="2000" dirty="0" smtClean="0">
                <a:cs typeface="Calibri" pitchFamily="34" charset="0"/>
              </a:rPr>
              <a:t>- Depending on the type of carbon to which the halogen is attached, </a:t>
            </a: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Alkyl halides</a:t>
            </a:r>
            <a:r>
              <a:rPr lang="en-US" sz="2000" dirty="0" smtClean="0">
                <a:cs typeface="Calibri" pitchFamily="34" charset="0"/>
              </a:rPr>
              <a:t> are subdivided into; </a:t>
            </a:r>
            <a:r>
              <a:rPr lang="en-US" sz="2000" b="1" i="1" dirty="0">
                <a:solidFill>
                  <a:srgbClr val="00B050"/>
                </a:solidFill>
                <a:cs typeface="Calibri" pitchFamily="34" charset="0"/>
              </a:rPr>
              <a:t>primary (1°)</a:t>
            </a:r>
            <a:r>
              <a:rPr lang="en-US" sz="2000" b="1" i="1" dirty="0">
                <a:cs typeface="Calibri" pitchFamily="34" charset="0"/>
              </a:rPr>
              <a:t>, </a:t>
            </a:r>
            <a:r>
              <a:rPr lang="en-US" sz="2000" b="1" i="1" dirty="0">
                <a:solidFill>
                  <a:srgbClr val="7030A0"/>
                </a:solidFill>
                <a:cs typeface="Calibri" pitchFamily="34" charset="0"/>
              </a:rPr>
              <a:t>secondary (2°)</a:t>
            </a:r>
            <a:r>
              <a:rPr lang="en-US" sz="2000" b="1" i="1" dirty="0">
                <a:cs typeface="Calibri" pitchFamily="34" charset="0"/>
              </a:rPr>
              <a:t>, or </a:t>
            </a:r>
            <a:r>
              <a:rPr lang="en-US" sz="2000" b="1" i="1" dirty="0">
                <a:solidFill>
                  <a:srgbClr val="0070C0"/>
                </a:solidFill>
                <a:cs typeface="Calibri" pitchFamily="34" charset="0"/>
              </a:rPr>
              <a:t>tertiary (3</a:t>
            </a:r>
            <a:r>
              <a:rPr lang="en-US" sz="2000" b="1" i="1" dirty="0" smtClean="0">
                <a:solidFill>
                  <a:srgbClr val="0070C0"/>
                </a:solidFill>
                <a:cs typeface="Calibri" pitchFamily="34" charset="0"/>
              </a:rPr>
              <a:t>°)</a:t>
            </a:r>
            <a:r>
              <a:rPr lang="en-US" sz="2000" b="1" i="1" dirty="0" smtClean="0">
                <a:cs typeface="Calibri" pitchFamily="34" charset="0"/>
              </a:rPr>
              <a:t>.</a:t>
            </a:r>
            <a:endParaRPr lang="en-US" sz="2000" b="1" i="1" dirty="0"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534" y="4788535"/>
            <a:ext cx="4469466" cy="1688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5" t="51194" r="27555" b="7952"/>
          <a:stretch/>
        </p:blipFill>
        <p:spPr>
          <a:xfrm>
            <a:off x="5638800" y="834258"/>
            <a:ext cx="2142817" cy="16041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6181" r="4651" b="56547"/>
          <a:stretch/>
        </p:blipFill>
        <p:spPr>
          <a:xfrm>
            <a:off x="1066801" y="984262"/>
            <a:ext cx="3962400" cy="132305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068783" y="3201782"/>
            <a:ext cx="3173281" cy="373554"/>
            <a:chOff x="3209150" y="3338185"/>
            <a:chExt cx="3173281" cy="37355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461" t="62616" r="4000" b="23000"/>
            <a:stretch/>
          </p:blipFill>
          <p:spPr>
            <a:xfrm>
              <a:off x="4895168" y="3417909"/>
              <a:ext cx="1487263" cy="29383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000" t="38000" r="39762" b="47297"/>
            <a:stretch/>
          </p:blipFill>
          <p:spPr>
            <a:xfrm>
              <a:off x="3209150" y="3338185"/>
              <a:ext cx="620115" cy="3003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871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066800"/>
            <a:ext cx="6804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 </a:t>
            </a:r>
            <a:r>
              <a:rPr lang="en-US" sz="2400" b="1" i="1" dirty="0" err="1" smtClean="0">
                <a:solidFill>
                  <a:srgbClr val="FF0000"/>
                </a:solidFill>
                <a:cs typeface="Calibri" pitchFamily="34" charset="0"/>
              </a:rPr>
              <a:t>Vinylic</a:t>
            </a:r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 halides; </a:t>
            </a:r>
            <a:r>
              <a:rPr lang="en-US" sz="2000" i="1" dirty="0">
                <a:cs typeface="Calibri" pitchFamily="34" charset="0"/>
              </a:rPr>
              <a:t>A halogen attached directly to a doubly bonded carbon</a:t>
            </a:r>
            <a:r>
              <a:rPr lang="en-US" sz="2000" i="1" dirty="0" smtClean="0">
                <a:cs typeface="Calibri" pitchFamily="34" charset="0"/>
              </a:rPr>
              <a:t>.</a:t>
            </a:r>
            <a:endParaRPr lang="en-US" sz="2000" i="1" dirty="0">
              <a:cs typeface="Calibri" pitchFamily="34" charset="0"/>
            </a:endParaRPr>
          </a:p>
        </p:txBody>
      </p:sp>
      <p:pic>
        <p:nvPicPr>
          <p:cNvPr id="9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894" y="1740665"/>
            <a:ext cx="4267259" cy="125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8600" y="3352800"/>
            <a:ext cx="8772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 Allylic halides; </a:t>
            </a:r>
            <a:r>
              <a:rPr lang="en-US" sz="2400" i="1" dirty="0">
                <a:cs typeface="Calibri" pitchFamily="34" charset="0"/>
              </a:rPr>
              <a:t>The halogen attached to a carbon next to a doubly bonded carbon</a:t>
            </a:r>
            <a:r>
              <a:rPr lang="en-US" sz="2800" i="1" dirty="0" smtClean="0">
                <a:cs typeface="Calibri" pitchFamily="34" charset="0"/>
              </a:rPr>
              <a:t>.</a:t>
            </a:r>
            <a:endParaRPr lang="en-US" sz="2800" i="1" dirty="0">
              <a:cs typeface="Calibri" pitchFamily="34" charset="0"/>
            </a:endParaRPr>
          </a:p>
        </p:txBody>
      </p:sp>
      <p:pic>
        <p:nvPicPr>
          <p:cNvPr id="1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8077200" cy="115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6554" y="152400"/>
            <a:ext cx="89266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Classes </a:t>
            </a:r>
            <a:r>
              <a:rPr lang="en-US" sz="3200" b="1" dirty="0">
                <a:solidFill>
                  <a:srgbClr val="FF0000"/>
                </a:solidFill>
              </a:rPr>
              <a:t>and Nomenclature of </a:t>
            </a:r>
            <a:r>
              <a:rPr lang="en-US" sz="3200" b="1" dirty="0" smtClean="0">
                <a:solidFill>
                  <a:srgbClr val="FF0000"/>
                </a:solidFill>
              </a:rPr>
              <a:t>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3717782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 Benzylic halides,  </a:t>
            </a:r>
            <a:r>
              <a:rPr lang="en-US" sz="2400" b="1" i="1" dirty="0" err="1" smtClean="0">
                <a:solidFill>
                  <a:srgbClr val="FF0000"/>
                </a:solidFill>
                <a:cs typeface="Calibri" pitchFamily="34" charset="0"/>
              </a:rPr>
              <a:t>Ar</a:t>
            </a:r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-C-X; </a:t>
            </a:r>
            <a:r>
              <a:rPr lang="en-US" sz="2000" dirty="0">
                <a:cs typeface="Calibri" pitchFamily="34" charset="0"/>
              </a:rPr>
              <a:t>The halogen </a:t>
            </a:r>
            <a:r>
              <a:rPr lang="en-US" sz="2000" i="1" dirty="0">
                <a:cs typeface="Calibri" pitchFamily="34" charset="0"/>
              </a:rPr>
              <a:t>one carbon away </a:t>
            </a:r>
            <a:r>
              <a:rPr lang="en-US" sz="2000" dirty="0">
                <a:cs typeface="Calibri" pitchFamily="34" charset="0"/>
              </a:rPr>
              <a:t>from an aromatic ring</a:t>
            </a:r>
            <a:r>
              <a:rPr lang="en-US" sz="2000" dirty="0" smtClean="0">
                <a:cs typeface="Calibri" pitchFamily="34" charset="0"/>
              </a:rPr>
              <a:t>.</a:t>
            </a:r>
            <a:endParaRPr lang="en-US" sz="2000" dirty="0">
              <a:cs typeface="Calibri" pitchFamily="34" charset="0"/>
            </a:endParaRPr>
          </a:p>
        </p:txBody>
      </p:sp>
      <p:pic>
        <p:nvPicPr>
          <p:cNvPr id="11" name="Picture 6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67"/>
          <a:stretch/>
        </p:blipFill>
        <p:spPr bwMode="auto">
          <a:xfrm>
            <a:off x="4038600" y="4343400"/>
            <a:ext cx="1676400" cy="12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06554" y="152400"/>
            <a:ext cx="89266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Classes and Nomenclature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0999" y="1175498"/>
            <a:ext cx="7543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 Aryl halides, </a:t>
            </a:r>
            <a:r>
              <a:rPr lang="en-US" sz="2400" b="1" i="1" dirty="0" err="1" smtClean="0">
                <a:solidFill>
                  <a:srgbClr val="FF0000"/>
                </a:solidFill>
                <a:cs typeface="Calibri" pitchFamily="34" charset="0"/>
              </a:rPr>
              <a:t>Ar</a:t>
            </a:r>
            <a:r>
              <a:rPr lang="en-US" sz="2400" b="1" i="1" dirty="0" smtClean="0">
                <a:solidFill>
                  <a:srgbClr val="FF0000"/>
                </a:solidFill>
                <a:cs typeface="Calibri" pitchFamily="34" charset="0"/>
              </a:rPr>
              <a:t>-X; </a:t>
            </a:r>
            <a:r>
              <a:rPr lang="en-US" sz="2000" i="1" dirty="0">
                <a:cs typeface="Calibri" pitchFamily="34" charset="0"/>
              </a:rPr>
              <a:t>The halogen is directly attached to an aromatic ring</a:t>
            </a:r>
            <a:r>
              <a:rPr lang="en-US" sz="2000" i="1" dirty="0" smtClean="0">
                <a:cs typeface="Calibri" pitchFamily="34" charset="0"/>
              </a:rPr>
              <a:t>.</a:t>
            </a:r>
            <a:endParaRPr lang="en-US" sz="2000" i="1" dirty="0">
              <a:cs typeface="Calibri" pitchFamily="34" charset="0"/>
            </a:endParaRPr>
          </a:p>
        </p:txBody>
      </p:sp>
      <p:pic>
        <p:nvPicPr>
          <p:cNvPr id="17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537494" cy="117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65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554" y="152400"/>
            <a:ext cx="89266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Classes and Nomenclature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73148"/>
              </p:ext>
            </p:extLst>
          </p:nvPr>
        </p:nvGraphicFramePr>
        <p:xfrm>
          <a:off x="533400" y="1408113"/>
          <a:ext cx="77708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3" imgW="5622480" imgH="1095480" progId="ChemDraw.Document.6.0">
                  <p:embed/>
                </p:oleObj>
              </mc:Choice>
              <mc:Fallback>
                <p:oleObj name="CS ChemDraw Drawing" r:id="rId3" imgW="5622480" imgH="1095480" progId="ChemDraw.Document.6.0">
                  <p:embed/>
                  <p:pic>
                    <p:nvPicPr>
                      <p:cNvPr id="368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08113"/>
                        <a:ext cx="7770813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690156"/>
              </p:ext>
            </p:extLst>
          </p:nvPr>
        </p:nvGraphicFramePr>
        <p:xfrm>
          <a:off x="533400" y="3657600"/>
          <a:ext cx="8404225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S ChemDraw Drawing" r:id="rId5" imgW="6343560" imgH="1629360" progId="ChemDraw.Document.6.0">
                  <p:embed/>
                </p:oleObj>
              </mc:Choice>
              <mc:Fallback>
                <p:oleObj name="CS ChemDraw Drawing" r:id="rId5" imgW="6343560" imgH="1629360" progId="ChemDraw.Document.6.0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8404225" cy="215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546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3724" y="149517"/>
            <a:ext cx="773763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Physical Properties of 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1143000"/>
            <a:ext cx="8458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All organic halides </a:t>
            </a:r>
            <a:r>
              <a:rPr lang="en-US" sz="2000" i="1" dirty="0" smtClean="0">
                <a:cs typeface="Calibri" pitchFamily="34" charset="0"/>
              </a:rPr>
              <a:t>are </a:t>
            </a:r>
            <a:r>
              <a:rPr lang="en-US" sz="2000" i="1" dirty="0" smtClean="0">
                <a:solidFill>
                  <a:srgbClr val="00B050"/>
                </a:solidFill>
                <a:cs typeface="Calibri" pitchFamily="34" charset="0"/>
              </a:rPr>
              <a:t>insoluble in </a:t>
            </a:r>
            <a:r>
              <a:rPr lang="en-US" sz="2000" i="1" dirty="0">
                <a:solidFill>
                  <a:srgbClr val="00B050"/>
                </a:solidFill>
                <a:cs typeface="Calibri" pitchFamily="34" charset="0"/>
              </a:rPr>
              <a:t>water </a:t>
            </a:r>
            <a:r>
              <a:rPr lang="en-US" sz="2000" i="1" dirty="0">
                <a:cs typeface="Calibri" pitchFamily="34" charset="0"/>
              </a:rPr>
              <a:t>and </a:t>
            </a:r>
            <a:r>
              <a:rPr lang="en-US" sz="2000" i="1" dirty="0">
                <a:solidFill>
                  <a:srgbClr val="00B050"/>
                </a:solidFill>
                <a:cs typeface="Calibri" pitchFamily="34" charset="0"/>
              </a:rPr>
              <a:t>soluble in common organic solvents </a:t>
            </a:r>
            <a:r>
              <a:rPr lang="en-US" sz="2000" i="1" dirty="0">
                <a:cs typeface="Calibri" pitchFamily="34" charset="0"/>
              </a:rPr>
              <a:t>(benzene, </a:t>
            </a:r>
            <a:r>
              <a:rPr lang="en-US" sz="2000" i="1" dirty="0" smtClean="0">
                <a:cs typeface="Calibri" pitchFamily="34" charset="0"/>
              </a:rPr>
              <a:t>ether).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7620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00B0F0"/>
                </a:solidFill>
                <a:cs typeface="Calibri" pitchFamily="34" charset="0"/>
              </a:rPr>
              <a:t>- Solubility</a:t>
            </a:r>
            <a:endParaRPr lang="en-US" sz="2400" b="1" i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4800" y="17526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00B0F0"/>
                </a:solidFill>
                <a:cs typeface="Calibri" pitchFamily="34" charset="0"/>
              </a:rPr>
              <a:t>- Boiling points</a:t>
            </a:r>
            <a:endParaRPr lang="en-US" sz="2400" b="1" i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1" y="2214265"/>
            <a:ext cx="8458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Within a series of halides, </a:t>
            </a:r>
            <a:r>
              <a:rPr lang="en-US" sz="2000" i="1" dirty="0" smtClean="0">
                <a:cs typeface="Calibri" pitchFamily="34" charset="0"/>
              </a:rPr>
              <a:t>the boiling points increase with increasing molecular weights. 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31899" y="2595265"/>
            <a:ext cx="60547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i="1" dirty="0" smtClean="0">
                <a:solidFill>
                  <a:srgbClr val="00B050"/>
                </a:solidFill>
                <a:cs typeface="Calibri" pitchFamily="34" charset="0"/>
              </a:rPr>
              <a:t>Therefore, the boiling points increase in the order F &lt; Cl &lt;Br &lt; I.</a:t>
            </a:r>
            <a:endParaRPr lang="en-US" sz="2000" i="1" dirty="0">
              <a:solidFill>
                <a:srgbClr val="00B050"/>
              </a:solidFill>
              <a:cs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853721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Within a homologous series, </a:t>
            </a:r>
            <a:r>
              <a:rPr lang="en-US" sz="2000" i="1" dirty="0" smtClean="0">
                <a:cs typeface="Calibri" pitchFamily="34" charset="0"/>
              </a:rPr>
              <a:t>the boiling points also increase regularly with molecular weights.</a:t>
            </a:r>
            <a:endParaRPr lang="en-US" sz="2000" i="1" dirty="0">
              <a:cs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3399" y="5109865"/>
            <a:ext cx="8458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FF0000"/>
                </a:solidFill>
                <a:cs typeface="Calibri" pitchFamily="34" charset="0"/>
              </a:rPr>
              <a:t>Within a series of isomers, </a:t>
            </a:r>
            <a:r>
              <a:rPr lang="en-US" sz="2000" i="1" dirty="0" smtClean="0">
                <a:cs typeface="Calibri" pitchFamily="34" charset="0"/>
              </a:rPr>
              <a:t>the straight-chain compound has the highest boiling point, and the most branched isomer the lowest boiling point. </a:t>
            </a:r>
            <a:endParaRPr lang="en-US" sz="2000" i="1" dirty="0">
              <a:cs typeface="Calibri" pitchFamily="34" charset="0"/>
            </a:endParaRPr>
          </a:p>
        </p:txBody>
      </p:sp>
      <p:pic>
        <p:nvPicPr>
          <p:cNvPr id="48440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52465"/>
            <a:ext cx="6934200" cy="70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4405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4500265"/>
            <a:ext cx="3860837" cy="46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4407" name="Picture 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66" y="5795665"/>
            <a:ext cx="2956334" cy="95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30" grpId="0"/>
      <p:bldP spid="31" grpId="0"/>
      <p:bldP spid="33" grpId="0"/>
      <p:bldP spid="36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8322" y="149517"/>
            <a:ext cx="64884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Preparation of </a:t>
            </a:r>
            <a:r>
              <a:rPr lang="en-US" sz="3200" b="1" dirty="0" smtClean="0">
                <a:solidFill>
                  <a:srgbClr val="FF0000"/>
                </a:solidFill>
              </a:rPr>
              <a:t>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213" y="774712"/>
            <a:ext cx="487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 err="1" smtClean="0">
                <a:solidFill>
                  <a:srgbClr val="00B0F0"/>
                </a:solidFill>
                <a:cs typeface="Calibri" pitchFamily="34" charset="0"/>
              </a:rPr>
              <a:t>Chloro</a:t>
            </a:r>
            <a:r>
              <a:rPr lang="en-US" sz="2000" b="1" dirty="0" smtClean="0">
                <a:solidFill>
                  <a:srgbClr val="00B0F0"/>
                </a:solidFill>
                <a:cs typeface="Calibri" pitchFamily="34" charset="0"/>
              </a:rPr>
              <a:t>, </a:t>
            </a:r>
            <a:r>
              <a:rPr lang="en-US" sz="2000" b="1" dirty="0" err="1" smtClean="0">
                <a:solidFill>
                  <a:srgbClr val="00B0F0"/>
                </a:solidFill>
                <a:cs typeface="Calibri" pitchFamily="34" charset="0"/>
              </a:rPr>
              <a:t>Bromo</a:t>
            </a:r>
            <a:r>
              <a:rPr lang="en-US" sz="2000" b="1" dirty="0" smtClean="0">
                <a:solidFill>
                  <a:srgbClr val="00B0F0"/>
                </a:solidFill>
                <a:cs typeface="Calibri" pitchFamily="34" charset="0"/>
              </a:rPr>
              <a:t>, and </a:t>
            </a:r>
            <a:r>
              <a:rPr lang="en-US" sz="2000" b="1" dirty="0" err="1" smtClean="0">
                <a:solidFill>
                  <a:srgbClr val="00B0F0"/>
                </a:solidFill>
                <a:cs typeface="Calibri" pitchFamily="34" charset="0"/>
              </a:rPr>
              <a:t>Iodo</a:t>
            </a:r>
            <a:r>
              <a:rPr lang="en-US" sz="2000" b="1" dirty="0" smtClean="0">
                <a:solidFill>
                  <a:srgbClr val="00B0F0"/>
                </a:solidFill>
                <a:cs typeface="Calibri" pitchFamily="34" charset="0"/>
              </a:rPr>
              <a:t> Compounds </a:t>
            </a:r>
            <a:endParaRPr lang="en-US" sz="2000" b="1" dirty="0">
              <a:solidFill>
                <a:srgbClr val="00B0F0"/>
              </a:solidFill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69437"/>
            <a:ext cx="5073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Direct halogenation of hydrocarbons.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3484" y="1683842"/>
            <a:ext cx="4616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Halogenation of alkanes: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6925" y="2709446"/>
            <a:ext cx="4603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Halogenation of alkenes: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7780" y="3852477"/>
            <a:ext cx="55180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Halogenation of alkyl benzenes: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08544" y="5323876"/>
            <a:ext cx="4908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Halogenation of aromatic ring: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5421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2133600"/>
            <a:ext cx="3914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5423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3276600"/>
            <a:ext cx="5133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5425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4953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5427" name="Picture 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710921"/>
            <a:ext cx="50482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11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8322" y="149517"/>
            <a:ext cx="64884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Preparation of </a:t>
            </a:r>
            <a:r>
              <a:rPr lang="en-US" sz="3200" b="1" dirty="0" smtClean="0">
                <a:solidFill>
                  <a:srgbClr val="FF0000"/>
                </a:solidFill>
              </a:rPr>
              <a:t>Halogen Compounds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0237" y="883520"/>
            <a:ext cx="5336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Addition of HX to unsaturated hydrocarbons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17765" y="1402080"/>
            <a:ext cx="5542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Addition of HX to alkenes: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17765" y="2720571"/>
            <a:ext cx="44734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Addition of HX to alkynes: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Vinyl halides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5024" y="4066771"/>
            <a:ext cx="5336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Conversion of alcohols: Alkyl halides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6452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905000"/>
            <a:ext cx="44005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454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276600"/>
            <a:ext cx="4686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456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09" y="4581525"/>
            <a:ext cx="4267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6458" name="Picture 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5934075"/>
            <a:ext cx="4505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9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30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4901</TotalTime>
  <Words>552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145 CHEM</dc:title>
  <dc:creator>melnewehy</dc:creator>
  <cp:lastModifiedBy>User</cp:lastModifiedBy>
  <cp:revision>526</cp:revision>
  <dcterms:created xsi:type="dcterms:W3CDTF">2010-02-13T17:30:42Z</dcterms:created>
  <dcterms:modified xsi:type="dcterms:W3CDTF">2017-03-21T04:25:36Z</dcterms:modified>
</cp:coreProperties>
</file>