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2"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5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967EECE-9B5F-4188-81D8-29B6B2096D94}" type="datetimeFigureOut">
              <a:rPr lang="en-US" smtClean="0"/>
              <a:pPr/>
              <a:t>7/24/2012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2148BFE-9F2B-4CD9-8C24-5F603D24BFC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67EECE-9B5F-4188-81D8-29B6B2096D94}" type="datetimeFigureOut">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48BFE-9F2B-4CD9-8C24-5F603D24BF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67EECE-9B5F-4188-81D8-29B6B2096D94}" type="datetimeFigureOut">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48BFE-9F2B-4CD9-8C24-5F603D24BF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967EECE-9B5F-4188-81D8-29B6B2096D94}" type="datetimeFigureOut">
              <a:rPr lang="en-US" smtClean="0"/>
              <a:pPr/>
              <a:t>7/24/2012</a:t>
            </a:fld>
            <a:endParaRPr lang="en-US"/>
          </a:p>
        </p:txBody>
      </p:sp>
      <p:sp>
        <p:nvSpPr>
          <p:cNvPr id="9" name="Slide Number Placeholder 8"/>
          <p:cNvSpPr>
            <a:spLocks noGrp="1"/>
          </p:cNvSpPr>
          <p:nvPr>
            <p:ph type="sldNum" sz="quarter" idx="15"/>
          </p:nvPr>
        </p:nvSpPr>
        <p:spPr/>
        <p:txBody>
          <a:bodyPr rtlCol="0"/>
          <a:lstStyle/>
          <a:p>
            <a:fld id="{22148BFE-9F2B-4CD9-8C24-5F603D24BFC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67EECE-9B5F-4188-81D8-29B6B2096D94}" type="datetimeFigureOut">
              <a:rPr lang="en-US" smtClean="0"/>
              <a:pPr/>
              <a:t>7/24/2012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2148BFE-9F2B-4CD9-8C24-5F603D24BF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967EECE-9B5F-4188-81D8-29B6B2096D94}" type="datetimeFigureOut">
              <a:rPr lang="en-US" smtClean="0"/>
              <a:pPr/>
              <a:t>7/24/2012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48BFE-9F2B-4CD9-8C24-5F603D24BFC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967EECE-9B5F-4188-81D8-29B6B2096D94}" type="datetimeFigureOut">
              <a:rPr lang="en-US" smtClean="0"/>
              <a:pPr/>
              <a:t>7/24/2012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148BFE-9F2B-4CD9-8C24-5F603D24BFC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967EECE-9B5F-4188-81D8-29B6B2096D94}" type="datetimeFigureOut">
              <a:rPr lang="en-US" smtClean="0"/>
              <a:pPr/>
              <a:t>7/24/2012</a:t>
            </a:fld>
            <a:endParaRPr lang="en-US"/>
          </a:p>
        </p:txBody>
      </p:sp>
      <p:sp>
        <p:nvSpPr>
          <p:cNvPr id="7" name="Slide Number Placeholder 6"/>
          <p:cNvSpPr>
            <a:spLocks noGrp="1"/>
          </p:cNvSpPr>
          <p:nvPr>
            <p:ph type="sldNum" sz="quarter" idx="11"/>
          </p:nvPr>
        </p:nvSpPr>
        <p:spPr/>
        <p:txBody>
          <a:bodyPr rtlCol="0"/>
          <a:lstStyle/>
          <a:p>
            <a:fld id="{22148BFE-9F2B-4CD9-8C24-5F603D24BFC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67EECE-9B5F-4188-81D8-29B6B2096D94}" type="datetimeFigureOut">
              <a:rPr lang="en-US" smtClean="0"/>
              <a:pPr/>
              <a:t>7/24/2012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148BFE-9F2B-4CD9-8C24-5F603D24BF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967EECE-9B5F-4188-81D8-29B6B2096D94}" type="datetimeFigureOut">
              <a:rPr lang="en-US" smtClean="0"/>
              <a:pPr/>
              <a:t>7/24/2012</a:t>
            </a:fld>
            <a:endParaRPr lang="en-US"/>
          </a:p>
        </p:txBody>
      </p:sp>
      <p:sp>
        <p:nvSpPr>
          <p:cNvPr id="22" name="Slide Number Placeholder 21"/>
          <p:cNvSpPr>
            <a:spLocks noGrp="1"/>
          </p:cNvSpPr>
          <p:nvPr>
            <p:ph type="sldNum" sz="quarter" idx="15"/>
          </p:nvPr>
        </p:nvSpPr>
        <p:spPr/>
        <p:txBody>
          <a:bodyPr rtlCol="0"/>
          <a:lstStyle/>
          <a:p>
            <a:fld id="{22148BFE-9F2B-4CD9-8C24-5F603D24BFC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67EECE-9B5F-4188-81D8-29B6B2096D94}" type="datetimeFigureOut">
              <a:rPr lang="en-US" smtClean="0"/>
              <a:pPr/>
              <a:t>7/24/2012</a:t>
            </a:fld>
            <a:endParaRPr lang="en-US"/>
          </a:p>
        </p:txBody>
      </p:sp>
      <p:sp>
        <p:nvSpPr>
          <p:cNvPr id="18" name="Slide Number Placeholder 17"/>
          <p:cNvSpPr>
            <a:spLocks noGrp="1"/>
          </p:cNvSpPr>
          <p:nvPr>
            <p:ph type="sldNum" sz="quarter" idx="11"/>
          </p:nvPr>
        </p:nvSpPr>
        <p:spPr/>
        <p:txBody>
          <a:bodyPr rtlCol="0"/>
          <a:lstStyle/>
          <a:p>
            <a:fld id="{22148BFE-9F2B-4CD9-8C24-5F603D24BFC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67EECE-9B5F-4188-81D8-29B6B2096D94}" type="datetimeFigureOut">
              <a:rPr lang="en-US" smtClean="0"/>
              <a:pPr/>
              <a:t>7/24/2012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2148BFE-9F2B-4CD9-8C24-5F603D24BF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ABDOMEN</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solidFill>
                  <a:srgbClr val="FF0000"/>
                </a:solidFill>
              </a:rPr>
              <a:t>Seconded: Non Reproductive appendages</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Include </a:t>
            </a:r>
            <a:r>
              <a:rPr lang="en-US" dirty="0"/>
              <a:t>appendages that do not have relation to reproduction and which are on </a:t>
            </a:r>
            <a:r>
              <a:rPr lang="en-US" dirty="0" err="1"/>
              <a:t>pregenital</a:t>
            </a:r>
            <a:r>
              <a:rPr lang="en-US" dirty="0"/>
              <a:t> and </a:t>
            </a:r>
            <a:r>
              <a:rPr lang="en-US" dirty="0" err="1"/>
              <a:t>Postgenital</a:t>
            </a:r>
            <a:r>
              <a:rPr lang="en-US" dirty="0"/>
              <a:t> segments. Divided to: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u="sng" dirty="0" err="1" smtClean="0">
                <a:solidFill>
                  <a:schemeClr val="accent6"/>
                </a:solidFill>
              </a:rPr>
              <a:t>Analcerci</a:t>
            </a:r>
            <a:r>
              <a:rPr lang="en-US" dirty="0" smtClean="0">
                <a:solidFill>
                  <a:schemeClr val="accent6"/>
                </a:solidFill>
              </a:rPr>
              <a:t/>
            </a:r>
            <a:br>
              <a:rPr lang="en-US" dirty="0" smtClean="0">
                <a:solidFill>
                  <a:schemeClr val="accent6"/>
                </a:solidFill>
              </a:rPr>
            </a:br>
            <a:endParaRPr lang="en-US" dirty="0">
              <a:solidFill>
                <a:schemeClr val="accent6"/>
              </a:solidFill>
            </a:endParaRPr>
          </a:p>
        </p:txBody>
      </p:sp>
      <p:sp>
        <p:nvSpPr>
          <p:cNvPr id="3" name="Content Placeholder 2"/>
          <p:cNvSpPr>
            <a:spLocks noGrp="1"/>
          </p:cNvSpPr>
          <p:nvPr>
            <p:ph sz="quarter" idx="1"/>
          </p:nvPr>
        </p:nvSpPr>
        <p:spPr/>
        <p:txBody>
          <a:bodyPr>
            <a:normAutofit fontScale="92500"/>
          </a:bodyPr>
          <a:lstStyle/>
          <a:p>
            <a:pPr lvl="0"/>
            <a:r>
              <a:rPr lang="en-US" dirty="0" smtClean="0"/>
              <a:t>Commonly </a:t>
            </a:r>
            <a:r>
              <a:rPr lang="en-US" dirty="0"/>
              <a:t>found in both male and female may be long with many  segment such as silver fish(</a:t>
            </a:r>
            <a:r>
              <a:rPr lang="en-US" dirty="0" err="1"/>
              <a:t>lepisma</a:t>
            </a:r>
            <a:r>
              <a:rPr lang="en-US" dirty="0"/>
              <a:t>). </a:t>
            </a:r>
          </a:p>
          <a:p>
            <a:pPr lvl="0"/>
            <a:r>
              <a:rPr lang="en-US" dirty="0"/>
              <a:t>short and divided as in the cockroach. </a:t>
            </a:r>
          </a:p>
          <a:p>
            <a:pPr lvl="0"/>
            <a:r>
              <a:rPr lang="en-US" dirty="0"/>
              <a:t>short, and stronghold, such as locusts</a:t>
            </a:r>
            <a:r>
              <a:rPr lang="en-US" dirty="0" smtClean="0"/>
              <a:t>.</a:t>
            </a:r>
            <a:endParaRPr lang="en-US" dirty="0"/>
          </a:p>
          <a:p>
            <a:pPr lvl="0"/>
            <a:r>
              <a:rPr lang="en-US" dirty="0"/>
              <a:t>Thorley form of tweezers or insect used in defense and attack, as in the </a:t>
            </a:r>
            <a:r>
              <a:rPr lang="en-US" dirty="0" err="1"/>
              <a:t>Forficula</a:t>
            </a:r>
            <a:r>
              <a:rPr lang="en-US" dirty="0"/>
              <a:t> </a:t>
            </a:r>
            <a:r>
              <a:rPr lang="en-US" dirty="0" err="1"/>
              <a:t>auricularia</a:t>
            </a:r>
            <a:r>
              <a:rPr lang="en-US" dirty="0"/>
              <a:t>. </a:t>
            </a:r>
          </a:p>
          <a:p>
            <a:pPr lvl="0"/>
            <a:r>
              <a:rPr lang="en-US" dirty="0"/>
              <a:t>Long and non divided such as Ground dwelling insects. </a:t>
            </a:r>
          </a:p>
          <a:p>
            <a:r>
              <a:rPr lang="en-US" dirty="0"/>
              <a:t>mutate to the gills to breathe, as in (nymphs) , who lives in the small water</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ttp://strano16.interfree.it/lepisma.jpg"/>
          <p:cNvPicPr>
            <a:picLocks noGrp="1"/>
          </p:cNvPicPr>
          <p:nvPr>
            <p:ph sz="quarter" idx="1"/>
          </p:nvPr>
        </p:nvPicPr>
        <p:blipFill>
          <a:blip r:embed="rId2" cstate="print"/>
          <a:srcRect/>
          <a:stretch>
            <a:fillRect/>
          </a:stretch>
        </p:blipFill>
        <p:spPr bwMode="auto">
          <a:xfrm>
            <a:off x="2971800" y="1600200"/>
            <a:ext cx="3429000" cy="38869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ttp://www.arab-ency.com/servers/gallery/6364-3.jpg"/>
          <p:cNvPicPr>
            <a:picLocks noGrp="1"/>
          </p:cNvPicPr>
          <p:nvPr>
            <p:ph sz="quarter" idx="1"/>
          </p:nvPr>
        </p:nvPicPr>
        <p:blipFill>
          <a:blip r:embed="rId2" cstate="print"/>
          <a:srcRect/>
          <a:stretch>
            <a:fillRect/>
          </a:stretch>
        </p:blipFill>
        <p:spPr bwMode="auto">
          <a:xfrm>
            <a:off x="457200" y="1447800"/>
            <a:ext cx="3388806" cy="4525963"/>
          </a:xfrm>
          <a:prstGeom prst="rect">
            <a:avLst/>
          </a:prstGeom>
          <a:noFill/>
          <a:ln w="9525">
            <a:noFill/>
            <a:miter lim="800000"/>
            <a:headEnd/>
            <a:tailEnd/>
          </a:ln>
        </p:spPr>
      </p:pic>
      <p:pic>
        <p:nvPicPr>
          <p:cNvPr id="5" name="Picture 4" descr="http://www.2classnotes.com/images/12/science/Zoology/Hindpart_of_abdomen_ventral_view.gif"/>
          <p:cNvPicPr/>
          <p:nvPr/>
        </p:nvPicPr>
        <p:blipFill>
          <a:blip r:embed="rId3" cstate="print"/>
          <a:srcRect/>
          <a:stretch>
            <a:fillRect/>
          </a:stretch>
        </p:blipFill>
        <p:spPr bwMode="auto">
          <a:xfrm>
            <a:off x="4572000" y="1447800"/>
            <a:ext cx="314325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ttp://media.kenanaonline.com/photos/1238042/1238042858/large_1238042858.jpg?1280127195"/>
          <p:cNvPicPr>
            <a:picLocks noGrp="1"/>
          </p:cNvPicPr>
          <p:nvPr>
            <p:ph sz="quarter" idx="1"/>
          </p:nvPr>
        </p:nvPicPr>
        <p:blipFill>
          <a:blip r:embed="rId2" cstate="print"/>
          <a:srcRect/>
          <a:stretch>
            <a:fillRect/>
          </a:stretch>
        </p:blipFill>
        <p:spPr bwMode="auto">
          <a:xfrm>
            <a:off x="381000" y="1295400"/>
            <a:ext cx="4572000" cy="4800600"/>
          </a:xfrm>
          <a:prstGeom prst="rect">
            <a:avLst/>
          </a:prstGeom>
          <a:noFill/>
          <a:ln w="9525">
            <a:noFill/>
            <a:miter lim="800000"/>
            <a:headEnd/>
            <a:tailEnd/>
          </a:ln>
        </p:spPr>
      </p:pic>
      <p:pic>
        <p:nvPicPr>
          <p:cNvPr id="5" name="Picture 4" descr="http://tchad.ipm-info.org/images/Gryllotalpa%20africana.GIF"/>
          <p:cNvPicPr/>
          <p:nvPr/>
        </p:nvPicPr>
        <p:blipFill>
          <a:blip r:embed="rId3" cstate="print"/>
          <a:srcRect/>
          <a:stretch>
            <a:fillRect/>
          </a:stretch>
        </p:blipFill>
        <p:spPr bwMode="auto">
          <a:xfrm>
            <a:off x="5029200" y="1295400"/>
            <a:ext cx="38100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lvl="0"/>
            <a:r>
              <a:rPr lang="en-US" b="1" u="sng" dirty="0"/>
              <a:t>Pro-legs</a:t>
            </a:r>
            <a:r>
              <a:rPr lang="en-US" dirty="0"/>
              <a:t>: fleshy, </a:t>
            </a:r>
            <a:r>
              <a:rPr lang="en-US" dirty="0" err="1"/>
              <a:t>locomotory</a:t>
            </a:r>
            <a:r>
              <a:rPr lang="en-US" dirty="0"/>
              <a:t> appendages found only in the larvae of certain orders Hymenoptera).</a:t>
            </a:r>
          </a:p>
          <a:p>
            <a:pPr lvl="0"/>
            <a:r>
              <a:rPr lang="en-US" b="1" u="sng" dirty="0"/>
              <a:t>Abdominal gills</a:t>
            </a:r>
            <a:r>
              <a:rPr lang="en-US" dirty="0"/>
              <a:t>: respiratory organs found in the nymphs (naiads) of certain aquatic insects. In </a:t>
            </a:r>
            <a:r>
              <a:rPr lang="en-US" dirty="0" err="1"/>
              <a:t>Ephemeroptera</a:t>
            </a:r>
            <a:r>
              <a:rPr lang="en-US" dirty="0"/>
              <a:t> (mayflies), paired gills are located along the sides of each abdominal segment; in </a:t>
            </a:r>
            <a:r>
              <a:rPr lang="en-US" dirty="0" err="1" smtClean="0"/>
              <a:t>Odonata</a:t>
            </a:r>
            <a:endParaRPr lang="en-US" dirty="0" smtClean="0"/>
          </a:p>
          <a:p>
            <a:pPr lvl="0"/>
            <a:endParaRPr lang="en-US" dirty="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smtClean="0">
                <a:solidFill>
                  <a:schemeClr val="accent6"/>
                </a:solidFill>
              </a:rPr>
              <a:t>Non sexual appendages in primitive insects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a:bodyPr>
          <a:lstStyle/>
          <a:p>
            <a:r>
              <a:rPr lang="en-US" dirty="0" err="1" smtClean="0"/>
              <a:t>Collembola</a:t>
            </a:r>
            <a:r>
              <a:rPr lang="en-US" dirty="0" smtClean="0"/>
              <a:t> </a:t>
            </a:r>
            <a:r>
              <a:rPr lang="en-US" dirty="0"/>
              <a:t>have three pre-genital appendages on three abdominal segments. From the first segment, a median lobe projects forward and down between the last pair of legs, this is known as the ventral lobe and at its tip are a pair of vesicles. This ventral lobe appear to have two main functions:</a:t>
            </a:r>
          </a:p>
          <a:p>
            <a:r>
              <a:rPr lang="en-US" dirty="0"/>
              <a:t>1- In some circumstances it function as an adhesive organ </a:t>
            </a:r>
          </a:p>
          <a:p>
            <a:r>
              <a:rPr lang="en-US" dirty="0"/>
              <a:t>2- Absorption of water from substratum</a:t>
            </a:r>
          </a:p>
          <a:p>
            <a:r>
              <a:rPr lang="en-US" dirty="0"/>
              <a:t>The appendages of third and fourth segment of the abdomen of many </a:t>
            </a:r>
            <a:r>
              <a:rPr lang="en-US" dirty="0" err="1"/>
              <a:t>Collembola</a:t>
            </a:r>
            <a:r>
              <a:rPr lang="en-US" dirty="0"/>
              <a:t> form the </a:t>
            </a:r>
            <a:r>
              <a:rPr lang="en-US" dirty="0" err="1"/>
              <a:t>retinaculum</a:t>
            </a:r>
            <a:r>
              <a:rPr lang="en-US" dirty="0"/>
              <a:t> and </a:t>
            </a:r>
            <a:r>
              <a:rPr lang="en-US" dirty="0" err="1"/>
              <a:t>furca</a:t>
            </a:r>
            <a:r>
              <a:rPr lang="en-US" dirty="0"/>
              <a:t> which are used in locomotion.</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ollembola"/>
          <p:cNvPicPr>
            <a:picLocks noGrp="1"/>
          </p:cNvPicPr>
          <p:nvPr>
            <p:ph sz="quarter" idx="1"/>
          </p:nvPr>
        </p:nvPicPr>
        <p:blipFill>
          <a:blip r:embed="rId2" cstate="print"/>
          <a:srcRect/>
          <a:stretch>
            <a:fillRect/>
          </a:stretch>
        </p:blipFill>
        <p:spPr bwMode="auto">
          <a:xfrm>
            <a:off x="304800" y="914400"/>
            <a:ext cx="7620000" cy="419916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The abdomen is the posterior end of the three body regions of an adult insect. It is composed of </a:t>
            </a:r>
            <a:r>
              <a:rPr lang="en-US" dirty="0">
                <a:solidFill>
                  <a:srgbClr val="FF0000"/>
                </a:solidFill>
              </a:rPr>
              <a:t>11 </a:t>
            </a:r>
            <a:r>
              <a:rPr lang="en-US" dirty="0"/>
              <a:t>segments. </a:t>
            </a:r>
            <a:endParaRPr lang="en-US" dirty="0" smtClean="0"/>
          </a:p>
          <a:p>
            <a:r>
              <a:rPr lang="en-US" dirty="0" smtClean="0"/>
              <a:t>The </a:t>
            </a:r>
            <a:r>
              <a:rPr lang="en-US" dirty="0"/>
              <a:t>abdomen bears the external genitalia of the insect. In female insects these consist of an ovipositor</a:t>
            </a:r>
            <a:r>
              <a:rPr lang="en-US" dirty="0" smtClean="0"/>
              <a:t>.</a:t>
            </a:r>
          </a:p>
          <a:p>
            <a:r>
              <a:rPr lang="en-US" dirty="0" smtClean="0">
                <a:solidFill>
                  <a:schemeClr val="accent3">
                    <a:lumMod val="50000"/>
                  </a:schemeClr>
                </a:solidFill>
              </a:rPr>
              <a:t>Each </a:t>
            </a:r>
            <a:r>
              <a:rPr lang="en-US" dirty="0">
                <a:solidFill>
                  <a:schemeClr val="accent3">
                    <a:lumMod val="50000"/>
                  </a:schemeClr>
                </a:solidFill>
              </a:rPr>
              <a:t>segment of the abdomen </a:t>
            </a:r>
            <a:r>
              <a:rPr lang="en-US" dirty="0"/>
              <a:t>consists of a dorsal </a:t>
            </a:r>
            <a:r>
              <a:rPr lang="en-US" dirty="0" err="1"/>
              <a:t>sclerite</a:t>
            </a:r>
            <a:r>
              <a:rPr lang="en-US" dirty="0"/>
              <a:t>, </a:t>
            </a:r>
            <a:r>
              <a:rPr lang="en-US" dirty="0" err="1" smtClean="0"/>
              <a:t>tergum</a:t>
            </a:r>
            <a:r>
              <a:rPr lang="en-US" dirty="0"/>
              <a:t>, and a ventral </a:t>
            </a:r>
            <a:r>
              <a:rPr lang="en-US" dirty="0" err="1" smtClean="0"/>
              <a:t>sclerite</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lumMod val="50000"/>
                  </a:schemeClr>
                </a:solidFill>
              </a:rPr>
              <a:t>Abdomen in insects is divided into three main areas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lvl="0"/>
            <a:r>
              <a:rPr lang="en-US" b="1" dirty="0" err="1" smtClean="0"/>
              <a:t>pregenital</a:t>
            </a:r>
            <a:r>
              <a:rPr lang="en-US" b="1" dirty="0" smtClean="0"/>
              <a:t> </a:t>
            </a:r>
            <a:r>
              <a:rPr lang="en-US" b="1" dirty="0"/>
              <a:t>segments</a:t>
            </a:r>
            <a:r>
              <a:rPr lang="en-US" dirty="0"/>
              <a:t>: which include the first seven episodes and be free from appendages in the adult phase</a:t>
            </a:r>
          </a:p>
          <a:p>
            <a:pPr lvl="0"/>
            <a:r>
              <a:rPr lang="en-US" b="1" dirty="0"/>
              <a:t>Genital segments</a:t>
            </a:r>
            <a:r>
              <a:rPr lang="en-US" dirty="0"/>
              <a:t>: Include the  ninth Episode in male and carrying genital appendages. In females, paired appendages of the eighth and ninth abdominal segment fit together to form an egg-laying mechanism called the ovipositor</a:t>
            </a:r>
          </a:p>
          <a:p>
            <a:pPr lvl="0"/>
            <a:r>
              <a:rPr lang="en-US" b="1" dirty="0" err="1"/>
              <a:t>Postgenital</a:t>
            </a:r>
            <a:r>
              <a:rPr lang="en-US" b="1" dirty="0"/>
              <a:t> segments</a:t>
            </a:r>
            <a:r>
              <a:rPr lang="en-US" dirty="0"/>
              <a:t>: Include the tenth and eleventh segment . carrying the two appendages </a:t>
            </a:r>
            <a:r>
              <a:rPr lang="en-US" dirty="0" err="1" smtClean="0"/>
              <a:t>analcerci</a:t>
            </a:r>
            <a:r>
              <a:rPr lang="en-US" dirty="0"/>
              <a:t>. </a:t>
            </a:r>
            <a:br>
              <a:rPr lang="en-US" dirty="0"/>
            </a:b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solidFill>
                  <a:srgbClr val="FF0000"/>
                </a:solidFill>
              </a:rPr>
              <a:t>Abdomen </a:t>
            </a:r>
            <a:r>
              <a:rPr lang="en-US" b="1" u="sng" dirty="0" smtClean="0">
                <a:solidFill>
                  <a:srgbClr val="FF0000"/>
                </a:solidFill>
              </a:rPr>
              <a:t>appendages</a:t>
            </a:r>
            <a:r>
              <a:rPr lang="en-US" b="1" u="sng" dirty="0" smtClean="0"/>
              <a:t> </a:t>
            </a:r>
            <a:r>
              <a:rPr lang="en-US" dirty="0"/>
              <a:t/>
            </a:r>
            <a:br>
              <a:rPr lang="en-US" dirty="0"/>
            </a:br>
            <a:endParaRPr lang="en-US" dirty="0"/>
          </a:p>
        </p:txBody>
      </p:sp>
      <p:sp>
        <p:nvSpPr>
          <p:cNvPr id="3" name="Content Placeholder 2"/>
          <p:cNvSpPr>
            <a:spLocks noGrp="1"/>
          </p:cNvSpPr>
          <p:nvPr>
            <p:ph sz="quarter" idx="1"/>
          </p:nvPr>
        </p:nvSpPr>
        <p:spPr/>
        <p:txBody>
          <a:bodyPr/>
          <a:lstStyle/>
          <a:p>
            <a:pPr algn="ctr">
              <a:buFont typeface="Wingdings" pitchFamily="2" charset="2"/>
              <a:buChar char="Ø"/>
            </a:pPr>
            <a:endParaRPr lang="en-US" sz="4400" i="1" dirty="0" smtClean="0">
              <a:effectLst>
                <a:outerShdw blurRad="38100" dist="38100" dir="2700000" algn="tl">
                  <a:srgbClr val="000000">
                    <a:alpha val="43137"/>
                  </a:srgbClr>
                </a:outerShdw>
              </a:effectLst>
            </a:endParaRPr>
          </a:p>
          <a:p>
            <a:pPr algn="ctr">
              <a:buFont typeface="Wingdings" pitchFamily="2" charset="2"/>
              <a:buChar char="Ø"/>
            </a:pPr>
            <a:r>
              <a:rPr lang="en-US" sz="4400" i="1" dirty="0" smtClean="0">
                <a:effectLst>
                  <a:outerShdw blurRad="38100" dist="38100" dir="2700000" algn="tl">
                    <a:srgbClr val="000000">
                      <a:alpha val="43137"/>
                    </a:srgbClr>
                  </a:outerShdw>
                </a:effectLst>
              </a:rPr>
              <a:t>Genital appendages</a:t>
            </a:r>
          </a:p>
          <a:p>
            <a:pPr algn="ctr">
              <a:buFont typeface="Wingdings" pitchFamily="2" charset="2"/>
              <a:buChar char="Ø"/>
            </a:pPr>
            <a:r>
              <a:rPr lang="en-US" sz="4400" i="1" dirty="0" err="1" smtClean="0">
                <a:effectLst>
                  <a:outerShdw blurRad="38100" dist="38100" dir="2700000" algn="tl">
                    <a:srgbClr val="000000">
                      <a:alpha val="43137"/>
                    </a:srgbClr>
                  </a:outerShdw>
                </a:effectLst>
              </a:rPr>
              <a:t>Analcerci</a:t>
            </a:r>
            <a:endParaRPr lang="en-US" sz="4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lstStyle/>
          <a:p>
            <a:r>
              <a:rPr lang="en-US" b="1" dirty="0" smtClean="0">
                <a:solidFill>
                  <a:srgbClr val="00B0F0"/>
                </a:solidFill>
              </a:rPr>
              <a:t>Ovipositor</a:t>
            </a:r>
            <a:endParaRPr lang="en-US" dirty="0">
              <a:solidFill>
                <a:srgbClr val="00B0F0"/>
              </a:solidFill>
            </a:endParaRPr>
          </a:p>
        </p:txBody>
      </p:sp>
      <p:sp>
        <p:nvSpPr>
          <p:cNvPr id="3" name="Content Placeholder 2"/>
          <p:cNvSpPr>
            <a:spLocks noGrp="1"/>
          </p:cNvSpPr>
          <p:nvPr>
            <p:ph sz="quarter" idx="1"/>
          </p:nvPr>
        </p:nvSpPr>
        <p:spPr>
          <a:xfrm>
            <a:off x="457200" y="1371600"/>
            <a:ext cx="7696200" cy="5102352"/>
          </a:xfrm>
        </p:spPr>
        <p:txBody>
          <a:bodyPr>
            <a:noAutofit/>
          </a:bodyPr>
          <a:lstStyle/>
          <a:p>
            <a:pPr lvl="0">
              <a:buNone/>
            </a:pPr>
            <a:r>
              <a:rPr lang="en-US" sz="2800" b="1" dirty="0" smtClean="0">
                <a:effectLst>
                  <a:outerShdw blurRad="38100" dist="38100" dir="2700000" algn="tl">
                    <a:srgbClr val="000000">
                      <a:alpha val="43137"/>
                    </a:srgbClr>
                  </a:outerShdw>
                </a:effectLst>
              </a:rPr>
              <a:t>The </a:t>
            </a:r>
            <a:r>
              <a:rPr lang="en-US" sz="2800" b="1" dirty="0">
                <a:effectLst>
                  <a:outerShdw blurRad="38100" dist="38100" dir="2700000" algn="tl">
                    <a:srgbClr val="000000">
                      <a:alpha val="43137"/>
                    </a:srgbClr>
                  </a:outerShdw>
                </a:effectLst>
              </a:rPr>
              <a:t>ovipositor is an organ used by insect females for </a:t>
            </a:r>
            <a:r>
              <a:rPr lang="en-US" sz="2800" b="1" dirty="0" err="1" smtClean="0">
                <a:effectLst>
                  <a:outerShdw blurRad="38100" dist="38100" dir="2700000" algn="tl">
                    <a:srgbClr val="000000">
                      <a:alpha val="43137"/>
                    </a:srgbClr>
                  </a:outerShdw>
                </a:effectLst>
              </a:rPr>
              <a:t>oviposition</a:t>
            </a:r>
            <a:r>
              <a:rPr lang="en-US" sz="2800" b="1" dirty="0" smtClean="0">
                <a:effectLst>
                  <a:outerShdw blurRad="38100" dist="38100" dir="2700000" algn="tl">
                    <a:srgbClr val="000000">
                      <a:alpha val="43137"/>
                    </a:srgbClr>
                  </a:outerShdw>
                </a:effectLst>
              </a:rPr>
              <a:t> (laying </a:t>
            </a:r>
            <a:r>
              <a:rPr lang="en-US" sz="2800" b="1" dirty="0">
                <a:effectLst>
                  <a:outerShdw blurRad="38100" dist="38100" dir="2700000" algn="tl">
                    <a:srgbClr val="000000">
                      <a:alpha val="43137"/>
                    </a:srgbClr>
                  </a:outerShdw>
                </a:effectLst>
              </a:rPr>
              <a:t>of </a:t>
            </a:r>
            <a:r>
              <a:rPr lang="en-US" sz="2800" b="1" dirty="0" smtClean="0">
                <a:effectLst>
                  <a:outerShdw blurRad="38100" dist="38100" dir="2700000" algn="tl">
                    <a:srgbClr val="000000">
                      <a:alpha val="43137"/>
                    </a:srgbClr>
                  </a:outerShdw>
                </a:effectLst>
              </a:rPr>
              <a:t>eggs). </a:t>
            </a:r>
          </a:p>
          <a:p>
            <a:pPr lvl="0">
              <a:buFont typeface="Wingdings" pitchFamily="2" charset="2"/>
              <a:buChar char="Ø"/>
            </a:pPr>
            <a:r>
              <a:rPr lang="en-US" sz="2800" b="1" dirty="0" smtClean="0">
                <a:effectLst>
                  <a:outerShdw blurRad="38100" dist="38100" dir="2700000" algn="tl">
                    <a:srgbClr val="000000">
                      <a:alpha val="43137"/>
                    </a:srgbClr>
                  </a:outerShdw>
                </a:effectLst>
              </a:rPr>
              <a:t>consists of </a:t>
            </a:r>
            <a:r>
              <a:rPr lang="en-US" sz="2800" b="1" dirty="0">
                <a:effectLst>
                  <a:outerShdw blurRad="38100" dist="38100" dir="2700000" algn="tl">
                    <a:srgbClr val="000000">
                      <a:alpha val="43137"/>
                    </a:srgbClr>
                  </a:outerShdw>
                </a:effectLst>
              </a:rPr>
              <a:t>three pairs of appendages formed to transmit the egg, to prepare a place for it, and to place it properly. In some insects the ovipositor is used merely to attach the egg to some surface. It is used by grasshoppers to force a burrow in the earth to receive the </a:t>
            </a:r>
            <a:r>
              <a:rPr lang="en-US" sz="2800" b="1" dirty="0" smtClean="0">
                <a:effectLst>
                  <a:outerShdw blurRad="38100" dist="38100" dir="2700000" algn="tl">
                    <a:srgbClr val="000000">
                      <a:alpha val="43137"/>
                    </a:srgbClr>
                  </a:outerShdw>
                </a:effectLst>
              </a:rPr>
              <a:t>eggs.  </a:t>
            </a:r>
            <a:endParaRPr lang="en-US" sz="2800" b="1" dirty="0">
              <a:effectLst>
                <a:outerShdw blurRad="38100" dist="38100" dir="2700000" algn="tl">
                  <a:srgbClr val="000000">
                    <a:alpha val="43137"/>
                  </a:srgbClr>
                </a:outerShdw>
              </a:effectLst>
            </a:endParaRPr>
          </a:p>
          <a:p>
            <a:pPr>
              <a:buNone/>
            </a:pP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endParaRPr lang="en-US" sz="28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sz="quarter" idx="1"/>
          </p:nvPr>
        </p:nvSpPr>
        <p:spPr>
          <a:xfrm>
            <a:off x="457200" y="1600200"/>
            <a:ext cx="7696200" cy="4873752"/>
          </a:xfrm>
        </p:spPr>
        <p:txBody>
          <a:bodyPr>
            <a:normAutofit/>
          </a:bodyPr>
          <a:lstStyle/>
          <a:p>
            <a:r>
              <a:rPr lang="en-US" sz="2800" b="1" dirty="0" smtClean="0"/>
              <a:t>The sting of Hymenoptera (bees) is also an ovipositor, in this case highly modified and associated with poison glands that are used to paralyze prey</a:t>
            </a:r>
            <a:r>
              <a:rPr lang="en-US" sz="2800" b="1" dirty="0" smtClean="0"/>
              <a:t>.</a:t>
            </a:r>
            <a:endParaRPr lang="en-US" sz="2800" b="1" smtClean="0"/>
          </a:p>
          <a:p>
            <a:r>
              <a:rPr lang="en-US" sz="2800" b="1" smtClean="0"/>
              <a:t> </a:t>
            </a:r>
            <a:r>
              <a:rPr lang="en-US" sz="2800" b="1" dirty="0" smtClean="0"/>
              <a:t>This would allow eggs to be laid without the host fighting back, and probably also to suppress the host's immune system so that it can't destroy the eggs or shake off the paralysis.</a:t>
            </a:r>
            <a:endParaRPr lang="ar-SA"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ttp://www.entomology.umn.edu/museum/links/coursefiles/JPEG%20images/Hymenoptera%20web%20jpeg/Siricidae.jpg"/>
          <p:cNvPicPr>
            <a:picLocks noGrp="1"/>
          </p:cNvPicPr>
          <p:nvPr>
            <p:ph sz="quarter" idx="1"/>
          </p:nvPr>
        </p:nvPicPr>
        <p:blipFill>
          <a:blip r:embed="rId2" cstate="print"/>
          <a:stretch>
            <a:fillRect/>
          </a:stretch>
        </p:blipFill>
        <p:spPr bwMode="auto">
          <a:xfrm>
            <a:off x="595312" y="2265362"/>
            <a:ext cx="7191375" cy="3543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Ovipositor of an adult female Carolina mantis</a:t>
            </a:r>
            <a:r>
              <a:rPr lang="ar-SA" dirty="0" smtClean="0"/>
              <a:t> (</a:t>
            </a:r>
            <a:r>
              <a:rPr lang="en-US" i="1" dirty="0" err="1" smtClean="0"/>
              <a:t>Stagmomantis</a:t>
            </a:r>
            <a:r>
              <a:rPr lang="en-US" i="1" dirty="0" smtClean="0"/>
              <a:t> Carolina</a:t>
            </a:r>
            <a:r>
              <a:rPr lang="en-US" dirty="0" smtClean="0"/>
              <a:t>)</a:t>
            </a:r>
            <a:endParaRPr lang="en-US" dirty="0"/>
          </a:p>
        </p:txBody>
      </p:sp>
      <p:pic>
        <p:nvPicPr>
          <p:cNvPr id="4" name="Content Placeholder 3" descr="http://upload.wikimedia.org/wikipedia/commons/thumb/3/35/Stagmomantis_carolina_ovipositor.jpg/800px-Stagmomantis_carolina_ovipositor.jpg"/>
          <p:cNvPicPr>
            <a:picLocks noGrp="1"/>
          </p:cNvPicPr>
          <p:nvPr>
            <p:ph sz="quarter" idx="1"/>
          </p:nvPr>
        </p:nvPicPr>
        <p:blipFill>
          <a:blip r:embed="rId2" cstate="print"/>
          <a:stretch>
            <a:fillRect/>
          </a:stretch>
        </p:blipFill>
        <p:spPr bwMode="auto">
          <a:xfrm>
            <a:off x="2057400" y="1600200"/>
            <a:ext cx="4495800" cy="38084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Male genitalia</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sz="quarter" idx="1"/>
          </p:nvPr>
        </p:nvSpPr>
        <p:spPr/>
        <p:txBody>
          <a:bodyPr>
            <a:normAutofit/>
          </a:bodyPr>
          <a:lstStyle/>
          <a:p>
            <a:r>
              <a:rPr lang="en-US" dirty="0" smtClean="0"/>
              <a:t>Male </a:t>
            </a:r>
            <a:r>
              <a:rPr lang="en-US" dirty="0"/>
              <a:t>genitalia in many insect  species have </a:t>
            </a:r>
            <a:r>
              <a:rPr lang="en-US" b="1" dirty="0"/>
              <a:t>species-specific male genitalia</a:t>
            </a:r>
            <a:r>
              <a:rPr lang="en-US" dirty="0"/>
              <a:t> with morphological divergence among closely related species that is often dramatic and complex. </a:t>
            </a:r>
            <a:endParaRPr lang="en-US" dirty="0" smtClean="0"/>
          </a:p>
          <a:p>
            <a:r>
              <a:rPr lang="en-US" dirty="0" smtClean="0"/>
              <a:t>The </a:t>
            </a:r>
            <a:r>
              <a:rPr lang="en-US" dirty="0"/>
              <a:t>two main organs in male external genitalia are the </a:t>
            </a:r>
            <a:r>
              <a:rPr lang="en-US" b="1" dirty="0" err="1">
                <a:solidFill>
                  <a:schemeClr val="accent3">
                    <a:lumMod val="50000"/>
                  </a:schemeClr>
                </a:solidFill>
                <a:effectLst>
                  <a:outerShdw blurRad="38100" dist="38100" dir="2700000" algn="tl">
                    <a:srgbClr val="000000">
                      <a:alpha val="43137"/>
                    </a:srgbClr>
                  </a:outerShdw>
                </a:effectLst>
              </a:rPr>
              <a:t>aedeagus</a:t>
            </a:r>
            <a:r>
              <a:rPr lang="en-US" dirty="0"/>
              <a:t> which is used to transfer sperms from male to female genital </a:t>
            </a:r>
            <a:r>
              <a:rPr lang="en-US" dirty="0" smtClean="0"/>
              <a:t>duct, and </a:t>
            </a:r>
            <a:r>
              <a:rPr lang="en-US" dirty="0"/>
              <a:t>a pair of </a:t>
            </a:r>
            <a:r>
              <a:rPr lang="en-US" b="1" dirty="0">
                <a:solidFill>
                  <a:schemeClr val="accent3">
                    <a:lumMod val="50000"/>
                  </a:schemeClr>
                </a:solidFill>
                <a:effectLst>
                  <a:outerShdw blurRad="38100" dist="38100" dir="2700000" algn="tl">
                    <a:srgbClr val="000000">
                      <a:alpha val="43137"/>
                    </a:srgbClr>
                  </a:outerShdw>
                </a:effectLst>
              </a:rPr>
              <a:t>claspers</a:t>
            </a:r>
            <a:r>
              <a:rPr lang="en-US" dirty="0"/>
              <a:t> which are used for holding the female during </a:t>
            </a:r>
            <a:r>
              <a:rPr lang="en-US" dirty="0" err="1"/>
              <a:t>coupulaion</a:t>
            </a:r>
            <a:r>
              <a:rPr lang="en-US" dirty="0"/>
              <a:t>.</a:t>
            </a:r>
            <a:br>
              <a:rPr lang="en-US" dirty="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79</TotalTime>
  <Words>624</Words>
  <Application>Microsoft Office PowerPoint</Application>
  <PresentationFormat>On-screen Show (4:3)</PresentationFormat>
  <Paragraphs>38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ABDOMEN</vt:lpstr>
      <vt:lpstr>Slide 2</vt:lpstr>
      <vt:lpstr>Abdomen in insects is divided into three main areas </vt:lpstr>
      <vt:lpstr>Abdomen appendages  </vt:lpstr>
      <vt:lpstr>Ovipositor</vt:lpstr>
      <vt:lpstr>Slide 6</vt:lpstr>
      <vt:lpstr>Slide 7</vt:lpstr>
      <vt:lpstr>Ovipositor of an adult female Carolina mantis (Stagmomantis Carolina)</vt:lpstr>
      <vt:lpstr>Male genitalia </vt:lpstr>
      <vt:lpstr>Seconded: Non Reproductive appendages </vt:lpstr>
      <vt:lpstr>Analcerci </vt:lpstr>
      <vt:lpstr>Slide 12</vt:lpstr>
      <vt:lpstr>Slide 13</vt:lpstr>
      <vt:lpstr>Slide 14</vt:lpstr>
      <vt:lpstr>Slide 15</vt:lpstr>
      <vt:lpstr>Non sexual appendages in primitive insects </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ABDOMEN</dc:title>
  <dc:creator>hesalobaid</dc:creator>
  <cp:lastModifiedBy>hessa</cp:lastModifiedBy>
  <cp:revision>9</cp:revision>
  <dcterms:created xsi:type="dcterms:W3CDTF">2011-11-13T06:14:34Z</dcterms:created>
  <dcterms:modified xsi:type="dcterms:W3CDTF">2012-07-23T23:00:31Z</dcterms:modified>
</cp:coreProperties>
</file>